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xml" ContentType="application/vnd.openxmlformats-officedocument.drawingml.chart+xml"/>
  <Override PartName="/ppt/charts/chart30.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Sheet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Sheet20.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Sheet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Sheet22.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Sheet23.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Sheet24.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Sheet25.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Sheet26.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Sheet27.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Sheet28.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Sheet29.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Sheet30.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GW</c:v>
                </c:pt>
              </c:strCache>
            </c:strRef>
          </c:tx>
          <c:spPr>
            <a:solidFill>
              <a:srgbClr val="AEBCCE"/>
            </a:solidFill>
            <a:ln>
              <a:noFill/>
            </a:ln>
          </c:spPr>
          <c:dPt>
            <c:idx val="2"/>
            <c:spPr>
              <a:solidFill>
                <a:srgbClr val="C2410C"/>
              </a:solidFill>
              <a:ln>
                <a:noFill/>
              </a:ln>
            </c:spPr>
          </c:dPt>
          <c:dLbls>
            <c:numFmt formatCode="0.0#" sourceLinked="0"/>
            <c:txPr>
              <a:bodyPr/>
              <a:lstStyle/>
              <a:p>
                <a:pPr>
                  <a:defRPr sz="800" b="1">
                    <a:solidFill>
                      <a:srgbClr val="0A1E3C"/>
                    </a:solidFill>
                    <a:latin typeface="Arial"/>
                  </a:defRPr>
                </a:pPr>
              </a:p>
            </c:txPr>
            <c:dLblPos val="outEnd"/>
            <c:showLegendKey val="0"/>
            <c:showVal val="1"/>
            <c:showCatName val="0"/>
            <c:showSerName val="0"/>
            <c:showPercent val="0"/>
            <c:showBubbleSize val="0"/>
            <c:showLeaderLines val="1"/>
          </c:dLbls>
          <c:cat>
            <c:strRef>
              <c:f>Sheet1!$A$2:$A$5</c:f>
              <c:strCache>
                <c:ptCount val="4"/>
                <c:pt idx="0">
                  <c:v>End-2025</c:v>
                </c:pt>
                <c:pt idx="1">
                  <c:v>Bear</c:v>
                </c:pt>
                <c:pt idx="2">
                  <c:v>Base</c:v>
                </c:pt>
                <c:pt idx="3">
                  <c:v>Bull</c:v>
                </c:pt>
              </c:strCache>
            </c:strRef>
          </c:cat>
          <c:val>
            <c:numRef>
              <c:f>Sheet1!$B$2:$B$5</c:f>
              <c:numCache>
                <c:formatCode>General</c:formatCode>
                <c:ptCount val="4"/>
                <c:pt idx="0">
                  <c:v>1.35</c:v>
                </c:pt>
                <c:pt idx="1">
                  <c:v>5.0</c:v>
                </c:pt>
                <c:pt idx="2">
                  <c:v>6.0</c:v>
                </c:pt>
                <c:pt idx="3">
                  <c:v>6.22</c:v>
                </c:pt>
              </c:numCache>
            </c:numRef>
          </c:val>
        </c:ser>
        <c:gapWidth val="45"/>
        <c:axId val="-2068027336"/>
        <c:axId val="-2113994440"/>
      </c:barChart>
      <c:catAx>
        <c:axId val="-2068027336"/>
        <c:scaling>
          <c:orientation val="minMax"/>
        </c:scaling>
        <c:delete val="0"/>
        <c:axPos val="b"/>
        <c:majorTickMark val="none"/>
        <c:minorTickMark val="none"/>
        <c:tickLblPos val="nextTo"/>
        <c:spPr>
          <a:ln w="9525">
            <a:solidFill>
              <a:srgbClr val="D7DEE9"/>
            </a:solidFill>
          </a:ln>
        </c:spPr>
        <c:txPr>
          <a:bodyPr/>
          <a:lstStyle/>
          <a:p>
            <a:pPr>
              <a:defRPr sz="780">
                <a:solidFill>
                  <a:srgbClr val="5B6B84"/>
                </a:solidFill>
                <a:latin typeface="Arial"/>
              </a:defRPr>
            </a:pPr>
          </a:p>
        </c:txPr>
        <c:crossAx val="-2113994440"/>
        <c:crosses val="autoZero"/>
        <c:auto val="1"/>
        <c:lblAlgn val="ctr"/>
        <c:lblOffset val="100"/>
        <c:noMultiLvlLbl val="0"/>
      </c:catAx>
      <c:valAx>
        <c:axId val="-2113994440"/>
        <c:scaling>
          <c:min val="0.0"/>
        </c:scaling>
        <c:delete val="0"/>
        <c:axPos val="l"/>
        <c:majorTickMark val="none"/>
        <c:minorTickMark val="none"/>
        <c:tickLblPos val="none"/>
        <c:spPr>
          <a:ln w="9525">
            <a:solidFill>
              <a:srgbClr val="FFFFFF"/>
            </a:solidFill>
          </a:ln>
        </c:spPr>
        <c:crossAx val="-2068027336"/>
        <c:crosses val="autoZero"/>
      </c:valAx>
    </c:plotArea>
    <c:dispBlanksAs val="gap"/>
  </c:chart>
  <c:txPr>
    <a:bodyPr/>
    <a:lstStyle/>
    <a:p>
      <a:pPr>
        <a:defRPr sz="780">
          <a:latin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0"/>
  <c:chart>
    <c:autoTitleDeleted val="1"/>
    <c:plotArea>
      <c:layout/>
      <c:doughnutChart>
        <c:varyColors val="1"/>
        <c:ser>
          <c:idx val="0"/>
          <c:order val="0"/>
          <c:tx>
            <c:strRef>
              <c:f>Sheet1!$B$1</c:f>
              <c:strCache>
                <c:ptCount val="1"/>
                <c:pt idx="0">
                  <c:v>s</c:v>
                </c:pt>
              </c:strCache>
            </c:strRef>
          </c:tx>
          <c:dPt>
            <c:idx val="0"/>
            <c:spPr>
              <a:solidFill>
                <a:srgbClr val="0A1E3C"/>
              </a:solidFill>
              <a:ln>
                <a:noFill/>
              </a:ln>
            </c:spPr>
          </c:dPt>
          <c:dPt>
            <c:idx val="1"/>
            <c:spPr>
              <a:solidFill>
                <a:srgbClr val="3D5A80"/>
              </a:solidFill>
              <a:ln>
                <a:noFill/>
              </a:ln>
            </c:spPr>
          </c:dPt>
          <c:dPt>
            <c:idx val="2"/>
            <c:spPr>
              <a:solidFill>
                <a:srgbClr val="7B9AC0"/>
              </a:solidFill>
              <a:ln>
                <a:noFill/>
              </a:ln>
            </c:spPr>
          </c:dPt>
          <c:dPt>
            <c:idx val="3"/>
            <c:spPr>
              <a:solidFill>
                <a:srgbClr val="C9D4E4"/>
              </a:solidFill>
              <a:ln>
                <a:noFill/>
              </a:ln>
            </c:spPr>
          </c:dPt>
          <c:dLbls>
            <c:showLegendKey val="0"/>
            <c:showVal val="0"/>
            <c:showCatName val="0"/>
            <c:showSerName val="0"/>
            <c:showPercent val="0"/>
            <c:showBubbleSize val="0"/>
            <c:showLeaderLines val="1"/>
          </c:dLbls>
          <c:cat>
            <c:strRef>
              <c:f>Sheet1!$A$2:$A$5</c:f>
              <c:strCache>
                <c:ptCount val="4"/>
                <c:pt idx="0">
                  <c:v>Hyperscale</c:v>
                </c:pt>
                <c:pt idx="1">
                  <c:v>Colocation</c:v>
                </c:pt>
                <c:pt idx="2">
                  <c:v>Edge</c:v>
                </c:pt>
                <c:pt idx="3">
                  <c:v>Other</c:v>
                </c:pt>
              </c:strCache>
            </c:strRef>
          </c:cat>
          <c:val>
            <c:numRef>
              <c:f>Sheet1!$B$2:$B$5</c:f>
              <c:numCache>
                <c:formatCode>General</c:formatCode>
                <c:ptCount val="4"/>
                <c:pt idx="0">
                  <c:v>41.6</c:v>
                </c:pt>
                <c:pt idx="1">
                  <c:v>33.4</c:v>
                </c:pt>
                <c:pt idx="2">
                  <c:v>16.8</c:v>
                </c:pt>
                <c:pt idx="3">
                  <c:v>8.2</c:v>
                </c:pt>
              </c:numCache>
            </c:numRef>
          </c:val>
        </c:ser>
        <c:dLbls>
          <c:showLegendKey val="0"/>
          <c:showVal val="0"/>
          <c:showCatName val="0"/>
          <c:showSerName val="0"/>
          <c:showPercent val="0"/>
          <c:showBubbleSize val="0"/>
          <c:showLeaderLines val="1"/>
        </c:dLbls>
        <c:firstSliceAng val="0"/>
        <c:holeSize val="62"/>
      </c:doughnutChart>
    </c:plotArea>
    <c:plotVisOnly val="1"/>
    <c:dispBlanksAs val="gap"/>
    <c:showDLblsOverMax val="0"/>
  </c:chart>
  <c:txPr>
    <a:bodyPr/>
    <a:lstStyle/>
    <a:p>
      <a:pPr>
        <a:defRPr sz="760">
          <a:latin typeface="Arial"/>
        </a:defRPr>
      </a:pPr>
      <a:endParaR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s</c:v>
                </c:pt>
              </c:strCache>
            </c:strRef>
          </c:tx>
          <c:spPr>
            <a:solidFill>
              <a:srgbClr val="AEBCCE"/>
            </a:solidFill>
            <a:ln>
              <a:noFill/>
            </a:ln>
          </c:spPr>
          <c:dPt>
            <c:idx val="2"/>
            <c:spPr>
              <a:solidFill>
                <a:srgbClr val="0A1E3C"/>
              </a:solidFill>
              <a:ln>
                <a:noFill/>
              </a:ln>
            </c:spPr>
          </c:dPt>
          <c:dPt>
            <c:idx val="3"/>
            <c:spPr>
              <a:solidFill>
                <a:srgbClr val="0A1E3C"/>
              </a:solidFill>
              <a:ln>
                <a:noFill/>
              </a:ln>
            </c:spPr>
          </c:dPt>
          <c:dLbls>
            <c:numFmt formatCode="#,##0" sourceLinked="0"/>
            <c:txPr>
              <a:bodyPr/>
              <a:lstStyle/>
              <a:p>
                <a:pPr>
                  <a:defRPr sz="760" b="1">
                    <a:solidFill>
                      <a:srgbClr val="0A1E3C"/>
                    </a:solidFill>
                    <a:latin typeface="Arial"/>
                  </a:defRPr>
                </a:pPr>
              </a:p>
            </c:txPr>
            <c:dLblPos val="outEnd"/>
            <c:showLegendKey val="0"/>
            <c:showVal val="1"/>
            <c:showCatName val="0"/>
            <c:showSerName val="0"/>
            <c:showPercent val="0"/>
            <c:showBubbleSize val="0"/>
            <c:showLeaderLines val="1"/>
          </c:dLbls>
          <c:cat>
            <c:strRef>
              <c:f>Sheet1!$A$2:$A$5</c:f>
              <c:strCache>
                <c:ptCount val="4"/>
                <c:pt idx="0">
                  <c:v>Upcoming, R&amp;M portfolio database (Dec 2025)</c:v>
                </c:pt>
                <c:pt idx="1">
                  <c:v>In active development (mid-2026)</c:v>
                </c:pt>
                <c:pt idx="2">
                  <c:v>Existing, R&amp;M portfolio database (Dec 2025)</c:v>
                </c:pt>
                <c:pt idx="3">
                  <c:v>Operational, broader count (mid-2026)</c:v>
                </c:pt>
              </c:strCache>
            </c:strRef>
          </c:cat>
          <c:val>
            <c:numRef>
              <c:f>Sheet1!$B$2:$B$5</c:f>
              <c:numCache>
                <c:formatCode>General</c:formatCode>
                <c:ptCount val="4"/>
                <c:pt idx="0">
                  <c:v>48</c:v>
                </c:pt>
                <c:pt idx="1">
                  <c:v>78</c:v>
                </c:pt>
                <c:pt idx="2">
                  <c:v>145</c:v>
                </c:pt>
                <c:pt idx="3">
                  <c:v>250</c:v>
                </c:pt>
              </c:numCache>
            </c:numRef>
          </c:val>
        </c:ser>
        <c:gapWidth val="44"/>
        <c:axId val="-2068027336"/>
        <c:axId val="-2113994440"/>
      </c:barChart>
      <c:catAx>
        <c:axId val="-2068027336"/>
        <c:scaling>
          <c:orientation val="minMax"/>
        </c:scaling>
        <c:delete val="0"/>
        <c:axPos val="l"/>
        <c:majorTickMark val="none"/>
        <c:minorTickMark val="none"/>
        <c:tickLblPos val="nextTo"/>
        <c:spPr>
          <a:ln w="9525">
            <a:solidFill>
              <a:srgbClr val="D7DEE9"/>
            </a:solidFill>
          </a:ln>
        </c:spPr>
        <c:txPr>
          <a:bodyPr/>
          <a:lstStyle/>
          <a:p>
            <a:pPr>
              <a:defRPr sz="760">
                <a:solidFill>
                  <a:srgbClr val="5B6B84"/>
                </a:solidFill>
                <a:latin typeface="Arial"/>
              </a:defRPr>
            </a:pPr>
          </a:p>
        </c:txPr>
        <c:crossAx val="-2113994440"/>
        <c:crosses val="autoZero"/>
        <c:auto val="1"/>
        <c:lblAlgn val="ctr"/>
        <c:lblOffset val="100"/>
        <c:noMultiLvlLbl val="0"/>
      </c:catAx>
      <c:valAx>
        <c:axId val="-2113994440"/>
        <c:scaling>
          <c:min val="0.0"/>
        </c:scaling>
        <c:delete val="0"/>
        <c:axPos val="b"/>
        <c:majorTickMark val="none"/>
        <c:minorTickMark val="none"/>
        <c:tickLblPos val="none"/>
        <c:spPr>
          <a:ln w="9525">
            <a:solidFill>
              <a:srgbClr val="FFFFFF"/>
            </a:solidFill>
          </a:ln>
        </c:spPr>
        <c:crossAx val="-2068027336"/>
        <c:crosses val="autoZero"/>
      </c:valAx>
    </c:plotArea>
    <c:dispBlanksAs val="gap"/>
  </c:chart>
  <c:txPr>
    <a:bodyPr/>
    <a:lstStyle/>
    <a:p>
      <a:pPr>
        <a:defRPr sz="760">
          <a:latin typeface="Aria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s</c:v>
                </c:pt>
              </c:strCache>
            </c:strRef>
          </c:tx>
          <c:spPr>
            <a:solidFill>
              <a:srgbClr val="AEBCCE"/>
            </a:solidFill>
            <a:ln>
              <a:noFill/>
            </a:ln>
          </c:spPr>
          <c:dPt>
            <c:idx val="1"/>
            <c:spPr>
              <a:solidFill>
                <a:srgbClr val="C2410C"/>
              </a:solidFill>
              <a:ln>
                <a:noFill/>
              </a:ln>
            </c:spPr>
          </c:dPt>
          <c:dPt>
            <c:idx val="4"/>
            <c:spPr>
              <a:solidFill>
                <a:srgbClr val="C2410C"/>
              </a:solidFill>
              <a:ln>
                <a:noFill/>
              </a:ln>
            </c:spPr>
          </c:dPt>
          <c:dLbls>
            <c:numFmt formatCode="&quot;A$&quot;0.0&quot;bn&quot;" sourceLinked="0"/>
            <c:txPr>
              <a:bodyPr/>
              <a:lstStyle/>
              <a:p>
                <a:pPr>
                  <a:defRPr sz="760" b="1">
                    <a:solidFill>
                      <a:srgbClr val="0A1E3C"/>
                    </a:solidFill>
                    <a:latin typeface="Arial"/>
                  </a:defRPr>
                </a:pPr>
              </a:p>
            </c:txPr>
            <c:dLblPos val="outEnd"/>
            <c:showLegendKey val="0"/>
            <c:showVal val="1"/>
            <c:showCatName val="0"/>
            <c:showSerName val="0"/>
            <c:showPercent val="0"/>
            <c:showBubbleSize val="0"/>
            <c:showLeaderLines val="1"/>
          </c:dLbls>
          <c:cat>
            <c:strRef>
              <c:f>Sheet1!$A$2:$A$6</c:f>
              <c:strCache>
                <c:ptCount val="5"/>
                <c:pt idx="0">
                  <c:v>Mordor hyperscale-only (2026)</c:v>
                </c:pt>
                <c:pt idx="1">
                  <c:v>IMARC solution + services (2025)</c:v>
                </c:pt>
                <c:pt idx="2">
                  <c:v>Arizton investment basis (2025)</c:v>
                </c:pt>
                <c:pt idx="3">
                  <c:v>IBISWorld J5921 + OD5323 (2026)</c:v>
                </c:pt>
                <c:pt idx="4">
                  <c:v>IBISWorld J5921 only (2025)</c:v>
                </c:pt>
              </c:strCache>
            </c:strRef>
          </c:cat>
          <c:val>
            <c:numRef>
              <c:f>Sheet1!$B$2:$B$6</c:f>
              <c:numCache>
                <c:formatCode>General</c:formatCode>
                <c:ptCount val="5"/>
                <c:pt idx="0">
                  <c:v>9.5</c:v>
                </c:pt>
                <c:pt idx="1">
                  <c:v>7.3</c:v>
                </c:pt>
                <c:pt idx="2">
                  <c:v>6.4</c:v>
                </c:pt>
                <c:pt idx="3">
                  <c:v>5.6</c:v>
                </c:pt>
                <c:pt idx="4">
                  <c:v>3.5</c:v>
                </c:pt>
              </c:numCache>
            </c:numRef>
          </c:val>
        </c:ser>
        <c:gapWidth val="40"/>
        <c:axId val="-2068027336"/>
        <c:axId val="-2113994440"/>
      </c:barChart>
      <c:catAx>
        <c:axId val="-2068027336"/>
        <c:scaling>
          <c:orientation val="minMax"/>
        </c:scaling>
        <c:delete val="0"/>
        <c:axPos val="l"/>
        <c:majorTickMark val="none"/>
        <c:minorTickMark val="none"/>
        <c:tickLblPos val="nextTo"/>
        <c:spPr>
          <a:ln w="9525">
            <a:solidFill>
              <a:srgbClr val="D7DEE9"/>
            </a:solidFill>
          </a:ln>
        </c:spPr>
        <c:txPr>
          <a:bodyPr/>
          <a:lstStyle/>
          <a:p>
            <a:pPr>
              <a:defRPr sz="760">
                <a:solidFill>
                  <a:srgbClr val="5B6B84"/>
                </a:solidFill>
                <a:latin typeface="Arial"/>
              </a:defRPr>
            </a:pPr>
          </a:p>
        </c:txPr>
        <c:crossAx val="-2113994440"/>
        <c:crosses val="autoZero"/>
        <c:auto val="1"/>
        <c:lblAlgn val="ctr"/>
        <c:lblOffset val="100"/>
        <c:noMultiLvlLbl val="0"/>
      </c:catAx>
      <c:valAx>
        <c:axId val="-2113994440"/>
        <c:scaling>
          <c:min val="0.0"/>
        </c:scaling>
        <c:delete val="0"/>
        <c:axPos val="b"/>
        <c:majorTickMark val="none"/>
        <c:minorTickMark val="none"/>
        <c:tickLblPos val="none"/>
        <c:spPr>
          <a:ln w="9525">
            <a:solidFill>
              <a:srgbClr val="FFFFFF"/>
            </a:solidFill>
          </a:ln>
        </c:spPr>
        <c:crossAx val="-2068027336"/>
        <c:crosses val="autoZero"/>
      </c:valAx>
    </c:plotArea>
    <c:dispBlanksAs val="gap"/>
  </c:chart>
  <c:txPr>
    <a:bodyPr/>
    <a:lstStyle/>
    <a:p>
      <a:pPr>
        <a:defRPr sz="760">
          <a:latin typeface="Aria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s</c:v>
                </c:pt>
              </c:strCache>
            </c:strRef>
          </c:tx>
          <c:spPr>
            <a:solidFill>
              <a:srgbClr val="AEBCCE"/>
            </a:solidFill>
            <a:ln>
              <a:noFill/>
            </a:ln>
          </c:spPr>
          <c:dPt>
            <c:idx val="6"/>
            <c:spPr>
              <a:solidFill>
                <a:srgbClr val="C2410C"/>
              </a:solidFill>
              <a:ln>
                <a:noFill/>
              </a:ln>
            </c:spPr>
          </c:dPt>
          <c:dLbls>
            <c:numFmt formatCode="0.0#&quot;%&quot;" sourceLinked="0"/>
            <c:txPr>
              <a:bodyPr/>
              <a:lstStyle/>
              <a:p>
                <a:pPr>
                  <a:defRPr sz="760" b="1">
                    <a:solidFill>
                      <a:srgbClr val="0A1E3C"/>
                    </a:solidFill>
                    <a:latin typeface="Arial"/>
                  </a:defRPr>
                </a:pPr>
              </a:p>
            </c:txPr>
            <c:dLblPos val="outEnd"/>
            <c:showLegendKey val="0"/>
            <c:showVal val="1"/>
            <c:showCatName val="0"/>
            <c:showSerName val="0"/>
            <c:showPercent val="0"/>
            <c:showBubbleSize val="0"/>
            <c:showLeaderLines val="1"/>
          </c:dLbls>
          <c:cat>
            <c:strRef>
              <c:f>Sheet1!$A$2:$A$8</c:f>
              <c:strCache>
                <c:ptCount val="7"/>
                <c:pt idx="0">
                  <c:v>Mordor, hyperscale revenue (2026–31, US$)</c:v>
                </c:pt>
                <c:pt idx="1">
                  <c:v>Mordor, capacity (2025–30, MW)</c:v>
                </c:pt>
                <c:pt idx="2">
                  <c:v>Arizton via R&amp;M (2025–31, US$ investment)</c:v>
                </c:pt>
                <c:pt idx="3">
                  <c:v>IBISWorld OD5323 historic (2021–26, A$)</c:v>
                </c:pt>
                <c:pt idx="4">
                  <c:v>IBISWorld J5921 historic (2020–25, A$)</c:v>
                </c:pt>
                <c:pt idx="5">
                  <c:v>IMARC solution+services (2026–34, US$)</c:v>
                </c:pt>
                <c:pt idx="6">
                  <c:v>Arizton 2024 vintage, pre-AI boom (to 2029, US$ investment)</c:v>
                </c:pt>
              </c:strCache>
            </c:strRef>
          </c:cat>
          <c:val>
            <c:numRef>
              <c:f>Sheet1!$B$2:$B$8</c:f>
              <c:numCache>
                <c:formatCode>General</c:formatCode>
                <c:ptCount val="7"/>
                <c:pt idx="0">
                  <c:v>20.88</c:v>
                </c:pt>
                <c:pt idx="1">
                  <c:v>15.25</c:v>
                </c:pt>
                <c:pt idx="2">
                  <c:v>13.52</c:v>
                </c:pt>
                <c:pt idx="3">
                  <c:v>9.2</c:v>
                </c:pt>
                <c:pt idx="4">
                  <c:v>7.6</c:v>
                </c:pt>
                <c:pt idx="5">
                  <c:v>5.47</c:v>
                </c:pt>
                <c:pt idx="6">
                  <c:v>3.22</c:v>
                </c:pt>
              </c:numCache>
            </c:numRef>
          </c:val>
        </c:ser>
        <c:gapWidth val="44"/>
        <c:axId val="-2068027336"/>
        <c:axId val="-2113994440"/>
      </c:barChart>
      <c:catAx>
        <c:axId val="-2068027336"/>
        <c:scaling>
          <c:orientation val="minMax"/>
        </c:scaling>
        <c:delete val="0"/>
        <c:axPos val="l"/>
        <c:majorTickMark val="none"/>
        <c:minorTickMark val="none"/>
        <c:tickLblPos val="nextTo"/>
        <c:spPr>
          <a:ln w="9525">
            <a:solidFill>
              <a:srgbClr val="D7DEE9"/>
            </a:solidFill>
          </a:ln>
        </c:spPr>
        <c:txPr>
          <a:bodyPr/>
          <a:lstStyle/>
          <a:p>
            <a:pPr>
              <a:defRPr sz="760">
                <a:solidFill>
                  <a:srgbClr val="5B6B84"/>
                </a:solidFill>
                <a:latin typeface="Arial"/>
              </a:defRPr>
            </a:pPr>
          </a:p>
        </c:txPr>
        <c:crossAx val="-2113994440"/>
        <c:crosses val="autoZero"/>
        <c:auto val="1"/>
        <c:lblAlgn val="ctr"/>
        <c:lblOffset val="100"/>
        <c:noMultiLvlLbl val="0"/>
      </c:catAx>
      <c:valAx>
        <c:axId val="-2113994440"/>
        <c:scaling>
          <c:min val="0.0"/>
        </c:scaling>
        <c:delete val="0"/>
        <c:axPos val="b"/>
        <c:majorTickMark val="none"/>
        <c:minorTickMark val="none"/>
        <c:tickLblPos val="none"/>
        <c:spPr>
          <a:ln w="9525">
            <a:solidFill>
              <a:srgbClr val="FFFFFF"/>
            </a:solidFill>
          </a:ln>
        </c:spPr>
        <c:crossAx val="-2068027336"/>
        <c:crosses val="autoZero"/>
      </c:valAx>
    </c:plotArea>
    <c:dispBlanksAs val="gap"/>
  </c:chart>
  <c:txPr>
    <a:bodyPr/>
    <a:lstStyle/>
    <a:p>
      <a:pPr>
        <a:defRPr sz="760">
          <a:latin typeface="Aria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c:v>
                </c:pt>
              </c:strCache>
            </c:strRef>
          </c:tx>
          <c:spPr>
            <a:solidFill>
              <a:srgbClr val="AEBCCE"/>
            </a:solidFill>
            <a:ln>
              <a:noFill/>
            </a:ln>
          </c:spPr>
          <c:dPt>
            <c:idx val="2"/>
            <c:spPr>
              <a:solidFill>
                <a:srgbClr val="0A1E3C"/>
              </a:solidFill>
              <a:ln>
                <a:noFill/>
              </a:ln>
            </c:spPr>
          </c:dPt>
          <c:dLbls>
            <c:numFmt formatCode="#,##0&quot; MW&quot;" sourceLinked="0"/>
            <c:txPr>
              <a:bodyPr/>
              <a:lstStyle/>
              <a:p>
                <a:pPr>
                  <a:defRPr sz="760" b="1">
                    <a:solidFill>
                      <a:srgbClr val="0A1E3C"/>
                    </a:solidFill>
                    <a:latin typeface="Arial"/>
                  </a:defRPr>
                </a:pPr>
              </a:p>
            </c:txPr>
            <c:dLblPos val="outEnd"/>
            <c:showLegendKey val="0"/>
            <c:showVal val="1"/>
            <c:showCatName val="0"/>
            <c:showSerName val="0"/>
            <c:showPercent val="0"/>
            <c:showBubbleSize val="0"/>
            <c:showLeaderLines val="1"/>
          </c:dLbls>
          <c:cat>
            <c:strRef>
              <c:f>Sheet1!$A$2:$A$4</c:f>
              <c:strCache>
                <c:ptCount val="3"/>
                <c:pt idx="0">
                  <c:v>2005</c:v>
                </c:pt>
                <c:pt idx="1">
                  <c:v>2020*</c:v>
                </c:pt>
                <c:pt idx="2">
                  <c:v>2025</c:v>
                </c:pt>
              </c:strCache>
            </c:strRef>
          </c:cat>
          <c:val>
            <c:numRef>
              <c:f>Sheet1!$B$2:$B$4</c:f>
              <c:numCache>
                <c:formatCode>General</c:formatCode>
                <c:ptCount val="3"/>
                <c:pt idx="0">
                  <c:v>37.0</c:v>
                </c:pt>
                <c:pt idx="1">
                  <c:v>463.0</c:v>
                </c:pt>
                <c:pt idx="2">
                  <c:v>1315.0</c:v>
                </c:pt>
              </c:numCache>
            </c:numRef>
          </c:val>
        </c:ser>
        <c:gapWidth val="110"/>
        <c:axId val="-2068027336"/>
        <c:axId val="-2113994440"/>
      </c:barChart>
      <c:catAx>
        <c:axId val="-2068027336"/>
        <c:scaling>
          <c:orientation val="minMax"/>
        </c:scaling>
        <c:delete val="0"/>
        <c:axPos val="b"/>
        <c:majorTickMark val="none"/>
        <c:minorTickMark val="none"/>
        <c:tickLblPos val="nextTo"/>
        <c:spPr>
          <a:ln w="9525">
            <a:solidFill>
              <a:srgbClr val="D7DEE9"/>
            </a:solidFill>
          </a:ln>
        </c:spPr>
        <c:txPr>
          <a:bodyPr/>
          <a:lstStyle/>
          <a:p>
            <a:pPr>
              <a:defRPr sz="760">
                <a:solidFill>
                  <a:srgbClr val="5B6B84"/>
                </a:solidFill>
                <a:latin typeface="Arial"/>
              </a:defRPr>
            </a:pPr>
          </a:p>
        </c:txPr>
        <c:crossAx val="-2113994440"/>
        <c:crosses val="autoZero"/>
        <c:auto val="1"/>
        <c:lblAlgn val="ctr"/>
        <c:lblOffset val="100"/>
        <c:noMultiLvlLbl val="0"/>
      </c:catAx>
      <c:valAx>
        <c:axId val="-2113994440"/>
        <c:scaling>
          <c:min val="0.0"/>
        </c:scaling>
        <c:delete val="0"/>
        <c:axPos val="l"/>
        <c:majorTickMark val="none"/>
        <c:minorTickMark val="none"/>
        <c:tickLblPos val="none"/>
        <c:spPr>
          <a:ln w="9525">
            <a:solidFill>
              <a:srgbClr val="FFFFFF"/>
            </a:solidFill>
          </a:ln>
        </c:spPr>
        <c:crossAx val="-2068027336"/>
        <c:crosses val="autoZero"/>
      </c:valAx>
    </c:plotArea>
    <c:dispBlanksAs val="gap"/>
  </c:chart>
  <c:txPr>
    <a:bodyPr/>
    <a:lstStyle/>
    <a:p>
      <a:pPr>
        <a:defRPr sz="760">
          <a:latin typeface="Aria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c:v>
                </c:pt>
              </c:strCache>
            </c:strRef>
          </c:tx>
          <c:spPr>
            <a:solidFill>
              <a:srgbClr val="AEBCCE"/>
            </a:solidFill>
            <a:ln>
              <a:noFill/>
            </a:ln>
          </c:spPr>
          <c:dPt>
            <c:idx val="3"/>
            <c:spPr>
              <a:solidFill>
                <a:srgbClr val="C2410C"/>
              </a:solidFill>
              <a:ln>
                <a:noFill/>
              </a:ln>
            </c:spPr>
          </c:dPt>
          <c:dLbls>
            <c:numFmt formatCode="&quot;A$&quot;0&quot;bn&quot;" sourceLinked="0"/>
            <c:txPr>
              <a:bodyPr/>
              <a:lstStyle/>
              <a:p>
                <a:pPr>
                  <a:defRPr sz="760" b="1">
                    <a:solidFill>
                      <a:srgbClr val="0A1E3C"/>
                    </a:solidFill>
                    <a:latin typeface="Arial"/>
                  </a:defRPr>
                </a:pPr>
              </a:p>
            </c:txPr>
            <c:dLblPos val="outEnd"/>
            <c:showLegendKey val="0"/>
            <c:showVal val="1"/>
            <c:showCatName val="0"/>
            <c:showSerName val="0"/>
            <c:showPercent val="0"/>
            <c:showBubbleSize val="0"/>
            <c:showLeaderLines val="1"/>
          </c:dLbls>
          <c:cat>
            <c:strRef>
              <c:f>Sheet1!$A$2:$A$5</c:f>
              <c:strCache>
                <c:ptCount val="4"/>
                <c:pt idx="0">
                  <c:v>2024 actual
Knight Frank</c:v>
                </c:pt>
                <c:pt idx="1">
                  <c:v>2026
Oxford Economics</c:v>
                </c:pt>
                <c:pt idx="2">
                  <c:v>2029
CBRE committed</c:v>
                </c:pt>
                <c:pt idx="3">
                  <c:v>2030
Oxford Economics</c:v>
                </c:pt>
              </c:strCache>
            </c:strRef>
          </c:cat>
          <c:val>
            <c:numRef>
              <c:f>Sheet1!$B$2:$B$5</c:f>
              <c:numCache>
                <c:formatCode>General</c:formatCode>
                <c:ptCount val="4"/>
                <c:pt idx="0">
                  <c:v>10.0</c:v>
                </c:pt>
                <c:pt idx="1">
                  <c:v>20.0</c:v>
                </c:pt>
                <c:pt idx="2">
                  <c:v>46.0</c:v>
                </c:pt>
                <c:pt idx="3">
                  <c:v>60.0</c:v>
                </c:pt>
              </c:numCache>
            </c:numRef>
          </c:val>
        </c:ser>
        <c:gapWidth val="80"/>
        <c:axId val="-2068027336"/>
        <c:axId val="-2113994440"/>
      </c:barChart>
      <c:catAx>
        <c:axId val="-2068027336"/>
        <c:scaling>
          <c:orientation val="minMax"/>
        </c:scaling>
        <c:delete val="0"/>
        <c:axPos val="b"/>
        <c:majorTickMark val="none"/>
        <c:minorTickMark val="none"/>
        <c:tickLblPos val="nextTo"/>
        <c:spPr>
          <a:ln w="9525">
            <a:solidFill>
              <a:srgbClr val="D7DEE9"/>
            </a:solidFill>
          </a:ln>
        </c:spPr>
        <c:txPr>
          <a:bodyPr/>
          <a:lstStyle/>
          <a:p>
            <a:pPr>
              <a:defRPr sz="760">
                <a:solidFill>
                  <a:srgbClr val="5B6B84"/>
                </a:solidFill>
                <a:latin typeface="Arial"/>
              </a:defRPr>
            </a:pPr>
          </a:p>
        </c:txPr>
        <c:crossAx val="-2113994440"/>
        <c:crosses val="autoZero"/>
        <c:auto val="1"/>
        <c:lblAlgn val="ctr"/>
        <c:lblOffset val="100"/>
        <c:noMultiLvlLbl val="0"/>
      </c:catAx>
      <c:valAx>
        <c:axId val="-2113994440"/>
        <c:scaling>
          <c:min val="0.0"/>
        </c:scaling>
        <c:delete val="0"/>
        <c:axPos val="l"/>
        <c:majorTickMark val="none"/>
        <c:minorTickMark val="none"/>
        <c:tickLblPos val="none"/>
        <c:spPr>
          <a:ln w="9525">
            <a:solidFill>
              <a:srgbClr val="FFFFFF"/>
            </a:solidFill>
          </a:ln>
        </c:spPr>
        <c:crossAx val="-2068027336"/>
        <c:crosses val="autoZero"/>
      </c:valAx>
    </c:plotArea>
    <c:dispBlanksAs val="gap"/>
  </c:chart>
  <c:txPr>
    <a:bodyPr/>
    <a:lstStyle/>
    <a:p>
      <a:pPr>
        <a:defRPr sz="760">
          <a:latin typeface="Arial"/>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s</c:v>
                </c:pt>
              </c:strCache>
            </c:strRef>
          </c:tx>
          <c:spPr>
            <a:solidFill>
              <a:srgbClr val="AEBCCE"/>
            </a:solidFill>
            <a:ln>
              <a:noFill/>
            </a:ln>
          </c:spPr>
          <c:dPt>
            <c:idx val="4"/>
            <c:spPr>
              <a:solidFill>
                <a:srgbClr val="C2410C"/>
              </a:solidFill>
              <a:ln>
                <a:noFill/>
              </a:ln>
            </c:spPr>
          </c:dPt>
          <c:dLbls>
            <c:numFmt formatCode="0.0&quot;%&quot;" sourceLinked="0"/>
            <c:txPr>
              <a:bodyPr/>
              <a:lstStyle/>
              <a:p>
                <a:pPr>
                  <a:defRPr sz="840" b="1">
                    <a:solidFill>
                      <a:srgbClr val="0A1E3C"/>
                    </a:solidFill>
                    <a:latin typeface="Arial"/>
                  </a:defRPr>
                </a:pPr>
              </a:p>
            </c:txPr>
            <c:dLblPos val="outEnd"/>
            <c:showLegendKey val="0"/>
            <c:showVal val="1"/>
            <c:showCatName val="0"/>
            <c:showSerName val="0"/>
            <c:showPercent val="0"/>
            <c:showBubbleSize val="0"/>
            <c:showLeaderLines val="1"/>
          </c:dLbls>
          <c:cat>
            <c:strRef>
              <c:f>Sheet1!$A$2:$A$6</c:f>
              <c:strCache>
                <c:ptCount val="5"/>
                <c:pt idx="0">
                  <c:v>NT &amp; SA</c:v>
                </c:pt>
                <c:pt idx="1">
                  <c:v>WA</c:v>
                </c:pt>
                <c:pt idx="2">
                  <c:v>QLD</c:v>
                </c:pt>
                <c:pt idx="3">
                  <c:v>VIC &amp; TAS</c:v>
                </c:pt>
                <c:pt idx="4">
                  <c:v>ACT &amp; NSW</c:v>
                </c:pt>
              </c:strCache>
            </c:strRef>
          </c:cat>
          <c:val>
            <c:numRef>
              <c:f>Sheet1!$B$2:$B$6</c:f>
              <c:numCache>
                <c:formatCode>General</c:formatCode>
                <c:ptCount val="5"/>
                <c:pt idx="0">
                  <c:v>10.0</c:v>
                </c:pt>
                <c:pt idx="1">
                  <c:v>12.4</c:v>
                </c:pt>
                <c:pt idx="2">
                  <c:v>16.3</c:v>
                </c:pt>
                <c:pt idx="3">
                  <c:v>24.8</c:v>
                </c:pt>
                <c:pt idx="4">
                  <c:v>36.5</c:v>
                </c:pt>
              </c:numCache>
            </c:numRef>
          </c:val>
        </c:ser>
        <c:gapWidth val="46"/>
        <c:axId val="-2068027336"/>
        <c:axId val="-2113994440"/>
      </c:barChart>
      <c:catAx>
        <c:axId val="-2068027336"/>
        <c:scaling>
          <c:orientation val="minMax"/>
        </c:scaling>
        <c:delete val="0"/>
        <c:axPos val="l"/>
        <c:majorTickMark val="none"/>
        <c:minorTickMark val="none"/>
        <c:tickLblPos val="nextTo"/>
        <c:spPr>
          <a:ln w="9525">
            <a:solidFill>
              <a:srgbClr val="D7DEE9"/>
            </a:solidFill>
          </a:ln>
        </c:spPr>
        <c:txPr>
          <a:bodyPr/>
          <a:lstStyle/>
          <a:p>
            <a:pPr>
              <a:defRPr sz="819">
                <a:solidFill>
                  <a:srgbClr val="5B6B84"/>
                </a:solidFill>
                <a:latin typeface="Arial"/>
              </a:defRPr>
            </a:pPr>
          </a:p>
        </c:txPr>
        <c:crossAx val="-2113994440"/>
        <c:crosses val="autoZero"/>
        <c:auto val="1"/>
        <c:lblAlgn val="ctr"/>
        <c:lblOffset val="100"/>
        <c:noMultiLvlLbl val="0"/>
      </c:catAx>
      <c:valAx>
        <c:axId val="-2113994440"/>
        <c:scaling>
          <c:min val="0.0"/>
        </c:scaling>
        <c:delete val="0"/>
        <c:axPos val="b"/>
        <c:majorTickMark val="none"/>
        <c:minorTickMark val="none"/>
        <c:tickLblPos val="none"/>
        <c:spPr>
          <a:ln w="9525">
            <a:solidFill>
              <a:srgbClr val="FFFFFF"/>
            </a:solidFill>
          </a:ln>
        </c:spPr>
        <c:crossAx val="-2068027336"/>
        <c:crosses val="autoZero"/>
      </c:valAx>
    </c:plotArea>
    <c:dispBlanksAs val="gap"/>
  </c:chart>
  <c:txPr>
    <a:bodyPr/>
    <a:lstStyle/>
    <a:p>
      <a:pPr>
        <a:defRPr sz="819">
          <a:latin typeface="Arial"/>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s</c:v>
                </c:pt>
              </c:strCache>
            </c:strRef>
          </c:tx>
          <c:spPr>
            <a:solidFill>
              <a:srgbClr val="AEBCCE"/>
            </a:solidFill>
            <a:ln>
              <a:noFill/>
            </a:ln>
          </c:spPr>
          <c:dPt>
            <c:idx val="5"/>
            <c:spPr>
              <a:solidFill>
                <a:srgbClr val="C2410C"/>
              </a:solidFill>
              <a:ln>
                <a:noFill/>
              </a:ln>
            </c:spPr>
          </c:dPt>
          <c:dPt>
            <c:idx val="7"/>
            <c:spPr>
              <a:solidFill>
                <a:srgbClr val="C2410C"/>
              </a:solidFill>
              <a:ln>
                <a:noFill/>
              </a:ln>
            </c:spPr>
          </c:dPt>
          <c:dLbls>
            <c:numFmt formatCode="#,##0" sourceLinked="0"/>
            <c:txPr>
              <a:bodyPr/>
              <a:lstStyle/>
              <a:p>
                <a:pPr>
                  <a:defRPr sz="780" b="1">
                    <a:solidFill>
                      <a:srgbClr val="0A1E3C"/>
                    </a:solidFill>
                    <a:latin typeface="Arial"/>
                  </a:defRPr>
                </a:pPr>
              </a:p>
            </c:txPr>
            <c:dLblPos val="outEnd"/>
            <c:showLegendKey val="0"/>
            <c:showVal val="1"/>
            <c:showCatName val="0"/>
            <c:showSerName val="0"/>
            <c:showPercent val="0"/>
            <c:showBubbleSize val="0"/>
            <c:showLeaderLines val="1"/>
          </c:dLbls>
          <c:cat>
            <c:strRef>
              <c:f>Sheet1!$A$2:$A$11</c:f>
              <c:strCache>
                <c:ptCount val="10"/>
                <c:pt idx="0">
                  <c:v>Macquarie DC IC3 Super West (63 MW, UC)</c:v>
                </c:pt>
                <c:pt idx="1">
                  <c:v>GreenSquareDC SYD1 Norwest (110 MW, announced)</c:v>
                </c:pt>
                <c:pt idx="2">
                  <c:v>Stockland/EdgeConneX Wetherill Park (160 MW, UC)</c:v>
                </c:pt>
                <c:pt idx="3">
                  <c:v>NEXTDC S4 Horsley Park (300 MW, early works)</c:v>
                </c:pt>
                <c:pt idx="4">
                  <c:v>Stack Horsley Park (450 MW, application)</c:v>
                </c:pt>
                <c:pt idx="5">
                  <c:v>Goodman ‘Project Atlas’ Eastern Creek (500 MW, SEARS filed)</c:v>
                </c:pt>
                <c:pt idx="6">
                  <c:v>CDC Marsden Park, scalable ~1,000 (504 MW, SSD approved)</c:v>
                </c:pt>
                <c:pt idx="7">
                  <c:v>NEXTDC S7 Eastern Creek, OpenAI MoU (612 MW, in assessment)</c:v>
                </c:pt>
                <c:pt idx="8">
                  <c:v>ISPT Kemps Creek campus (1,000 MW, announced)</c:v>
                </c:pt>
                <c:pt idx="9">
                  <c:v>AirTrunk SYD4 Mamre Rd/Kemps Creek (1,200 MW, planned)</c:v>
                </c:pt>
              </c:strCache>
            </c:strRef>
          </c:cat>
          <c:val>
            <c:numRef>
              <c:f>Sheet1!$B$2:$B$11</c:f>
              <c:numCache>
                <c:formatCode>General</c:formatCode>
                <c:ptCount val="10"/>
                <c:pt idx="0">
                  <c:v>63</c:v>
                </c:pt>
                <c:pt idx="1">
                  <c:v>110</c:v>
                </c:pt>
                <c:pt idx="2">
                  <c:v>160</c:v>
                </c:pt>
                <c:pt idx="3">
                  <c:v>300</c:v>
                </c:pt>
                <c:pt idx="4">
                  <c:v>450</c:v>
                </c:pt>
                <c:pt idx="5">
                  <c:v>500</c:v>
                </c:pt>
                <c:pt idx="6">
                  <c:v>504</c:v>
                </c:pt>
                <c:pt idx="7">
                  <c:v>612</c:v>
                </c:pt>
                <c:pt idx="8">
                  <c:v>1000</c:v>
                </c:pt>
                <c:pt idx="9">
                  <c:v>1200</c:v>
                </c:pt>
              </c:numCache>
            </c:numRef>
          </c:val>
        </c:ser>
        <c:gapWidth val="40"/>
        <c:axId val="-2068027336"/>
        <c:axId val="-2113994440"/>
      </c:barChart>
      <c:catAx>
        <c:axId val="-2068027336"/>
        <c:scaling>
          <c:orientation val="minMax"/>
        </c:scaling>
        <c:delete val="0"/>
        <c:axPos val="l"/>
        <c:majorTickMark val="none"/>
        <c:minorTickMark val="none"/>
        <c:tickLblPos val="nextTo"/>
        <c:spPr>
          <a:ln w="9525">
            <a:solidFill>
              <a:srgbClr val="D7DEE9"/>
            </a:solidFill>
          </a:ln>
        </c:spPr>
        <c:txPr>
          <a:bodyPr/>
          <a:lstStyle/>
          <a:p>
            <a:pPr>
              <a:defRPr sz="760">
                <a:solidFill>
                  <a:srgbClr val="5B6B84"/>
                </a:solidFill>
                <a:latin typeface="Arial"/>
              </a:defRPr>
            </a:pPr>
          </a:p>
        </c:txPr>
        <c:crossAx val="-2113994440"/>
        <c:crosses val="autoZero"/>
        <c:auto val="1"/>
        <c:lblAlgn val="ctr"/>
        <c:lblOffset val="100"/>
        <c:noMultiLvlLbl val="0"/>
      </c:catAx>
      <c:valAx>
        <c:axId val="-2113994440"/>
        <c:scaling>
          <c:min val="0.0"/>
        </c:scaling>
        <c:delete val="0"/>
        <c:axPos val="b"/>
        <c:majorTickMark val="none"/>
        <c:minorTickMark val="none"/>
        <c:tickLblPos val="none"/>
        <c:spPr>
          <a:ln w="9525">
            <a:solidFill>
              <a:srgbClr val="FFFFFF"/>
            </a:solidFill>
          </a:ln>
        </c:spPr>
        <c:crossAx val="-2068027336"/>
        <c:crosses val="autoZero"/>
      </c:valAx>
    </c:plotArea>
    <c:dispBlanksAs val="gap"/>
  </c:chart>
  <c:txPr>
    <a:bodyPr/>
    <a:lstStyle/>
    <a:p>
      <a:pPr>
        <a:defRPr sz="760">
          <a:latin typeface="Arial"/>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s</c:v>
                </c:pt>
              </c:strCache>
            </c:strRef>
          </c:tx>
          <c:spPr>
            <a:solidFill>
              <a:srgbClr val="AEBCCE"/>
            </a:solidFill>
            <a:ln>
              <a:noFill/>
            </a:ln>
          </c:spPr>
          <c:dPt>
            <c:idx val="6"/>
            <c:spPr>
              <a:solidFill>
                <a:srgbClr val="0A1E3C"/>
              </a:solidFill>
              <a:ln>
                <a:noFill/>
              </a:ln>
            </c:spPr>
          </c:dPt>
          <c:dLbls>
            <c:numFmt formatCode="#,##0" sourceLinked="0"/>
            <c:txPr>
              <a:bodyPr/>
              <a:lstStyle/>
              <a:p>
                <a:pPr>
                  <a:defRPr sz="780" b="1">
                    <a:solidFill>
                      <a:srgbClr val="0A1E3C"/>
                    </a:solidFill>
                    <a:latin typeface="Arial"/>
                  </a:defRPr>
                </a:pPr>
              </a:p>
            </c:txPr>
            <c:dLblPos val="outEnd"/>
            <c:showLegendKey val="0"/>
            <c:showVal val="1"/>
            <c:showCatName val="0"/>
            <c:showSerName val="0"/>
            <c:showPercent val="0"/>
            <c:showBubbleSize val="0"/>
            <c:showLeaderLines val="1"/>
          </c:dLbls>
          <c:cat>
            <c:strRef>
              <c:f>Sheet1!$A$2:$A$9</c:f>
              <c:strCache>
                <c:ptCount val="8"/>
                <c:pt idx="0">
                  <c:v>ResetData AI-F1 Docklands (small, operating)</c:v>
                </c:pt>
                <c:pt idx="1">
                  <c:v>Vantage MEL1 (48–64 MW)</c:v>
                </c:pt>
                <c:pt idx="2">
                  <c:v>Firmus Southgate MEL ph.1 (150 MW, 2026)</c:v>
                </c:pt>
                <c:pt idx="3">
                  <c:v>NEXTDC M3 West Footscray (225 MW, 40 MW built)</c:v>
                </c:pt>
                <c:pt idx="4">
                  <c:v>Stack MEL02 Truganina (252 MW, shell complete)</c:v>
                </c:pt>
                <c:pt idx="5">
                  <c:v>AirTrunk MEL2 (354 MW, opening 2H 2027)</c:v>
                </c:pt>
                <c:pt idx="6">
                  <c:v>CDC Laverton Campus 1+2 (450 MW planned)</c:v>
                </c:pt>
                <c:pt idx="7">
                  <c:v>Keppel Hazelwood Latrobe Valley (720 MW, proposed)</c:v>
                </c:pt>
              </c:strCache>
            </c:strRef>
          </c:cat>
          <c:val>
            <c:numRef>
              <c:f>Sheet1!$B$2:$B$9</c:f>
              <c:numCache>
                <c:formatCode>General</c:formatCode>
                <c:ptCount val="8"/>
                <c:pt idx="0">
                  <c:v>10</c:v>
                </c:pt>
                <c:pt idx="1">
                  <c:v>64</c:v>
                </c:pt>
                <c:pt idx="2">
                  <c:v>150</c:v>
                </c:pt>
                <c:pt idx="3">
                  <c:v>225</c:v>
                </c:pt>
                <c:pt idx="4">
                  <c:v>252</c:v>
                </c:pt>
                <c:pt idx="5">
                  <c:v>354</c:v>
                </c:pt>
                <c:pt idx="6">
                  <c:v>450</c:v>
                </c:pt>
                <c:pt idx="7">
                  <c:v>720</c:v>
                </c:pt>
              </c:numCache>
            </c:numRef>
          </c:val>
        </c:ser>
        <c:gapWidth val="44"/>
        <c:axId val="-2068027336"/>
        <c:axId val="-2113994440"/>
      </c:barChart>
      <c:catAx>
        <c:axId val="-2068027336"/>
        <c:scaling>
          <c:orientation val="minMax"/>
        </c:scaling>
        <c:delete val="0"/>
        <c:axPos val="l"/>
        <c:majorTickMark val="none"/>
        <c:minorTickMark val="none"/>
        <c:tickLblPos val="nextTo"/>
        <c:spPr>
          <a:ln w="9525">
            <a:solidFill>
              <a:srgbClr val="D7DEE9"/>
            </a:solidFill>
          </a:ln>
        </c:spPr>
        <c:txPr>
          <a:bodyPr/>
          <a:lstStyle/>
          <a:p>
            <a:pPr>
              <a:defRPr sz="760">
                <a:solidFill>
                  <a:srgbClr val="5B6B84"/>
                </a:solidFill>
                <a:latin typeface="Arial"/>
              </a:defRPr>
            </a:pPr>
          </a:p>
        </c:txPr>
        <c:crossAx val="-2113994440"/>
        <c:crosses val="autoZero"/>
        <c:auto val="1"/>
        <c:lblAlgn val="ctr"/>
        <c:lblOffset val="100"/>
        <c:noMultiLvlLbl val="0"/>
      </c:catAx>
      <c:valAx>
        <c:axId val="-2113994440"/>
        <c:scaling>
          <c:min val="0.0"/>
        </c:scaling>
        <c:delete val="0"/>
        <c:axPos val="b"/>
        <c:majorTickMark val="none"/>
        <c:minorTickMark val="none"/>
        <c:tickLblPos val="none"/>
        <c:spPr>
          <a:ln w="9525">
            <a:solidFill>
              <a:srgbClr val="FFFFFF"/>
            </a:solidFill>
          </a:ln>
        </c:spPr>
        <c:crossAx val="-2068027336"/>
        <c:crosses val="autoZero"/>
      </c:valAx>
    </c:plotArea>
    <c:dispBlanksAs val="gap"/>
  </c:chart>
  <c:txPr>
    <a:bodyPr/>
    <a:lstStyle/>
    <a:p>
      <a:pPr>
        <a:defRPr sz="760">
          <a:latin typeface="Arial"/>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s</c:v>
                </c:pt>
              </c:strCache>
            </c:strRef>
          </c:tx>
          <c:spPr>
            <a:solidFill>
              <a:srgbClr val="AEBCCE"/>
            </a:solidFill>
            <a:ln>
              <a:noFill/>
            </a:ln>
          </c:spPr>
          <c:dPt>
            <c:idx val="2"/>
            <c:spPr>
              <a:solidFill>
                <a:srgbClr val="C2410C"/>
              </a:solidFill>
              <a:ln>
                <a:noFill/>
              </a:ln>
            </c:spPr>
          </c:dPt>
          <c:dPt>
            <c:idx val="3"/>
            <c:spPr>
              <a:solidFill>
                <a:srgbClr val="C2410C"/>
              </a:solidFill>
              <a:ln>
                <a:noFill/>
              </a:ln>
            </c:spPr>
          </c:dPt>
          <c:dLbls>
            <c:numFmt formatCode="#,##0" sourceLinked="0"/>
            <c:txPr>
              <a:bodyPr/>
              <a:lstStyle/>
              <a:p>
                <a:pPr>
                  <a:defRPr sz="819" b="1">
                    <a:solidFill>
                      <a:srgbClr val="0A1E3C"/>
                    </a:solidFill>
                    <a:latin typeface="Arial"/>
                  </a:defRPr>
                </a:pPr>
              </a:p>
            </c:txPr>
            <c:dLblPos val="outEnd"/>
            <c:showLegendKey val="0"/>
            <c:showVal val="1"/>
            <c:showCatName val="0"/>
            <c:showSerName val="0"/>
            <c:showPercent val="0"/>
            <c:showBubbleSize val="0"/>
            <c:showLeaderLines val="1"/>
          </c:dLbls>
          <c:cat>
            <c:strRef>
              <c:f>Sheet1!$A$2:$A$5</c:f>
              <c:strCache>
                <c:ptCount val="4"/>
                <c:pt idx="0">
                  <c:v>Sharon AI: NEXTDC expansion (50 MW, signed)</c:v>
                </c:pt>
                <c:pt idx="1">
                  <c:v>Firmus Southgate MEL ph.1, Mar 2026 (150 MW, contracted)</c:v>
                </c:pt>
                <c:pt idx="2">
                  <c:v>OpenAI: NEXTDC S7, Dec 2025 (550 MW, MoU, not yet a lease)</c:v>
                </c:pt>
                <c:pt idx="3">
                  <c:v>CDC: US hyperscaler contract, May 2026 (555 MW, binding 10-yr min)</c:v>
                </c:pt>
              </c:strCache>
            </c:strRef>
          </c:cat>
          <c:val>
            <c:numRef>
              <c:f>Sheet1!$B$2:$B$5</c:f>
              <c:numCache>
                <c:formatCode>General</c:formatCode>
                <c:ptCount val="4"/>
                <c:pt idx="0">
                  <c:v>50</c:v>
                </c:pt>
                <c:pt idx="1">
                  <c:v>150</c:v>
                </c:pt>
                <c:pt idx="2">
                  <c:v>550</c:v>
                </c:pt>
                <c:pt idx="3">
                  <c:v>555</c:v>
                </c:pt>
              </c:numCache>
            </c:numRef>
          </c:val>
        </c:ser>
        <c:gapWidth val="50"/>
        <c:axId val="-2068027336"/>
        <c:axId val="-2113994440"/>
      </c:barChart>
      <c:catAx>
        <c:axId val="-2068027336"/>
        <c:scaling>
          <c:orientation val="minMax"/>
        </c:scaling>
        <c:delete val="0"/>
        <c:axPos val="l"/>
        <c:majorTickMark val="none"/>
        <c:minorTickMark val="none"/>
        <c:tickLblPos val="nextTo"/>
        <c:spPr>
          <a:ln w="9525">
            <a:solidFill>
              <a:srgbClr val="D7DEE9"/>
            </a:solidFill>
          </a:ln>
        </c:spPr>
        <c:txPr>
          <a:bodyPr/>
          <a:lstStyle/>
          <a:p>
            <a:pPr>
              <a:defRPr sz="760">
                <a:solidFill>
                  <a:srgbClr val="5B6B84"/>
                </a:solidFill>
                <a:latin typeface="Arial"/>
              </a:defRPr>
            </a:pPr>
          </a:p>
        </c:txPr>
        <c:crossAx val="-2113994440"/>
        <c:crosses val="autoZero"/>
        <c:auto val="1"/>
        <c:lblAlgn val="ctr"/>
        <c:lblOffset val="100"/>
        <c:noMultiLvlLbl val="0"/>
      </c:catAx>
      <c:valAx>
        <c:axId val="-2113994440"/>
        <c:scaling>
          <c:min val="0.0"/>
        </c:scaling>
        <c:delete val="0"/>
        <c:axPos val="b"/>
        <c:majorTickMark val="none"/>
        <c:minorTickMark val="none"/>
        <c:tickLblPos val="none"/>
        <c:spPr>
          <a:ln w="9525">
            <a:solidFill>
              <a:srgbClr val="FFFFFF"/>
            </a:solidFill>
          </a:ln>
        </c:spPr>
        <c:crossAx val="-2068027336"/>
        <c:crosses val="autoZero"/>
      </c:valAx>
    </c:plotArea>
    <c:dispBlanksAs val="gap"/>
  </c:chart>
  <c:txPr>
    <a:bodyPr/>
    <a:lstStyle/>
    <a:p>
      <a:pPr>
        <a:defRPr sz="760">
          <a:latin typeface="Arial"/>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stacked"/>
        <c:ser>
          <c:idx val="0"/>
          <c:order val="0"/>
          <c:tx>
            <c:strRef>
              <c:f>Sheet1!$B$1</c:f>
              <c:strCache>
                <c:ptCount val="1"/>
                <c:pt idx="0">
                  <c:v>base</c:v>
                </c:pt>
              </c:strCache>
            </c:strRef>
          </c:tx>
          <c:spPr>
            <a:noFill/>
            <a:ln>
              <a:noFill/>
            </a:ln>
          </c:spPr>
          <c:dLbls>
            <c:numFmt formatCode="&quot;A$&quot;0&quot;bn&quot;" sourceLinked="0"/>
            <c:txPr>
              <a:bodyPr/>
              <a:lstStyle/>
              <a:p>
                <a:pPr>
                  <a:defRPr sz="860" b="1">
                    <a:solidFill>
                      <a:srgbClr val="FFFFFF"/>
                    </a:solidFill>
                    <a:latin typeface="Arial"/>
                  </a:defRPr>
                </a:pPr>
              </a:p>
            </c:txPr>
            <c:dLblPos val="ctr"/>
            <c:showLegendKey val="0"/>
            <c:showVal val="0"/>
            <c:showCatName val="0"/>
            <c:showSerName val="0"/>
            <c:showPercent val="0"/>
            <c:showBubbleSize val="0"/>
            <c:showLeaderLines val="1"/>
          </c:dLbls>
          <c:cat>
            <c:strRef>
              <c:f>Sheet1!$A$2:$A$5</c:f>
              <c:strCache>
                <c:ptCount val="4"/>
                <c:pt idx="0">
                  <c:v>Microsoft</c:v>
                </c:pt>
                <c:pt idx="1">
                  <c:v>AWS</c:v>
                </c:pt>
                <c:pt idx="2">
                  <c:v>OpenAI-NEXTDC S7</c:v>
                </c:pt>
                <c:pt idx="3">
                  <c:v>Sum (inashanu est.)</c:v>
                </c:pt>
              </c:strCache>
            </c:strRef>
          </c:cat>
          <c:val>
            <c:numRef>
              <c:f>Sheet1!$B$2:$B$5</c:f>
              <c:numCache>
                <c:formatCode>General</c:formatCode>
                <c:ptCount val="4"/>
                <c:pt idx="0">
                  <c:v>0</c:v>
                </c:pt>
                <c:pt idx="1">
                  <c:v>25</c:v>
                </c:pt>
                <c:pt idx="2">
                  <c:v>45</c:v>
                </c:pt>
                <c:pt idx="3">
                  <c:v>0</c:v>
                </c:pt>
              </c:numCache>
            </c:numRef>
          </c:val>
        </c:ser>
        <c:ser>
          <c:idx val="1"/>
          <c:order val="1"/>
          <c:tx>
            <c:strRef>
              <c:f>Sheet1!$C$1</c:f>
              <c:strCache>
                <c:ptCount val="1"/>
                <c:pt idx="0">
                  <c:v>A$bn</c:v>
                </c:pt>
              </c:strCache>
            </c:strRef>
          </c:tx>
          <c:spPr>
            <a:solidFill>
              <a:srgbClr val="0A1E3C"/>
            </a:solidFill>
            <a:ln>
              <a:noFill/>
            </a:ln>
          </c:spPr>
          <c:dPt>
            <c:idx val="3"/>
            <c:spPr>
              <a:solidFill>
                <a:srgbClr val="5B6B84"/>
              </a:solidFill>
              <a:ln>
                <a:noFill/>
              </a:ln>
            </c:spPr>
          </c:dPt>
          <c:dLbls>
            <c:numFmt formatCode="&quot;A$&quot;0&quot;bn&quot;" sourceLinked="0"/>
            <c:txPr>
              <a:bodyPr/>
              <a:lstStyle/>
              <a:p>
                <a:pPr>
                  <a:defRPr sz="860" b="1">
                    <a:solidFill>
                      <a:srgbClr val="FFFFFF"/>
                    </a:solidFill>
                    <a:latin typeface="Arial"/>
                  </a:defRPr>
                </a:pPr>
              </a:p>
            </c:txPr>
            <c:dLblPos val="ctr"/>
            <c:showLegendKey val="0"/>
            <c:showVal val="1"/>
            <c:showCatName val="0"/>
            <c:showSerName val="0"/>
            <c:showPercent val="0"/>
            <c:showBubbleSize val="0"/>
            <c:showLeaderLines val="1"/>
          </c:dLbls>
          <c:cat>
            <c:strRef>
              <c:f>Sheet1!$A$2:$A$5</c:f>
              <c:strCache>
                <c:ptCount val="4"/>
                <c:pt idx="0">
                  <c:v>Microsoft</c:v>
                </c:pt>
                <c:pt idx="1">
                  <c:v>AWS</c:v>
                </c:pt>
                <c:pt idx="2">
                  <c:v>OpenAI-NEXTDC S7</c:v>
                </c:pt>
                <c:pt idx="3">
                  <c:v>Sum (inashanu est.)</c:v>
                </c:pt>
              </c:strCache>
            </c:strRef>
          </c:cat>
          <c:val>
            <c:numRef>
              <c:f>Sheet1!$C$2:$C$5</c:f>
              <c:numCache>
                <c:formatCode>General</c:formatCode>
                <c:ptCount val="4"/>
                <c:pt idx="0">
                  <c:v>25</c:v>
                </c:pt>
                <c:pt idx="1">
                  <c:v>20</c:v>
                </c:pt>
                <c:pt idx="2">
                  <c:v>7</c:v>
                </c:pt>
                <c:pt idx="3">
                  <c:v>52</c:v>
                </c:pt>
              </c:numCache>
            </c:numRef>
          </c:val>
        </c:ser>
        <c:serLines>
          <c:spPr>
            <a:ln w="9525" cap="flat">
              <a:solidFill>
                <a:srgbClr val="D7DEE9"/>
              </a:solidFill>
            </a:ln>
          </c:spPr>
        </c:serLines>
        <c:gapWidth val="55"/>
        <c:overlap val="100"/>
        <c:axId val="-2068027336"/>
        <c:axId val="-2113994440"/>
      </c:barChart>
      <c:catAx>
        <c:axId val="-2068027336"/>
        <c:scaling>
          <c:orientation val="minMax"/>
        </c:scaling>
        <c:delete val="0"/>
        <c:axPos val="b"/>
        <c:majorTickMark val="none"/>
        <c:minorTickMark val="none"/>
        <c:tickLblPos val="nextTo"/>
        <c:spPr>
          <a:ln w="9525">
            <a:solidFill>
              <a:srgbClr val="D7DEE9"/>
            </a:solidFill>
          </a:ln>
        </c:spPr>
        <c:txPr>
          <a:bodyPr/>
          <a:lstStyle/>
          <a:p>
            <a:pPr>
              <a:defRPr sz="800">
                <a:solidFill>
                  <a:srgbClr val="5B6B84"/>
                </a:solidFill>
                <a:latin typeface="Arial"/>
              </a:defRPr>
            </a:pPr>
          </a:p>
        </c:txPr>
        <c:crossAx val="-2113994440"/>
        <c:crosses val="autoZero"/>
        <c:auto val="1"/>
        <c:lblAlgn val="ctr"/>
        <c:lblOffset val="100"/>
        <c:noMultiLvlLbl val="0"/>
      </c:catAx>
      <c:valAx>
        <c:axId val="-2113994440"/>
        <c:scaling>
          <c:min val="0.0"/>
        </c:scaling>
        <c:delete val="0"/>
        <c:axPos val="l"/>
        <c:majorGridlines>
          <c:spPr>
            <a:ln w="7620">
              <a:solidFill>
                <a:srgbClr val="E9EEF5"/>
              </a:solidFill>
            </a:ln>
          </c:spPr>
        </c:majorGridlines>
        <c:numFmt formatCode="&quot;A$&quot;0&quot;bn&quot;" sourceLinked="0"/>
        <c:majorTickMark val="none"/>
        <c:minorTickMark val="none"/>
        <c:tickLblPos val="nextTo"/>
        <c:spPr>
          <a:ln w="9525">
            <a:solidFill>
              <a:srgbClr val="FFFFFF"/>
            </a:solidFill>
          </a:ln>
        </c:spPr>
        <c:txPr>
          <a:bodyPr/>
          <a:lstStyle/>
          <a:p>
            <a:pPr>
              <a:defRPr sz="800">
                <a:solidFill>
                  <a:srgbClr val="5B6B84"/>
                </a:solidFill>
                <a:latin typeface="Arial"/>
              </a:defRPr>
            </a:pPr>
          </a:p>
        </c:txPr>
        <c:crossAx val="-2068027336"/>
        <c:crosses val="autoZero"/>
      </c:valAx>
    </c:plotArea>
    <c:dispBlanksAs val="gap"/>
  </c:chart>
  <c:txPr>
    <a:bodyPr/>
    <a:lstStyle/>
    <a:p>
      <a:pPr>
        <a:defRPr sz="800">
          <a:latin typeface="Arial"/>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stacked"/>
        <c:ser>
          <c:idx val="0"/>
          <c:order val="0"/>
          <c:tx>
            <c:strRef>
              <c:f>Sheet1!$B$1</c:f>
              <c:strCache>
                <c:ptCount val="1"/>
                <c:pt idx="0">
                  <c:v>Required (~6 GW)</c:v>
                </c:pt>
              </c:strCache>
            </c:strRef>
          </c:tx>
          <c:spPr>
            <a:solidFill>
              <a:srgbClr val="0A1E3C"/>
            </a:solidFill>
            <a:ln>
              <a:noFill/>
            </a:ln>
          </c:spPr>
          <c:dLbls>
            <c:numFmt formatCode="0&quot; GW&quot;" sourceLinked="0"/>
            <c:txPr>
              <a:bodyPr/>
              <a:lstStyle/>
              <a:p>
                <a:pPr>
                  <a:defRPr sz="840" b="1">
                    <a:solidFill>
                      <a:srgbClr val="FFFFFF"/>
                    </a:solidFill>
                    <a:latin typeface="Arial"/>
                  </a:defRPr>
                </a:pPr>
              </a:p>
            </c:txPr>
            <c:dLblPos val="ctr"/>
            <c:showLegendKey val="0"/>
            <c:showVal val="1"/>
            <c:showCatName val="0"/>
            <c:showSerName val="0"/>
            <c:showPercent val="0"/>
            <c:showBubbleSize val="0"/>
            <c:showLeaderLines val="1"/>
          </c:dLbls>
          <c:cat>
            <c:strRef>
              <c:f>Sheet1!$A$2:$A$3</c:f>
              <c:strCache>
                <c:ptCount val="2"/>
                <c:pt idx="0">
                  <c:v>Required to meet AEMO Step Change demand</c:v>
                </c:pt>
                <c:pt idx="1">
                  <c:v>Connection requests to AEMO (2025 IASR, national)</c:v>
                </c:pt>
              </c:strCache>
            </c:strRef>
          </c:cat>
          <c:val>
            <c:numRef>
              <c:f>Sheet1!$B$2:$B$3</c:f>
              <c:numCache>
                <c:formatCode>General</c:formatCode>
                <c:ptCount val="2"/>
                <c:pt idx="0">
                  <c:v>6.0</c:v>
                </c:pt>
                <c:pt idx="1">
                  <c:v>6.0</c:v>
                </c:pt>
              </c:numCache>
            </c:numRef>
          </c:val>
        </c:ser>
        <c:ser>
          <c:idx val="1"/>
          <c:order val="1"/>
          <c:tx>
            <c:strRef>
              <c:f>Sheet1!$C$1</c:f>
              <c:strCache>
                <c:ptCount val="1"/>
                <c:pt idx="0">
                  <c:v>Phantom (~38 GW of 44 GW never materialises)</c:v>
                </c:pt>
              </c:strCache>
            </c:strRef>
          </c:tx>
          <c:spPr>
            <a:solidFill>
              <a:srgbClr val="C2410C"/>
            </a:solidFill>
            <a:ln>
              <a:noFill/>
            </a:ln>
          </c:spPr>
          <c:dLbls>
            <c:numFmt formatCode="0&quot; GW&quot;" sourceLinked="0"/>
            <c:txPr>
              <a:bodyPr/>
              <a:lstStyle/>
              <a:p>
                <a:pPr>
                  <a:defRPr sz="840" b="1">
                    <a:solidFill>
                      <a:srgbClr val="FFFFFF"/>
                    </a:solidFill>
                    <a:latin typeface="Arial"/>
                  </a:defRPr>
                </a:pPr>
              </a:p>
            </c:txPr>
            <c:dLblPos val="ctr"/>
            <c:showLegendKey val="0"/>
            <c:showVal val="1"/>
            <c:showCatName val="0"/>
            <c:showSerName val="0"/>
            <c:showPercent val="0"/>
            <c:showBubbleSize val="0"/>
            <c:showLeaderLines val="1"/>
          </c:dLbls>
          <c:cat>
            <c:strRef>
              <c:f>Sheet1!$A$2:$A$3</c:f>
              <c:strCache>
                <c:ptCount val="2"/>
                <c:pt idx="0">
                  <c:v>Required to meet AEMO Step Change demand</c:v>
                </c:pt>
                <c:pt idx="1">
                  <c:v>Connection requests to AEMO (2025 IASR, national)</c:v>
                </c:pt>
              </c:strCache>
            </c:strRef>
          </c:cat>
          <c:val>
            <c:numRef>
              <c:f>Sheet1!$C$2:$C$3</c:f>
              <c:numCache>
                <c:formatCode>General</c:formatCode>
                <c:ptCount val="2"/>
                <c:pt idx="1">
                  <c:v>38.0</c:v>
                </c:pt>
              </c:numCache>
            </c:numRef>
          </c:val>
        </c:ser>
        <c:gapWidth val="35"/>
        <c:overlap val="100"/>
        <c:axId val="-2068027336"/>
        <c:axId val="-2113994440"/>
      </c:barChart>
      <c:catAx>
        <c:axId val="-2068027336"/>
        <c:scaling>
          <c:orientation val="minMax"/>
        </c:scaling>
        <c:delete val="0"/>
        <c:axPos val="l"/>
        <c:majorTickMark val="none"/>
        <c:minorTickMark val="none"/>
        <c:tickLblPos val="nextTo"/>
        <c:spPr>
          <a:ln w="9525">
            <a:solidFill>
              <a:srgbClr val="D7DEE9"/>
            </a:solidFill>
          </a:ln>
        </c:spPr>
        <c:txPr>
          <a:bodyPr/>
          <a:lstStyle/>
          <a:p>
            <a:pPr>
              <a:defRPr sz="780">
                <a:solidFill>
                  <a:srgbClr val="5B6B84"/>
                </a:solidFill>
                <a:latin typeface="Arial"/>
              </a:defRPr>
            </a:pPr>
          </a:p>
        </c:txPr>
        <c:crossAx val="-2113994440"/>
        <c:crosses val="autoZero"/>
        <c:auto val="1"/>
        <c:lblAlgn val="ctr"/>
        <c:lblOffset val="100"/>
        <c:noMultiLvlLbl val="0"/>
      </c:catAx>
      <c:valAx>
        <c:axId val="-2113994440"/>
        <c:scaling>
          <c:min val="0.0"/>
        </c:scaling>
        <c:delete val="0"/>
        <c:axPos val="b"/>
        <c:majorTickMark val="none"/>
        <c:minorTickMark val="none"/>
        <c:tickLblPos val="none"/>
        <c:spPr>
          <a:ln w="9525">
            <a:solidFill>
              <a:srgbClr val="FFFFFF"/>
            </a:solidFill>
          </a:ln>
        </c:spPr>
        <c:crossAx val="-2068027336"/>
        <c:crosses val="autoZero"/>
      </c:valAx>
    </c:plotArea>
    <c:legend>
      <c:legendPos val="b"/>
      <c:overlay val="0"/>
      <c:txPr>
        <a:bodyPr/>
        <a:lstStyle/>
        <a:p>
          <a:pPr>
            <a:defRPr sz="780">
              <a:solidFill>
                <a:srgbClr val="5B6B84"/>
              </a:solidFill>
              <a:latin typeface="Arial"/>
            </a:defRPr>
          </a:pPr>
        </a:p>
      </c:txPr>
    </c:legend>
    <c:dispBlanksAs val="gap"/>
  </c:chart>
  <c:txPr>
    <a:bodyPr/>
    <a:lstStyle/>
    <a:p>
      <a:pPr>
        <a:defRPr sz="780">
          <a:latin typeface="Arial"/>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s</c:v>
                </c:pt>
              </c:strCache>
            </c:strRef>
          </c:tx>
          <c:spPr>
            <a:solidFill>
              <a:srgbClr val="AEBCCE"/>
            </a:solidFill>
            <a:ln>
              <a:noFill/>
            </a:ln>
          </c:spPr>
          <c:dPt>
            <c:idx val="3"/>
            <c:spPr>
              <a:solidFill>
                <a:srgbClr val="0A1E3C"/>
              </a:solidFill>
              <a:ln>
                <a:noFill/>
              </a:ln>
            </c:spPr>
          </c:dPt>
          <c:dLbls>
            <c:numFmt formatCode="General" sourceLinked="0"/>
            <c:txPr>
              <a:bodyPr/>
              <a:lstStyle/>
              <a:p>
                <a:pPr>
                  <a:defRPr sz="819" b="1">
                    <a:solidFill>
                      <a:srgbClr val="0A1E3C"/>
                    </a:solidFill>
                    <a:latin typeface="Arial"/>
                  </a:defRPr>
                </a:pPr>
              </a:p>
            </c:txPr>
            <c:dLblPos val="outEnd"/>
            <c:showLegendKey val="0"/>
            <c:showVal val="1"/>
            <c:showCatName val="0"/>
            <c:showSerName val="0"/>
            <c:showPercent val="0"/>
            <c:showBubbleSize val="0"/>
            <c:showLeaderLines val="1"/>
          </c:dLbls>
          <c:cat>
            <c:strRef>
              <c:f>Sheet1!$A$2:$A$5</c:f>
              <c:strCache>
                <c:ptCount val="4"/>
                <c:pt idx="0">
                  <c:v>Contracted utilisation, Jul 2026 (740 MW)</c:v>
                </c:pt>
                <c:pt idx="1">
                  <c:v>Forward order book, Jul 2026 (565 MW)</c:v>
                </c:pt>
                <c:pt idx="2">
                  <c:v>Contracted at FY25, Jun 2025 (244.8 MW)</c:v>
                </c:pt>
                <c:pt idx="3">
                  <c:v>Billing at FY25 (110.9 MW)</c:v>
                </c:pt>
              </c:strCache>
            </c:strRef>
          </c:cat>
          <c:val>
            <c:numRef>
              <c:f>Sheet1!$B$2:$B$5</c:f>
              <c:numCache>
                <c:formatCode>General</c:formatCode>
                <c:ptCount val="4"/>
                <c:pt idx="0">
                  <c:v>740.0</c:v>
                </c:pt>
                <c:pt idx="1">
                  <c:v>565.0</c:v>
                </c:pt>
                <c:pt idx="2">
                  <c:v>244.8</c:v>
                </c:pt>
                <c:pt idx="3">
                  <c:v>110.9</c:v>
                </c:pt>
              </c:numCache>
            </c:numRef>
          </c:val>
        </c:ser>
        <c:gapWidth val="44"/>
        <c:axId val="-2068027336"/>
        <c:axId val="-2113994440"/>
      </c:barChart>
      <c:catAx>
        <c:axId val="-2068027336"/>
        <c:scaling>
          <c:orientation val="minMax"/>
        </c:scaling>
        <c:delete val="0"/>
        <c:axPos val="l"/>
        <c:majorTickMark val="none"/>
        <c:minorTickMark val="none"/>
        <c:tickLblPos val="nextTo"/>
        <c:spPr>
          <a:ln w="9525">
            <a:solidFill>
              <a:srgbClr val="D7DEE9"/>
            </a:solidFill>
          </a:ln>
        </c:spPr>
        <c:txPr>
          <a:bodyPr/>
          <a:lstStyle/>
          <a:p>
            <a:pPr>
              <a:defRPr sz="760">
                <a:solidFill>
                  <a:srgbClr val="5B6B84"/>
                </a:solidFill>
                <a:latin typeface="Arial"/>
              </a:defRPr>
            </a:pPr>
          </a:p>
        </c:txPr>
        <c:crossAx val="-2113994440"/>
        <c:crosses val="autoZero"/>
        <c:auto val="1"/>
        <c:lblAlgn val="ctr"/>
        <c:lblOffset val="100"/>
        <c:noMultiLvlLbl val="0"/>
      </c:catAx>
      <c:valAx>
        <c:axId val="-2113994440"/>
        <c:scaling>
          <c:min val="0.0"/>
        </c:scaling>
        <c:delete val="0"/>
        <c:axPos val="b"/>
        <c:majorTickMark val="none"/>
        <c:minorTickMark val="none"/>
        <c:tickLblPos val="none"/>
        <c:spPr>
          <a:ln w="9525">
            <a:solidFill>
              <a:srgbClr val="FFFFFF"/>
            </a:solidFill>
          </a:ln>
        </c:spPr>
        <c:crossAx val="-2068027336"/>
        <c:crosses val="autoZero"/>
      </c:valAx>
    </c:plotArea>
    <c:dispBlanksAs val="gap"/>
  </c:chart>
  <c:txPr>
    <a:bodyPr/>
    <a:lstStyle/>
    <a:p>
      <a:pPr>
        <a:defRPr sz="760">
          <a:latin typeface="Arial"/>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s</c:v>
                </c:pt>
              </c:strCache>
            </c:strRef>
          </c:tx>
          <c:spPr>
            <a:solidFill>
              <a:srgbClr val="AEBCCE"/>
            </a:solidFill>
            <a:ln>
              <a:noFill/>
            </a:ln>
          </c:spPr>
          <c:dPt>
            <c:idx val="8"/>
            <c:spPr>
              <a:solidFill>
                <a:srgbClr val="C2410C"/>
              </a:solidFill>
              <a:ln>
                <a:noFill/>
              </a:ln>
            </c:spPr>
          </c:dPt>
          <c:dPt>
            <c:idx val="9"/>
            <c:spPr>
              <a:solidFill>
                <a:srgbClr val="C2410C"/>
              </a:solidFill>
              <a:ln>
                <a:noFill/>
              </a:ln>
            </c:spPr>
          </c:dPt>
          <c:dPt>
            <c:idx val="6"/>
            <c:spPr>
              <a:solidFill>
                <a:srgbClr val="C2410C"/>
              </a:solidFill>
              <a:ln>
                <a:noFill/>
              </a:ln>
            </c:spPr>
          </c:dPt>
          <c:dLbls>
            <c:numFmt formatCode="&quot;$&quot;#,##0" sourceLinked="0"/>
            <c:txPr>
              <a:bodyPr/>
              <a:lstStyle/>
              <a:p>
                <a:pPr>
                  <a:defRPr sz="760" b="1">
                    <a:solidFill>
                      <a:srgbClr val="0A1E3C"/>
                    </a:solidFill>
                    <a:latin typeface="Arial"/>
                  </a:defRPr>
                </a:pPr>
              </a:p>
            </c:txPr>
            <c:dLblPos val="outEnd"/>
            <c:showLegendKey val="0"/>
            <c:showVal val="1"/>
            <c:showCatName val="0"/>
            <c:showSerName val="0"/>
            <c:showPercent val="0"/>
            <c:showBubbleSize val="0"/>
            <c:showLeaderLines val="1"/>
          </c:dLbls>
          <c:cat>
            <c:strRef>
              <c:f>Sheet1!$A$2:$A$11</c:f>
              <c:strCache>
                <c:ptCount val="10"/>
                <c:pt idx="0">
                  <c:v>NEXTDC, Corio Geelong Sep-25</c:v>
                </c:pt>
                <c:pt idx="1">
                  <c:v>Craigieburn syndicate MEL Nov-25 *</c:v>
                </c:pt>
                <c:pt idx="2">
                  <c:v>AirTrunk, Mickleham MEL May-25</c:v>
                </c:pt>
                <c:pt idx="3">
                  <c:v>Amazon, Craigieburn MEL Dec-24</c:v>
                </c:pt>
                <c:pt idx="4">
                  <c:v>Pacific P’ships, Truganina MEL Mar-25</c:v>
                </c:pt>
                <c:pt idx="5">
                  <c:v>Stack, Tarneit MEL Dec-25</c:v>
                </c:pt>
                <c:pt idx="6">
                  <c:v>NEXTDC S7, Eastern Creek SYD Dec-24</c:v>
                </c:pt>
                <c:pt idx="7">
                  <c:v>AirTrunk, Spotswood MEL Jul-25 *</c:v>
                </c:pt>
                <c:pt idx="8">
                  <c:v>AirTrunk, Kemps Creek SYD Nov-25</c:v>
                </c:pt>
                <c:pt idx="9">
                  <c:v>Stack, Erskine Park SYD Dec-24</c:v>
                </c:pt>
              </c:strCache>
            </c:strRef>
          </c:cat>
          <c:val>
            <c:numRef>
              <c:f>Sheet1!$B$2:$B$11</c:f>
              <c:numCache>
                <c:formatCode>General</c:formatCode>
                <c:ptCount val="10"/>
                <c:pt idx="0">
                  <c:v>399</c:v>
                </c:pt>
                <c:pt idx="1">
                  <c:v>454</c:v>
                </c:pt>
                <c:pt idx="2">
                  <c:v>522</c:v>
                </c:pt>
                <c:pt idx="3">
                  <c:v>560</c:v>
                </c:pt>
                <c:pt idx="4">
                  <c:v>1038</c:v>
                </c:pt>
                <c:pt idx="5">
                  <c:v>1200</c:v>
                </c:pt>
                <c:pt idx="6">
                  <c:v>1368</c:v>
                </c:pt>
                <c:pt idx="7">
                  <c:v>1500</c:v>
                </c:pt>
                <c:pt idx="8">
                  <c:v>1500</c:v>
                </c:pt>
                <c:pt idx="9">
                  <c:v>1838</c:v>
                </c:pt>
              </c:numCache>
            </c:numRef>
          </c:val>
        </c:ser>
        <c:gapWidth val="46"/>
        <c:axId val="-2068027336"/>
        <c:axId val="-2113994440"/>
      </c:barChart>
      <c:catAx>
        <c:axId val="-2068027336"/>
        <c:scaling>
          <c:orientation val="minMax"/>
        </c:scaling>
        <c:delete val="0"/>
        <c:axPos val="l"/>
        <c:majorTickMark val="none"/>
        <c:minorTickMark val="none"/>
        <c:tickLblPos val="nextTo"/>
        <c:spPr>
          <a:ln w="9525">
            <a:solidFill>
              <a:srgbClr val="D7DEE9"/>
            </a:solidFill>
          </a:ln>
        </c:spPr>
        <c:txPr>
          <a:bodyPr/>
          <a:lstStyle/>
          <a:p>
            <a:pPr>
              <a:defRPr sz="760">
                <a:solidFill>
                  <a:srgbClr val="5B6B84"/>
                </a:solidFill>
                <a:latin typeface="Arial"/>
              </a:defRPr>
            </a:pPr>
          </a:p>
        </c:txPr>
        <c:crossAx val="-2113994440"/>
        <c:crosses val="autoZero"/>
        <c:auto val="1"/>
        <c:lblAlgn val="ctr"/>
        <c:lblOffset val="100"/>
        <c:noMultiLvlLbl val="0"/>
      </c:catAx>
      <c:valAx>
        <c:axId val="-2113994440"/>
        <c:scaling>
          <c:min val="0.0"/>
        </c:scaling>
        <c:delete val="0"/>
        <c:axPos val="b"/>
        <c:majorTickMark val="none"/>
        <c:minorTickMark val="none"/>
        <c:tickLblPos val="none"/>
        <c:spPr>
          <a:ln w="9525">
            <a:solidFill>
              <a:srgbClr val="FFFFFF"/>
            </a:solidFill>
          </a:ln>
        </c:spPr>
        <c:crossAx val="-2068027336"/>
        <c:crosses val="autoZero"/>
      </c:valAx>
    </c:plotArea>
    <c:dispBlanksAs val="gap"/>
  </c:chart>
  <c:txPr>
    <a:bodyPr/>
    <a:lstStyle/>
    <a:p>
      <a:pPr>
        <a:defRPr sz="760">
          <a:latin typeface="Arial"/>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s</c:v>
                </c:pt>
              </c:strCache>
            </c:strRef>
          </c:tx>
          <c:spPr>
            <a:solidFill>
              <a:srgbClr val="24385A"/>
            </a:solidFill>
            <a:ln>
              <a:noFill/>
            </a:ln>
          </c:spPr>
          <c:dLbls>
            <c:numFmt formatCode="&quot;A$&quot;0.0&quot;m&quot;" sourceLinked="0"/>
            <c:txPr>
              <a:bodyPr/>
              <a:lstStyle/>
              <a:p>
                <a:pPr>
                  <a:defRPr sz="760" b="1">
                    <a:solidFill>
                      <a:srgbClr val="0A1E3C"/>
                    </a:solidFill>
                    <a:latin typeface="Arial"/>
                  </a:defRPr>
                </a:pPr>
              </a:p>
            </c:txPr>
            <c:dLblPos val="outEnd"/>
            <c:showLegendKey val="0"/>
            <c:showVal val="1"/>
            <c:showCatName val="0"/>
            <c:showSerName val="0"/>
            <c:showPercent val="0"/>
            <c:showBubbleSize val="0"/>
            <c:showLeaderLines val="1"/>
          </c:dLbls>
          <c:cat>
            <c:strRef>
              <c:f>Sheet1!$A$2:$A$5</c:f>
              <c:strCache>
                <c:ptCount val="4"/>
                <c:pt idx="0">
                  <c:v>Macquarie IC3 Super West, brownfield</c:v>
                </c:pt>
                <c:pt idx="1">
                  <c:v>CDC Marsden Park, incl. 720 MW substation</c:v>
                </c:pt>
                <c:pt idx="2">
                  <c:v>NEXTDC S7, 550–612 MW basis</c:v>
                </c:pt>
                <c:pt idx="3">
                  <c:v>AirTrunk MEL2, fitted hyperscale</c:v>
                </c:pt>
              </c:strCache>
            </c:strRef>
          </c:cat>
          <c:val>
            <c:numRef>
              <c:f>Sheet1!$B$2:$B$5</c:f>
              <c:numCache>
                <c:formatCode>General</c:formatCode>
                <c:ptCount val="4"/>
                <c:pt idx="0">
                  <c:v>5.6</c:v>
                </c:pt>
                <c:pt idx="1">
                  <c:v>6.2</c:v>
                </c:pt>
                <c:pt idx="2">
                  <c:v>12.0</c:v>
                </c:pt>
                <c:pt idx="3">
                  <c:v>14.1</c:v>
                </c:pt>
              </c:numCache>
            </c:numRef>
          </c:val>
        </c:ser>
        <c:gapWidth val="55"/>
        <c:axId val="-2068027336"/>
        <c:axId val="-2113994440"/>
      </c:barChart>
      <c:catAx>
        <c:axId val="-2068027336"/>
        <c:scaling>
          <c:orientation val="minMax"/>
        </c:scaling>
        <c:delete val="0"/>
        <c:axPos val="l"/>
        <c:majorTickMark val="none"/>
        <c:minorTickMark val="none"/>
        <c:tickLblPos val="nextTo"/>
        <c:spPr>
          <a:ln w="9525">
            <a:solidFill>
              <a:srgbClr val="D7DEE9"/>
            </a:solidFill>
          </a:ln>
        </c:spPr>
        <c:txPr>
          <a:bodyPr/>
          <a:lstStyle/>
          <a:p>
            <a:pPr>
              <a:defRPr sz="760">
                <a:solidFill>
                  <a:srgbClr val="5B6B84"/>
                </a:solidFill>
                <a:latin typeface="Arial"/>
              </a:defRPr>
            </a:pPr>
          </a:p>
        </c:txPr>
        <c:crossAx val="-2113994440"/>
        <c:crosses val="autoZero"/>
        <c:auto val="1"/>
        <c:lblAlgn val="ctr"/>
        <c:lblOffset val="100"/>
        <c:noMultiLvlLbl val="0"/>
      </c:catAx>
      <c:valAx>
        <c:axId val="-2113994440"/>
        <c:scaling>
          <c:min val="0.0"/>
        </c:scaling>
        <c:delete val="0"/>
        <c:axPos val="b"/>
        <c:majorTickMark val="none"/>
        <c:minorTickMark val="none"/>
        <c:tickLblPos val="none"/>
        <c:spPr>
          <a:ln w="9525">
            <a:solidFill>
              <a:srgbClr val="FFFFFF"/>
            </a:solidFill>
          </a:ln>
        </c:spPr>
        <c:crossAx val="-2068027336"/>
        <c:crosses val="autoZero"/>
      </c:valAx>
    </c:plotArea>
    <c:dispBlanksAs val="gap"/>
  </c:chart>
  <c:txPr>
    <a:bodyPr/>
    <a:lstStyle/>
    <a:p>
      <a:pPr>
        <a:defRPr sz="760">
          <a:latin typeface="Arial"/>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TWh</c:v>
                </c:pt>
              </c:strCache>
            </c:strRef>
          </c:tx>
          <c:spPr>
            <a:solidFill>
              <a:srgbClr val="AEBCCE"/>
            </a:solidFill>
            <a:ln>
              <a:noFill/>
            </a:ln>
          </c:spPr>
          <c:dPt>
            <c:idx val="1"/>
            <c:spPr>
              <a:solidFill>
                <a:srgbClr val="C2410C"/>
              </a:solidFill>
              <a:ln>
                <a:noFill/>
              </a:ln>
            </c:spPr>
          </c:dPt>
          <c:dLbls>
            <c:numFmt formatCode="0.0&quot; TWh&quot;" sourceLinked="0"/>
            <c:txPr>
              <a:bodyPr/>
              <a:lstStyle/>
              <a:p>
                <a:pPr>
                  <a:defRPr sz="760" b="1">
                    <a:solidFill>
                      <a:srgbClr val="0A1E3C"/>
                    </a:solidFill>
                    <a:latin typeface="Arial"/>
                  </a:defRPr>
                </a:pPr>
              </a:p>
            </c:txPr>
            <c:dLblPos val="outEnd"/>
            <c:showLegendKey val="0"/>
            <c:showVal val="1"/>
            <c:showCatName val="0"/>
            <c:showSerName val="0"/>
            <c:showPercent val="0"/>
            <c:showBubbleSize val="0"/>
            <c:showLeaderLines val="1"/>
          </c:dLbls>
          <c:cat>
            <c:strRef>
              <c:f>Sheet1!$A$2:$A$4</c:f>
              <c:strCache>
                <c:ptCount val="3"/>
                <c:pt idx="0">
                  <c:v>FY2025</c:v>
                </c:pt>
                <c:pt idx="1">
                  <c:v>FY2030</c:v>
                </c:pt>
                <c:pt idx="2">
                  <c:v>FY2049–50</c:v>
                </c:pt>
              </c:strCache>
            </c:strRef>
          </c:cat>
          <c:val>
            <c:numRef>
              <c:f>Sheet1!$B$2:$B$4</c:f>
              <c:numCache>
                <c:formatCode>General</c:formatCode>
                <c:ptCount val="3"/>
                <c:pt idx="0">
                  <c:v>3.9</c:v>
                </c:pt>
                <c:pt idx="1">
                  <c:v>12.0</c:v>
                </c:pt>
                <c:pt idx="2">
                  <c:v>34.0</c:v>
                </c:pt>
              </c:numCache>
            </c:numRef>
          </c:val>
        </c:ser>
        <c:gapWidth val="95"/>
        <c:axId val="-2068027336"/>
        <c:axId val="-2113994440"/>
      </c:barChart>
      <c:catAx>
        <c:axId val="-2068027336"/>
        <c:scaling>
          <c:orientation val="minMax"/>
        </c:scaling>
        <c:delete val="0"/>
        <c:axPos val="b"/>
        <c:majorTickMark val="none"/>
        <c:minorTickMark val="none"/>
        <c:tickLblPos val="nextTo"/>
        <c:spPr>
          <a:ln w="9525">
            <a:solidFill>
              <a:srgbClr val="D7DEE9"/>
            </a:solidFill>
          </a:ln>
        </c:spPr>
        <c:txPr>
          <a:bodyPr/>
          <a:lstStyle/>
          <a:p>
            <a:pPr>
              <a:defRPr sz="760">
                <a:solidFill>
                  <a:srgbClr val="5B6B84"/>
                </a:solidFill>
                <a:latin typeface="Arial"/>
              </a:defRPr>
            </a:pPr>
          </a:p>
        </c:txPr>
        <c:crossAx val="-2113994440"/>
        <c:crosses val="autoZero"/>
        <c:auto val="1"/>
        <c:lblAlgn val="ctr"/>
        <c:lblOffset val="100"/>
        <c:noMultiLvlLbl val="0"/>
      </c:catAx>
      <c:valAx>
        <c:axId val="-2113994440"/>
        <c:scaling>
          <c:min val="0.0"/>
        </c:scaling>
        <c:delete val="0"/>
        <c:axPos val="l"/>
        <c:majorTickMark val="none"/>
        <c:minorTickMark val="none"/>
        <c:tickLblPos val="none"/>
        <c:spPr>
          <a:ln w="9525">
            <a:solidFill>
              <a:srgbClr val="FFFFFF"/>
            </a:solidFill>
          </a:ln>
        </c:spPr>
        <c:crossAx val="-2068027336"/>
        <c:crosses val="autoZero"/>
      </c:valAx>
    </c:plotArea>
    <c:dispBlanksAs val="gap"/>
  </c:chart>
  <c:txPr>
    <a:bodyPr/>
    <a:lstStyle/>
    <a:p>
      <a:pPr>
        <a:defRPr sz="760">
          <a:latin typeface="Arial"/>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NSW metro</c:v>
                </c:pt>
              </c:strCache>
            </c:strRef>
          </c:tx>
          <c:spPr>
            <a:solidFill>
              <a:srgbClr val="0A1E3C"/>
            </a:solidFill>
            <a:ln>
              <a:noFill/>
            </a:ln>
          </c:spPr>
          <c:dLbls>
            <c:numFmt formatCode="0&quot;%&quot;" sourceLinked="0"/>
            <c:txPr>
              <a:bodyPr/>
              <a:lstStyle/>
              <a:p>
                <a:pPr>
                  <a:defRPr sz="760" b="1">
                    <a:solidFill>
                      <a:srgbClr val="0A1E3C"/>
                    </a:solidFill>
                    <a:latin typeface="Arial"/>
                  </a:defRPr>
                </a:pPr>
              </a:p>
            </c:txPr>
            <c:dLblPos val="outEnd"/>
            <c:showLegendKey val="0"/>
            <c:showVal val="1"/>
            <c:showCatName val="0"/>
            <c:showSerName val="0"/>
            <c:showPercent val="0"/>
            <c:showBubbleSize val="0"/>
            <c:showLeaderLines val="1"/>
          </c:dLbls>
          <c:cat>
            <c:strRef>
              <c:f>Sheet1!$A$2:$A$4</c:f>
              <c:strCache>
                <c:ptCount val="3"/>
                <c:pt idx="0">
                  <c:v>Current</c:v>
                </c:pt>
                <c:pt idx="1">
                  <c:v>2030</c:v>
                </c:pt>
                <c:pt idx="2">
                  <c:v>2050</c:v>
                </c:pt>
              </c:strCache>
            </c:strRef>
          </c:cat>
          <c:val>
            <c:numRef>
              <c:f>Sheet1!$B$2:$B$4</c:f>
              <c:numCache>
                <c:formatCode>General</c:formatCode>
                <c:ptCount val="3"/>
                <c:pt idx="0">
                  <c:v>4</c:v>
                </c:pt>
                <c:pt idx="1">
                  <c:v>11</c:v>
                </c:pt>
                <c:pt idx="2">
                  <c:v>18</c:v>
                </c:pt>
              </c:numCache>
            </c:numRef>
          </c:val>
        </c:ser>
        <c:ser>
          <c:idx val="1"/>
          <c:order val="1"/>
          <c:tx>
            <c:strRef>
              <c:f>Sheet1!$C$1</c:f>
              <c:strCache>
                <c:ptCount val="1"/>
                <c:pt idx="0">
                  <c:v>Victoria</c:v>
                </c:pt>
              </c:strCache>
            </c:strRef>
          </c:tx>
          <c:spPr>
            <a:solidFill>
              <a:srgbClr val="7B9AC0"/>
            </a:solidFill>
            <a:ln>
              <a:noFill/>
            </a:ln>
          </c:spPr>
          <c:dLbls>
            <c:numFmt formatCode="0&quot;%&quot;" sourceLinked="0"/>
            <c:txPr>
              <a:bodyPr/>
              <a:lstStyle/>
              <a:p>
                <a:pPr>
                  <a:defRPr sz="760" b="1">
                    <a:solidFill>
                      <a:srgbClr val="0A1E3C"/>
                    </a:solidFill>
                    <a:latin typeface="Arial"/>
                  </a:defRPr>
                </a:pPr>
              </a:p>
            </c:txPr>
            <c:dLblPos val="outEnd"/>
            <c:showLegendKey val="0"/>
            <c:showVal val="1"/>
            <c:showCatName val="0"/>
            <c:showSerName val="0"/>
            <c:showPercent val="0"/>
            <c:showBubbleSize val="0"/>
            <c:showLeaderLines val="1"/>
          </c:dLbls>
          <c:cat>
            <c:strRef>
              <c:f>Sheet1!$A$2:$A$4</c:f>
              <c:strCache>
                <c:ptCount val="3"/>
                <c:pt idx="0">
                  <c:v>Current</c:v>
                </c:pt>
                <c:pt idx="1">
                  <c:v>2030</c:v>
                </c:pt>
                <c:pt idx="2">
                  <c:v>2050</c:v>
                </c:pt>
              </c:strCache>
            </c:strRef>
          </c:cat>
          <c:val>
            <c:numRef>
              <c:f>Sheet1!$C$2:$C$4</c:f>
              <c:numCache>
                <c:formatCode>General</c:formatCode>
                <c:ptCount val="3"/>
                <c:pt idx="0">
                  <c:v>2</c:v>
                </c:pt>
                <c:pt idx="1">
                  <c:v>8</c:v>
                </c:pt>
                <c:pt idx="2">
                  <c:v>19</c:v>
                </c:pt>
              </c:numCache>
            </c:numRef>
          </c:val>
        </c:ser>
        <c:gapWidth val="80"/>
        <c:axId val="-2068027336"/>
        <c:axId val="-2113994440"/>
      </c:barChart>
      <c:catAx>
        <c:axId val="-2068027336"/>
        <c:scaling>
          <c:orientation val="minMax"/>
        </c:scaling>
        <c:delete val="0"/>
        <c:axPos val="b"/>
        <c:majorTickMark val="none"/>
        <c:minorTickMark val="none"/>
        <c:tickLblPos val="nextTo"/>
        <c:spPr>
          <a:ln w="9525">
            <a:solidFill>
              <a:srgbClr val="D7DEE9"/>
            </a:solidFill>
          </a:ln>
        </c:spPr>
        <c:txPr>
          <a:bodyPr/>
          <a:lstStyle/>
          <a:p>
            <a:pPr>
              <a:defRPr sz="760">
                <a:solidFill>
                  <a:srgbClr val="5B6B84"/>
                </a:solidFill>
                <a:latin typeface="Arial"/>
              </a:defRPr>
            </a:pPr>
          </a:p>
        </c:txPr>
        <c:crossAx val="-2113994440"/>
        <c:crosses val="autoZero"/>
        <c:auto val="1"/>
        <c:lblAlgn val="ctr"/>
        <c:lblOffset val="100"/>
        <c:noMultiLvlLbl val="0"/>
      </c:catAx>
      <c:valAx>
        <c:axId val="-2113994440"/>
        <c:scaling>
          <c:min val="0.0"/>
        </c:scaling>
        <c:delete val="0"/>
        <c:axPos val="l"/>
        <c:majorTickMark val="none"/>
        <c:minorTickMark val="none"/>
        <c:tickLblPos val="none"/>
        <c:spPr>
          <a:ln w="9525">
            <a:solidFill>
              <a:srgbClr val="FFFFFF"/>
            </a:solidFill>
          </a:ln>
        </c:spPr>
        <c:crossAx val="-2068027336"/>
        <c:crosses val="autoZero"/>
      </c:valAx>
    </c:plotArea>
    <c:legend>
      <c:legendPos val="b"/>
      <c:overlay val="0"/>
      <c:txPr>
        <a:bodyPr/>
        <a:lstStyle/>
        <a:p>
          <a:pPr>
            <a:defRPr sz="760">
              <a:solidFill>
                <a:srgbClr val="5B6B84"/>
              </a:solidFill>
              <a:latin typeface="Arial"/>
            </a:defRPr>
          </a:pPr>
        </a:p>
      </c:txPr>
    </c:legend>
    <c:dispBlanksAs val="gap"/>
  </c:chart>
  <c:txPr>
    <a:bodyPr/>
    <a:lstStyle/>
    <a:p>
      <a:pPr>
        <a:defRPr sz="760">
          <a:latin typeface="Arial"/>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s</c:v>
                </c:pt>
              </c:strCache>
            </c:strRef>
          </c:tx>
          <c:spPr>
            <a:solidFill>
              <a:srgbClr val="AEBCCE"/>
            </a:solidFill>
            <a:ln>
              <a:noFill/>
            </a:ln>
          </c:spPr>
          <c:dPt>
            <c:idx val="1"/>
            <c:spPr>
              <a:solidFill>
                <a:srgbClr val="0A1E3C"/>
              </a:solidFill>
              <a:ln>
                <a:noFill/>
              </a:ln>
            </c:spPr>
          </c:dPt>
          <c:dPt>
            <c:idx val="3"/>
            <c:spPr>
              <a:solidFill>
                <a:srgbClr val="0A1E3C"/>
              </a:solidFill>
              <a:ln>
                <a:noFill/>
              </a:ln>
            </c:spPr>
          </c:dPt>
          <c:dPt>
            <c:idx val="5"/>
            <c:spPr>
              <a:solidFill>
                <a:srgbClr val="0A1E3C"/>
              </a:solidFill>
              <a:ln>
                <a:noFill/>
              </a:ln>
            </c:spPr>
          </c:dPt>
          <c:dLbls>
            <c:numFmt formatCode="#,##0&quot; MW&quot;" sourceLinked="0"/>
            <c:txPr>
              <a:bodyPr/>
              <a:lstStyle/>
              <a:p>
                <a:pPr>
                  <a:defRPr sz="760" b="1">
                    <a:solidFill>
                      <a:srgbClr val="0A1E3C"/>
                    </a:solidFill>
                    <a:latin typeface="Arial"/>
                  </a:defRPr>
                </a:pPr>
              </a:p>
            </c:txPr>
            <c:dLblPos val="outEnd"/>
            <c:showLegendKey val="0"/>
            <c:showVal val="1"/>
            <c:showCatName val="0"/>
            <c:showSerName val="0"/>
            <c:showPercent val="0"/>
            <c:showBubbleSize val="0"/>
            <c:showLeaderLines val="1"/>
          </c:dLbls>
          <c:cat>
            <c:strRef>
              <c:f>Sheet1!$A$2:$A$7</c:f>
              <c:strCache>
                <c:ptCount val="6"/>
                <c:pt idx="0">
                  <c:v>DigiCo</c:v>
                </c:pt>
                <c:pt idx="1">
                  <c:v>Stack Infrastructure</c:v>
                </c:pt>
                <c:pt idx="2">
                  <c:v>Hyperscaler self-builds</c:v>
                </c:pt>
                <c:pt idx="3">
                  <c:v>NEXTDC (AU built)</c:v>
                </c:pt>
                <c:pt idx="4">
                  <c:v>AirTrunk (Australia)</c:v>
                </c:pt>
                <c:pt idx="5">
                  <c:v>CDC Data Centres (AU)</c:v>
                </c:pt>
              </c:strCache>
            </c:strRef>
          </c:cat>
          <c:val>
            <c:numRef>
              <c:f>Sheet1!$B$2:$B$7</c:f>
              <c:numCache>
                <c:formatCode>General</c:formatCode>
                <c:ptCount val="6"/>
                <c:pt idx="0">
                  <c:v>57</c:v>
                </c:pt>
                <c:pt idx="1">
                  <c:v>72</c:v>
                </c:pt>
                <c:pt idx="2">
                  <c:v>150</c:v>
                </c:pt>
                <c:pt idx="3">
                  <c:v>278</c:v>
                </c:pt>
                <c:pt idx="4">
                  <c:v>500</c:v>
                </c:pt>
                <c:pt idx="5">
                  <c:v>574</c:v>
                </c:pt>
              </c:numCache>
            </c:numRef>
          </c:val>
        </c:ser>
        <c:gapWidth val="46"/>
        <c:axId val="-2068027336"/>
        <c:axId val="-2113994440"/>
      </c:barChart>
      <c:catAx>
        <c:axId val="-2068027336"/>
        <c:scaling>
          <c:orientation val="minMax"/>
        </c:scaling>
        <c:delete val="0"/>
        <c:axPos val="l"/>
        <c:majorTickMark val="none"/>
        <c:minorTickMark val="none"/>
        <c:tickLblPos val="nextTo"/>
        <c:spPr>
          <a:ln w="9525">
            <a:solidFill>
              <a:srgbClr val="D7DEE9"/>
            </a:solidFill>
          </a:ln>
        </c:spPr>
        <c:txPr>
          <a:bodyPr/>
          <a:lstStyle/>
          <a:p>
            <a:pPr>
              <a:defRPr sz="760">
                <a:solidFill>
                  <a:srgbClr val="5B6B84"/>
                </a:solidFill>
                <a:latin typeface="Arial"/>
              </a:defRPr>
            </a:pPr>
          </a:p>
        </c:txPr>
        <c:crossAx val="-2113994440"/>
        <c:crosses val="autoZero"/>
        <c:auto val="1"/>
        <c:lblAlgn val="ctr"/>
        <c:lblOffset val="100"/>
        <c:noMultiLvlLbl val="0"/>
      </c:catAx>
      <c:valAx>
        <c:axId val="-2113994440"/>
        <c:scaling>
          <c:min val="0.0"/>
        </c:scaling>
        <c:delete val="0"/>
        <c:axPos val="b"/>
        <c:majorTickMark val="none"/>
        <c:minorTickMark val="none"/>
        <c:tickLblPos val="none"/>
        <c:spPr>
          <a:ln w="9525">
            <a:solidFill>
              <a:srgbClr val="FFFFFF"/>
            </a:solidFill>
          </a:ln>
        </c:spPr>
        <c:crossAx val="-2068027336"/>
        <c:crosses val="autoZero"/>
      </c:valAx>
    </c:plotArea>
    <c:dispBlanksAs val="gap"/>
  </c:chart>
  <c:txPr>
    <a:bodyPr/>
    <a:lstStyle/>
    <a:p>
      <a:pPr>
        <a:defRPr sz="760">
          <a:latin typeface="Arial"/>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Total revenue, A$m</c:v>
                </c:pt>
              </c:strCache>
            </c:strRef>
          </c:tx>
          <c:spPr>
            <a:solidFill>
              <a:srgbClr val="0A1E3C"/>
            </a:solidFill>
            <a:ln>
              <a:noFill/>
            </a:ln>
          </c:spPr>
          <c:dLbls>
            <c:numFmt formatCode="#,##0.0" sourceLinked="0"/>
            <c:txPr>
              <a:bodyPr/>
              <a:lstStyle/>
              <a:p>
                <a:pPr>
                  <a:defRPr sz="760" b="1">
                    <a:solidFill>
                      <a:srgbClr val="0A1E3C"/>
                    </a:solidFill>
                    <a:latin typeface="Arial"/>
                  </a:defRPr>
                </a:pPr>
              </a:p>
            </c:txPr>
            <c:dLblPos val="outEnd"/>
            <c:showLegendKey val="0"/>
            <c:showVal val="1"/>
            <c:showCatName val="0"/>
            <c:showSerName val="0"/>
            <c:showPercent val="0"/>
            <c:showBubbleSize val="0"/>
            <c:showLeaderLines val="1"/>
          </c:dLbls>
          <c:cat>
            <c:strRef>
              <c:f>Sheet1!$A$2:$A$3</c:f>
              <c:strCache>
                <c:ptCount val="2"/>
                <c:pt idx="0">
                  <c:v>FY25</c:v>
                </c:pt>
                <c:pt idx="1">
                  <c:v>FY26</c:v>
                </c:pt>
              </c:strCache>
            </c:strRef>
          </c:cat>
          <c:val>
            <c:numRef>
              <c:f>Sheet1!$B$2:$B$3</c:f>
              <c:numCache>
                <c:formatCode>General</c:formatCode>
                <c:ptCount val="2"/>
                <c:pt idx="0">
                  <c:v>427.2</c:v>
                </c:pt>
                <c:pt idx="1">
                  <c:v>496.5</c:v>
                </c:pt>
              </c:numCache>
            </c:numRef>
          </c:val>
        </c:ser>
        <c:ser>
          <c:idx val="1"/>
          <c:order val="1"/>
          <c:tx>
            <c:strRef>
              <c:f>Sheet1!$C$1</c:f>
              <c:strCache>
                <c:ptCount val="1"/>
                <c:pt idx="0">
                  <c:v>Underlying EBITDA, A$m</c:v>
                </c:pt>
              </c:strCache>
            </c:strRef>
          </c:tx>
          <c:spPr>
            <a:solidFill>
              <a:srgbClr val="AEBCCE"/>
            </a:solidFill>
            <a:ln>
              <a:noFill/>
            </a:ln>
          </c:spPr>
          <c:dLbls>
            <c:numFmt formatCode="#,##0.0" sourceLinked="0"/>
            <c:txPr>
              <a:bodyPr/>
              <a:lstStyle/>
              <a:p>
                <a:pPr>
                  <a:defRPr sz="760" b="1">
                    <a:solidFill>
                      <a:srgbClr val="0A1E3C"/>
                    </a:solidFill>
                    <a:latin typeface="Arial"/>
                  </a:defRPr>
                </a:pPr>
              </a:p>
            </c:txPr>
            <c:dLblPos val="outEnd"/>
            <c:showLegendKey val="0"/>
            <c:showVal val="1"/>
            <c:showCatName val="0"/>
            <c:showSerName val="0"/>
            <c:showPercent val="0"/>
            <c:showBubbleSize val="0"/>
            <c:showLeaderLines val="1"/>
          </c:dLbls>
          <c:cat>
            <c:strRef>
              <c:f>Sheet1!$A$2:$A$3</c:f>
              <c:strCache>
                <c:ptCount val="2"/>
                <c:pt idx="0">
                  <c:v>FY25</c:v>
                </c:pt>
                <c:pt idx="1">
                  <c:v>FY26</c:v>
                </c:pt>
              </c:strCache>
            </c:strRef>
          </c:cat>
          <c:val>
            <c:numRef>
              <c:f>Sheet1!$C$2:$C$3</c:f>
              <c:numCache>
                <c:formatCode>General</c:formatCode>
                <c:ptCount val="2"/>
                <c:pt idx="0">
                  <c:v>216.7</c:v>
                </c:pt>
                <c:pt idx="1">
                  <c:v>248.8</c:v>
                </c:pt>
              </c:numCache>
            </c:numRef>
          </c:val>
        </c:ser>
        <c:gapWidth val="70"/>
        <c:axId val="-2068027336"/>
        <c:axId val="-2113994440"/>
      </c:barChart>
      <c:catAx>
        <c:axId val="-2068027336"/>
        <c:scaling>
          <c:orientation val="minMax"/>
        </c:scaling>
        <c:delete val="0"/>
        <c:axPos val="b"/>
        <c:majorTickMark val="none"/>
        <c:minorTickMark val="none"/>
        <c:tickLblPos val="nextTo"/>
        <c:spPr>
          <a:ln w="9525">
            <a:solidFill>
              <a:srgbClr val="D7DEE9"/>
            </a:solidFill>
          </a:ln>
        </c:spPr>
        <c:txPr>
          <a:bodyPr/>
          <a:lstStyle/>
          <a:p>
            <a:pPr>
              <a:defRPr sz="760">
                <a:solidFill>
                  <a:srgbClr val="5B6B84"/>
                </a:solidFill>
                <a:latin typeface="Arial"/>
              </a:defRPr>
            </a:pPr>
          </a:p>
        </c:txPr>
        <c:crossAx val="-2113994440"/>
        <c:crosses val="autoZero"/>
        <c:auto val="1"/>
        <c:lblAlgn val="ctr"/>
        <c:lblOffset val="100"/>
        <c:noMultiLvlLbl val="0"/>
      </c:catAx>
      <c:valAx>
        <c:axId val="-2113994440"/>
        <c:scaling>
          <c:min val="0.0"/>
        </c:scaling>
        <c:delete val="0"/>
        <c:axPos val="l"/>
        <c:majorTickMark val="none"/>
        <c:minorTickMark val="none"/>
        <c:tickLblPos val="none"/>
        <c:spPr>
          <a:ln w="9525">
            <a:solidFill>
              <a:srgbClr val="FFFFFF"/>
            </a:solidFill>
          </a:ln>
        </c:spPr>
        <c:crossAx val="-2068027336"/>
        <c:crosses val="autoZero"/>
      </c:valAx>
    </c:plotArea>
    <c:legend>
      <c:legendPos val="b"/>
      <c:overlay val="0"/>
      <c:txPr>
        <a:bodyPr/>
        <a:lstStyle/>
        <a:p>
          <a:pPr>
            <a:defRPr sz="760">
              <a:solidFill>
                <a:srgbClr val="5B6B84"/>
              </a:solidFill>
              <a:latin typeface="Arial"/>
            </a:defRPr>
          </a:pPr>
        </a:p>
      </c:txPr>
    </c:legend>
    <c:dispBlanksAs val="gap"/>
  </c:chart>
  <c:txPr>
    <a:bodyPr/>
    <a:lstStyle/>
    <a:p>
      <a:pPr>
        <a:defRPr sz="760">
          <a:latin typeface="Arial"/>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s</c:v>
                </c:pt>
              </c:strCache>
            </c:strRef>
          </c:tx>
          <c:spPr>
            <a:solidFill>
              <a:srgbClr val="AEBCCE"/>
            </a:solidFill>
            <a:ln>
              <a:noFill/>
            </a:ln>
          </c:spPr>
          <c:dPt>
            <c:idx val="1"/>
            <c:spPr>
              <a:solidFill>
                <a:srgbClr val="0A1E3C"/>
              </a:solidFill>
              <a:ln>
                <a:noFill/>
              </a:ln>
            </c:spPr>
          </c:dPt>
          <c:dLbls>
            <c:numFmt formatCode="General&quot; MW&quot;" sourceLinked="0"/>
            <c:txPr>
              <a:bodyPr/>
              <a:lstStyle/>
              <a:p>
                <a:pPr>
                  <a:defRPr sz="760" b="1">
                    <a:solidFill>
                      <a:srgbClr val="0A1E3C"/>
                    </a:solidFill>
                    <a:latin typeface="Arial"/>
                  </a:defRPr>
                </a:pPr>
              </a:p>
            </c:txPr>
            <c:dLblPos val="outEnd"/>
            <c:showLegendKey val="0"/>
            <c:showVal val="1"/>
            <c:showCatName val="0"/>
            <c:showSerName val="0"/>
            <c:showPercent val="0"/>
            <c:showBubbleSize val="0"/>
            <c:showLeaderLines val="1"/>
          </c:dLbls>
          <c:cat>
            <c:strRef>
              <c:f>Sheet1!$A$2:$A$5</c:f>
              <c:strCache>
                <c:ptCount val="4"/>
                <c:pt idx="0">
                  <c:v>Contracted utilisation (Jul 2026)</c:v>
                </c:pt>
                <c:pt idx="1">
                  <c:v>Forward order book (Jul 2026)</c:v>
                </c:pt>
                <c:pt idx="2">
                  <c:v>Contracted at FY25 (Jun 2025)</c:v>
                </c:pt>
                <c:pt idx="3">
                  <c:v>Billing at FY25</c:v>
                </c:pt>
              </c:strCache>
            </c:strRef>
          </c:cat>
          <c:val>
            <c:numRef>
              <c:f>Sheet1!$B$2:$B$5</c:f>
              <c:numCache>
                <c:formatCode>General</c:formatCode>
                <c:ptCount val="4"/>
                <c:pt idx="0">
                  <c:v>740.0</c:v>
                </c:pt>
                <c:pt idx="1">
                  <c:v>565.0</c:v>
                </c:pt>
                <c:pt idx="2">
                  <c:v>244.8</c:v>
                </c:pt>
                <c:pt idx="3">
                  <c:v>110.9</c:v>
                </c:pt>
              </c:numCache>
            </c:numRef>
          </c:val>
        </c:ser>
        <c:gapWidth val="50"/>
        <c:axId val="-2068027336"/>
        <c:axId val="-2113994440"/>
      </c:barChart>
      <c:catAx>
        <c:axId val="-2068027336"/>
        <c:scaling>
          <c:orientation val="minMax"/>
        </c:scaling>
        <c:delete val="0"/>
        <c:axPos val="l"/>
        <c:majorTickMark val="none"/>
        <c:minorTickMark val="none"/>
        <c:tickLblPos val="nextTo"/>
        <c:spPr>
          <a:ln w="9525">
            <a:solidFill>
              <a:srgbClr val="D7DEE9"/>
            </a:solidFill>
          </a:ln>
        </c:spPr>
        <c:txPr>
          <a:bodyPr/>
          <a:lstStyle/>
          <a:p>
            <a:pPr>
              <a:defRPr sz="760">
                <a:solidFill>
                  <a:srgbClr val="5B6B84"/>
                </a:solidFill>
                <a:latin typeface="Arial"/>
              </a:defRPr>
            </a:pPr>
          </a:p>
        </c:txPr>
        <c:crossAx val="-2113994440"/>
        <c:crosses val="autoZero"/>
        <c:auto val="1"/>
        <c:lblAlgn val="ctr"/>
        <c:lblOffset val="100"/>
        <c:noMultiLvlLbl val="0"/>
      </c:catAx>
      <c:valAx>
        <c:axId val="-2113994440"/>
        <c:scaling>
          <c:min val="0.0"/>
        </c:scaling>
        <c:delete val="0"/>
        <c:axPos val="b"/>
        <c:majorTickMark val="none"/>
        <c:minorTickMark val="none"/>
        <c:tickLblPos val="none"/>
        <c:spPr>
          <a:ln w="9525">
            <a:solidFill>
              <a:srgbClr val="FFFFFF"/>
            </a:solidFill>
          </a:ln>
        </c:spPr>
        <c:crossAx val="-2068027336"/>
        <c:crosses val="autoZero"/>
      </c:valAx>
    </c:plotArea>
    <c:dispBlanksAs val="gap"/>
  </c:chart>
  <c:txPr>
    <a:bodyPr/>
    <a:lstStyle/>
    <a:p>
      <a:pPr>
        <a:defRPr sz="760">
          <a:latin typeface="Arial"/>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c:v>
                </c:pt>
              </c:strCache>
            </c:strRef>
          </c:tx>
          <c:spPr>
            <a:solidFill>
              <a:srgbClr val="AEBCCE"/>
            </a:solidFill>
            <a:ln>
              <a:noFill/>
            </a:ln>
          </c:spPr>
          <c:dPt>
            <c:idx val="2"/>
            <c:spPr>
              <a:solidFill>
                <a:srgbClr val="C2410C"/>
              </a:solidFill>
              <a:ln>
                <a:noFill/>
              </a:ln>
            </c:spPr>
          </c:dPt>
          <c:dLbls>
            <c:numFmt formatCode="&quot;A$&quot;0.0&quot;bn&quot;" sourceLinked="0"/>
            <c:txPr>
              <a:bodyPr/>
              <a:lstStyle/>
              <a:p>
                <a:pPr>
                  <a:defRPr sz="760" b="1">
                    <a:solidFill>
                      <a:srgbClr val="0A1E3C"/>
                    </a:solidFill>
                    <a:latin typeface="Arial"/>
                  </a:defRPr>
                </a:pPr>
              </a:p>
            </c:txPr>
            <c:dLblPos val="outEnd"/>
            <c:showLegendKey val="0"/>
            <c:showVal val="1"/>
            <c:showCatName val="0"/>
            <c:showSerName val="0"/>
            <c:showPercent val="0"/>
            <c:showBubbleSize val="0"/>
            <c:showLeaderLines val="1"/>
          </c:dLbls>
          <c:cat>
            <c:strRef>
              <c:f>Sheet1!$A$2:$A$4</c:f>
              <c:strCache>
                <c:ptCount val="3"/>
                <c:pt idx="0">
                  <c:v>31 Dec 2025</c:v>
                </c:pt>
                <c:pt idx="1">
                  <c:v>31 Mar 2026</c:v>
                </c:pt>
                <c:pt idx="2">
                  <c:v>30 Jun 2026</c:v>
                </c:pt>
              </c:strCache>
            </c:strRef>
          </c:cat>
          <c:val>
            <c:numRef>
              <c:f>Sheet1!$B$2:$B$4</c:f>
              <c:numCache>
                <c:formatCode>General</c:formatCode>
                <c:ptCount val="3"/>
                <c:pt idx="0">
                  <c:v>14.0</c:v>
                </c:pt>
                <c:pt idx="1">
                  <c:v>15.0</c:v>
                </c:pt>
                <c:pt idx="2">
                  <c:v>18.5</c:v>
                </c:pt>
              </c:numCache>
            </c:numRef>
          </c:val>
        </c:ser>
        <c:gapWidth val="90"/>
        <c:axId val="-2068027336"/>
        <c:axId val="-2113994440"/>
      </c:barChart>
      <c:catAx>
        <c:axId val="-2068027336"/>
        <c:scaling>
          <c:orientation val="minMax"/>
        </c:scaling>
        <c:delete val="0"/>
        <c:axPos val="b"/>
        <c:majorTickMark val="none"/>
        <c:minorTickMark val="none"/>
        <c:tickLblPos val="nextTo"/>
        <c:spPr>
          <a:ln w="9525">
            <a:solidFill>
              <a:srgbClr val="D7DEE9"/>
            </a:solidFill>
          </a:ln>
        </c:spPr>
        <c:txPr>
          <a:bodyPr/>
          <a:lstStyle/>
          <a:p>
            <a:pPr>
              <a:defRPr sz="760">
                <a:solidFill>
                  <a:srgbClr val="5B6B84"/>
                </a:solidFill>
                <a:latin typeface="Arial"/>
              </a:defRPr>
            </a:pPr>
          </a:p>
        </c:txPr>
        <c:crossAx val="-2113994440"/>
        <c:crosses val="autoZero"/>
        <c:auto val="1"/>
        <c:lblAlgn val="ctr"/>
        <c:lblOffset val="100"/>
        <c:noMultiLvlLbl val="0"/>
      </c:catAx>
      <c:valAx>
        <c:axId val="-2113994440"/>
        <c:scaling>
          <c:min val="0.0"/>
        </c:scaling>
        <c:delete val="0"/>
        <c:axPos val="l"/>
        <c:majorTickMark val="none"/>
        <c:minorTickMark val="none"/>
        <c:tickLblPos val="none"/>
        <c:spPr>
          <a:ln w="9525">
            <a:solidFill>
              <a:srgbClr val="FFFFFF"/>
            </a:solidFill>
          </a:ln>
        </c:spPr>
        <c:crossAx val="-2068027336"/>
        <c:crosses val="autoZero"/>
      </c:valAx>
    </c:plotArea>
    <c:dispBlanksAs val="gap"/>
  </c:chart>
  <c:txPr>
    <a:bodyPr/>
    <a:lstStyle/>
    <a:p>
      <a:pPr>
        <a:defRPr sz="760">
          <a:latin typeface="Arial"/>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s</c:v>
                </c:pt>
              </c:strCache>
            </c:strRef>
          </c:tx>
          <c:spPr>
            <a:solidFill>
              <a:srgbClr val="AEBCCE"/>
            </a:solidFill>
            <a:ln>
              <a:noFill/>
            </a:ln>
          </c:spPr>
          <c:dPt>
            <c:idx val="1"/>
            <c:spPr>
              <a:solidFill>
                <a:srgbClr val="0A1E3C"/>
              </a:solidFill>
              <a:ln>
                <a:noFill/>
              </a:ln>
            </c:spPr>
          </c:dPt>
          <c:dLbls>
            <c:numFmt formatCode="#,##0&quot; MW&quot;" sourceLinked="0"/>
            <c:txPr>
              <a:bodyPr/>
              <a:lstStyle/>
              <a:p>
                <a:pPr>
                  <a:defRPr sz="760" b="1">
                    <a:solidFill>
                      <a:srgbClr val="0A1E3C"/>
                    </a:solidFill>
                    <a:latin typeface="Arial"/>
                  </a:defRPr>
                </a:pPr>
              </a:p>
            </c:txPr>
            <c:dLblPos val="outEnd"/>
            <c:showLegendKey val="0"/>
            <c:showVal val="1"/>
            <c:showCatName val="0"/>
            <c:showSerName val="0"/>
            <c:showPercent val="0"/>
            <c:showBubbleSize val="0"/>
            <c:showLeaderLines val="1"/>
          </c:dLbls>
          <c:cat>
            <c:strRef>
              <c:f>Sheet1!$A$2:$A$4</c:f>
              <c:strCache>
                <c:ptCount val="3"/>
                <c:pt idx="0">
                  <c:v>Under construction</c:v>
                </c:pt>
                <c:pt idx="1">
                  <c:v>Operating, Mar 2026</c:v>
                </c:pt>
                <c:pt idx="2">
                  <c:v>Installed, end 2025</c:v>
                </c:pt>
              </c:strCache>
            </c:strRef>
          </c:cat>
          <c:val>
            <c:numRef>
              <c:f>Sheet1!$B$2:$B$4</c:f>
              <c:numCache>
                <c:formatCode>General</c:formatCode>
                <c:ptCount val="3"/>
                <c:pt idx="0">
                  <c:v>572</c:v>
                </c:pt>
                <c:pt idx="1">
                  <c:v>671</c:v>
                </c:pt>
                <c:pt idx="2">
                  <c:v>568</c:v>
                </c:pt>
              </c:numCache>
            </c:numRef>
          </c:val>
        </c:ser>
        <c:gapWidth val="55"/>
        <c:axId val="-2068027336"/>
        <c:axId val="-2113994440"/>
      </c:barChart>
      <c:catAx>
        <c:axId val="-2068027336"/>
        <c:scaling>
          <c:orientation val="minMax"/>
        </c:scaling>
        <c:delete val="0"/>
        <c:axPos val="l"/>
        <c:majorTickMark val="none"/>
        <c:minorTickMark val="none"/>
        <c:tickLblPos val="nextTo"/>
        <c:spPr>
          <a:ln w="9525">
            <a:solidFill>
              <a:srgbClr val="D7DEE9"/>
            </a:solidFill>
          </a:ln>
        </c:spPr>
        <c:txPr>
          <a:bodyPr/>
          <a:lstStyle/>
          <a:p>
            <a:pPr>
              <a:defRPr sz="760">
                <a:solidFill>
                  <a:srgbClr val="5B6B84"/>
                </a:solidFill>
                <a:latin typeface="Arial"/>
              </a:defRPr>
            </a:pPr>
          </a:p>
        </c:txPr>
        <c:crossAx val="-2113994440"/>
        <c:crosses val="autoZero"/>
        <c:auto val="1"/>
        <c:lblAlgn val="ctr"/>
        <c:lblOffset val="100"/>
        <c:noMultiLvlLbl val="0"/>
      </c:catAx>
      <c:valAx>
        <c:axId val="-2113994440"/>
        <c:scaling>
          <c:min val="0.0"/>
        </c:scaling>
        <c:delete val="0"/>
        <c:axPos val="b"/>
        <c:majorTickMark val="none"/>
        <c:minorTickMark val="none"/>
        <c:tickLblPos val="none"/>
        <c:spPr>
          <a:ln w="9525">
            <a:solidFill>
              <a:srgbClr val="FFFFFF"/>
            </a:solidFill>
          </a:ln>
        </c:spPr>
        <c:crossAx val="-2068027336"/>
        <c:crosses val="autoZero"/>
      </c:valAx>
    </c:plotArea>
    <c:dispBlanksAs val="gap"/>
  </c:chart>
  <c:txPr>
    <a:bodyPr/>
    <a:lstStyle/>
    <a:p>
      <a:pPr>
        <a:defRPr sz="760">
          <a:latin typeface="Arial"/>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s</c:v>
                </c:pt>
              </c:strCache>
            </c:strRef>
          </c:tx>
          <c:spPr>
            <a:solidFill>
              <a:srgbClr val="AEBCCE"/>
            </a:solidFill>
            <a:ln>
              <a:noFill/>
            </a:ln>
          </c:spPr>
          <c:dPt>
            <c:idx val="2"/>
            <c:spPr>
              <a:solidFill>
                <a:srgbClr val="0A1E3C"/>
              </a:solidFill>
              <a:ln>
                <a:noFill/>
              </a:ln>
            </c:spPr>
          </c:dPt>
          <c:dLbls>
            <c:numFmt formatCode="#,##0&quot; MW&quot;" sourceLinked="0"/>
            <c:txPr>
              <a:bodyPr/>
              <a:lstStyle/>
              <a:p>
                <a:pPr>
                  <a:defRPr sz="760" b="1">
                    <a:solidFill>
                      <a:srgbClr val="0A1E3C"/>
                    </a:solidFill>
                    <a:latin typeface="Arial"/>
                  </a:defRPr>
                </a:pPr>
              </a:p>
            </c:txPr>
            <c:dLblPos val="outEnd"/>
            <c:showLegendKey val="0"/>
            <c:showVal val="1"/>
            <c:showCatName val="0"/>
            <c:showSerName val="0"/>
            <c:showPercent val="0"/>
            <c:showBubbleSize val="0"/>
            <c:showLeaderLines val="1"/>
          </c:dLbls>
          <c:cat>
            <c:strRef>
              <c:f>Sheet1!$A$2:$A$4</c:f>
              <c:strCache>
                <c:ptCount val="3"/>
                <c:pt idx="0">
                  <c:v>MEL01 Truganina</c:v>
                </c:pt>
                <c:pt idx="1">
                  <c:v>MEL02</c:v>
                </c:pt>
                <c:pt idx="2">
                  <c:v>Horsley Park (application)</c:v>
                </c:pt>
              </c:strCache>
            </c:strRef>
          </c:cat>
          <c:val>
            <c:numRef>
              <c:f>Sheet1!$B$2:$B$4</c:f>
              <c:numCache>
                <c:formatCode>General</c:formatCode>
                <c:ptCount val="3"/>
                <c:pt idx="0">
                  <c:v>180</c:v>
                </c:pt>
                <c:pt idx="1">
                  <c:v>252</c:v>
                </c:pt>
                <c:pt idx="2">
                  <c:v>450</c:v>
                </c:pt>
              </c:numCache>
            </c:numRef>
          </c:val>
        </c:ser>
        <c:gapWidth val="60"/>
        <c:axId val="-2068027336"/>
        <c:axId val="-2113994440"/>
      </c:barChart>
      <c:catAx>
        <c:axId val="-2068027336"/>
        <c:scaling>
          <c:orientation val="minMax"/>
        </c:scaling>
        <c:delete val="0"/>
        <c:axPos val="l"/>
        <c:majorTickMark val="none"/>
        <c:minorTickMark val="none"/>
        <c:tickLblPos val="nextTo"/>
        <c:spPr>
          <a:ln w="9525">
            <a:solidFill>
              <a:srgbClr val="D7DEE9"/>
            </a:solidFill>
          </a:ln>
        </c:spPr>
        <c:txPr>
          <a:bodyPr/>
          <a:lstStyle/>
          <a:p>
            <a:pPr>
              <a:defRPr sz="760">
                <a:solidFill>
                  <a:srgbClr val="5B6B84"/>
                </a:solidFill>
                <a:latin typeface="Arial"/>
              </a:defRPr>
            </a:pPr>
          </a:p>
        </c:txPr>
        <c:crossAx val="-2113994440"/>
        <c:crosses val="autoZero"/>
        <c:auto val="1"/>
        <c:lblAlgn val="ctr"/>
        <c:lblOffset val="100"/>
        <c:noMultiLvlLbl val="0"/>
      </c:catAx>
      <c:valAx>
        <c:axId val="-2113994440"/>
        <c:scaling>
          <c:min val="0.0"/>
        </c:scaling>
        <c:delete val="0"/>
        <c:axPos val="b"/>
        <c:majorTickMark val="none"/>
        <c:minorTickMark val="none"/>
        <c:tickLblPos val="none"/>
        <c:spPr>
          <a:ln w="9525">
            <a:solidFill>
              <a:srgbClr val="FFFFFF"/>
            </a:solidFill>
          </a:ln>
        </c:spPr>
        <c:crossAx val="-2068027336"/>
        <c:crosses val="autoZero"/>
      </c:valAx>
    </c:plotArea>
    <c:dispBlanksAs val="gap"/>
  </c:chart>
  <c:txPr>
    <a:bodyPr/>
    <a:lstStyle/>
    <a:p>
      <a:pPr>
        <a:defRPr sz="760">
          <a:latin typeface="Arial"/>
        </a:defRPr>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s</c:v>
                </c:pt>
              </c:strCache>
            </c:strRef>
          </c:tx>
          <c:spPr>
            <a:solidFill>
              <a:srgbClr val="AEBCCE"/>
            </a:solidFill>
            <a:ln>
              <a:noFill/>
            </a:ln>
          </c:spPr>
          <c:dPt>
            <c:idx val="2"/>
            <c:spPr>
              <a:solidFill>
                <a:srgbClr val="0A1E3C"/>
              </a:solidFill>
              <a:ln>
                <a:noFill/>
              </a:ln>
            </c:spPr>
          </c:dPt>
          <c:dPt>
            <c:idx val="1"/>
            <c:spPr>
              <a:solidFill>
                <a:srgbClr val="5B6B84"/>
              </a:solidFill>
              <a:ln>
                <a:noFill/>
              </a:ln>
            </c:spPr>
          </c:dPt>
          <c:dPt>
            <c:idx val="0"/>
            <c:spPr>
              <a:solidFill>
                <a:srgbClr val="5B6B84"/>
              </a:solidFill>
              <a:ln>
                <a:noFill/>
              </a:ln>
            </c:spPr>
          </c:dPt>
          <c:dLbls>
            <c:numFmt formatCode="&quot;A$&quot;#,##0.0&quot;m&quot;" sourceLinked="0"/>
            <c:txPr>
              <a:bodyPr/>
              <a:lstStyle/>
              <a:p>
                <a:pPr>
                  <a:defRPr sz="760" b="1">
                    <a:solidFill>
                      <a:srgbClr val="0A1E3C"/>
                    </a:solidFill>
                    <a:latin typeface="Arial"/>
                  </a:defRPr>
                </a:pPr>
              </a:p>
            </c:txPr>
            <c:dLblPos val="outEnd"/>
            <c:showLegendKey val="0"/>
            <c:showVal val="1"/>
            <c:showCatName val="0"/>
            <c:showSerName val="0"/>
            <c:showPercent val="0"/>
            <c:showBubbleSize val="0"/>
            <c:showLeaderLines val="1"/>
          </c:dLbls>
          <c:cat>
            <c:strRef>
              <c:f>Sheet1!$A$2:$A$6</c:f>
              <c:strCache>
                <c:ptCount val="5"/>
                <c:pt idx="0">
                  <c:v>Interest</c:v>
                </c:pt>
                <c:pt idx="1">
                  <c:v>D&amp;A</c:v>
                </c:pt>
                <c:pt idx="2">
                  <c:v>uEBITDA</c:v>
                </c:pt>
                <c:pt idx="3">
                  <c:v>Net revenue</c:v>
                </c:pt>
                <c:pt idx="4">
                  <c:v>Total revenue</c:v>
                </c:pt>
              </c:strCache>
            </c:strRef>
          </c:cat>
          <c:val>
            <c:numRef>
              <c:f>Sheet1!$B$2:$B$6</c:f>
              <c:numCache>
                <c:formatCode>General</c:formatCode>
                <c:ptCount val="5"/>
                <c:pt idx="0">
                  <c:v>81.7</c:v>
                </c:pt>
                <c:pt idx="1">
                  <c:v>262.5</c:v>
                </c:pt>
                <c:pt idx="2">
                  <c:v>248.8</c:v>
                </c:pt>
                <c:pt idx="3">
                  <c:v>405.0</c:v>
                </c:pt>
                <c:pt idx="4">
                  <c:v>496.5</c:v>
                </c:pt>
              </c:numCache>
            </c:numRef>
          </c:val>
        </c:ser>
        <c:gapWidth val="42"/>
        <c:axId val="-2068027336"/>
        <c:axId val="-2113994440"/>
      </c:barChart>
      <c:catAx>
        <c:axId val="-2068027336"/>
        <c:scaling>
          <c:orientation val="minMax"/>
        </c:scaling>
        <c:delete val="0"/>
        <c:axPos val="l"/>
        <c:majorTickMark val="none"/>
        <c:minorTickMark val="none"/>
        <c:tickLblPos val="nextTo"/>
        <c:spPr>
          <a:ln w="9525">
            <a:solidFill>
              <a:srgbClr val="D7DEE9"/>
            </a:solidFill>
          </a:ln>
        </c:spPr>
        <c:txPr>
          <a:bodyPr/>
          <a:lstStyle/>
          <a:p>
            <a:pPr>
              <a:defRPr sz="760">
                <a:solidFill>
                  <a:srgbClr val="5B6B84"/>
                </a:solidFill>
                <a:latin typeface="Arial"/>
              </a:defRPr>
            </a:pPr>
          </a:p>
        </c:txPr>
        <c:crossAx val="-2113994440"/>
        <c:crosses val="autoZero"/>
        <c:auto val="1"/>
        <c:lblAlgn val="ctr"/>
        <c:lblOffset val="100"/>
        <c:noMultiLvlLbl val="0"/>
      </c:catAx>
      <c:valAx>
        <c:axId val="-2113994440"/>
        <c:scaling>
          <c:min val="0.0"/>
        </c:scaling>
        <c:delete val="0"/>
        <c:axPos val="b"/>
        <c:majorTickMark val="none"/>
        <c:minorTickMark val="none"/>
        <c:tickLblPos val="none"/>
        <c:spPr>
          <a:ln w="9525">
            <a:solidFill>
              <a:srgbClr val="FFFFFF"/>
            </a:solidFill>
          </a:ln>
        </c:spPr>
        <c:crossAx val="-2068027336"/>
        <c:crosses val="autoZero"/>
      </c:valAx>
    </c:plotArea>
    <c:dispBlanksAs val="gap"/>
  </c:chart>
  <c:txPr>
    <a:bodyPr/>
    <a:lstStyle/>
    <a:p>
      <a:pPr>
        <a:defRPr sz="760">
          <a:latin typeface="Arial"/>
        </a:defRPr>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s</c:v>
                </c:pt>
              </c:strCache>
            </c:strRef>
          </c:tx>
          <c:spPr>
            <a:solidFill>
              <a:srgbClr val="AEBCCE"/>
            </a:solidFill>
            <a:ln>
              <a:noFill/>
            </a:ln>
          </c:spPr>
          <c:dPt>
            <c:idx val="0"/>
            <c:spPr>
              <a:solidFill>
                <a:srgbClr val="C2410C"/>
              </a:solidFill>
              <a:ln>
                <a:noFill/>
              </a:ln>
            </c:spPr>
          </c:dPt>
          <c:dPt>
            <c:idx val="2"/>
            <c:spPr>
              <a:solidFill>
                <a:srgbClr val="24385A"/>
              </a:solidFill>
              <a:ln>
                <a:noFill/>
              </a:ln>
            </c:spPr>
          </c:dPt>
          <c:dPt>
            <c:idx val="1"/>
            <c:spPr>
              <a:solidFill>
                <a:srgbClr val="24385A"/>
              </a:solidFill>
              <a:ln>
                <a:noFill/>
              </a:ln>
            </c:spPr>
          </c:dPt>
          <c:dLbls>
            <c:numFmt formatCode="#,##0.0" sourceLinked="0"/>
            <c:txPr>
              <a:bodyPr/>
              <a:lstStyle/>
              <a:p>
                <a:pPr>
                  <a:defRPr sz="760" b="1">
                    <a:solidFill>
                      <a:srgbClr val="0A1E3C"/>
                    </a:solidFill>
                    <a:latin typeface="Arial"/>
                  </a:defRPr>
                </a:pPr>
              </a:p>
            </c:txPr>
            <c:dLblPos val="outEnd"/>
            <c:showLegendKey val="0"/>
            <c:showVal val="1"/>
            <c:showCatName val="0"/>
            <c:showSerName val="0"/>
            <c:showPercent val="0"/>
            <c:showBubbleSize val="0"/>
            <c:showLeaderLines val="1"/>
          </c:dLbls>
          <c:cat>
            <c:strRef>
              <c:f>Sheet1!$A$2:$A$6</c:f>
              <c:strCache>
                <c:ptCount val="5"/>
                <c:pt idx="0">
                  <c:v>Blackstone / AirTrunk, Dec 2024</c:v>
                </c:pt>
                <c:pt idx="1">
                  <c:v>DigiCo REIT IPO, Dec 2024</c:v>
                </c:pt>
                <c:pt idx="2">
                  <c:v>DigiCo / Global Switch AU, Dec 2024</c:v>
                </c:pt>
                <c:pt idx="3">
                  <c:v>Centuria / Telstra Clayton, 2020</c:v>
                </c:pt>
                <c:pt idx="4">
                  <c:v>Equinix / Metronode, 2018</c:v>
                </c:pt>
              </c:strCache>
            </c:strRef>
          </c:cat>
          <c:val>
            <c:numRef>
              <c:f>Sheet1!$B$2:$B$6</c:f>
              <c:numCache>
                <c:formatCode>General</c:formatCode>
                <c:ptCount val="5"/>
                <c:pt idx="0">
                  <c:v>24.0</c:v>
                </c:pt>
                <c:pt idx="1">
                  <c:v>2.0</c:v>
                </c:pt>
                <c:pt idx="2">
                  <c:v>1.937</c:v>
                </c:pt>
                <c:pt idx="3">
                  <c:v>0.417</c:v>
                </c:pt>
                <c:pt idx="4">
                  <c:v>1.035</c:v>
                </c:pt>
              </c:numCache>
            </c:numRef>
          </c:val>
        </c:ser>
        <c:gapWidth val="64"/>
        <c:axId val="-2068027336"/>
        <c:axId val="-2113994440"/>
      </c:barChart>
      <c:catAx>
        <c:axId val="-2068027336"/>
        <c:scaling>
          <c:orientation val="minMax"/>
        </c:scaling>
        <c:delete val="0"/>
        <c:axPos val="l"/>
        <c:majorTickMark val="none"/>
        <c:minorTickMark val="none"/>
        <c:tickLblPos val="nextTo"/>
        <c:spPr>
          <a:ln w="9525">
            <a:solidFill>
              <a:srgbClr val="D7DEE9"/>
            </a:solidFill>
          </a:ln>
        </c:spPr>
        <c:txPr>
          <a:bodyPr/>
          <a:lstStyle/>
          <a:p>
            <a:pPr>
              <a:defRPr sz="760">
                <a:solidFill>
                  <a:srgbClr val="5B6B84"/>
                </a:solidFill>
                <a:latin typeface="Arial"/>
              </a:defRPr>
            </a:pPr>
          </a:p>
        </c:txPr>
        <c:crossAx val="-2113994440"/>
        <c:crosses val="autoZero"/>
        <c:auto val="1"/>
        <c:lblAlgn val="ctr"/>
        <c:lblOffset val="100"/>
        <c:noMultiLvlLbl val="0"/>
      </c:catAx>
      <c:valAx>
        <c:axId val="-2113994440"/>
        <c:scaling>
          <c:min val="0.0"/>
        </c:scaling>
        <c:delete val="0"/>
        <c:axPos val="b"/>
        <c:majorTickMark val="none"/>
        <c:minorTickMark val="none"/>
        <c:tickLblPos val="none"/>
        <c:spPr>
          <a:ln w="9525">
            <a:solidFill>
              <a:srgbClr val="FFFFFF"/>
            </a:solidFill>
          </a:ln>
        </c:spPr>
        <c:crossAx val="-2068027336"/>
        <c:crosses val="autoZero"/>
      </c:valAx>
    </c:plotArea>
    <c:dispBlanksAs val="gap"/>
  </c:chart>
  <c:txPr>
    <a:bodyPr/>
    <a:lstStyle/>
    <a:p>
      <a:pPr>
        <a:defRPr sz="760">
          <a:latin typeface="Arial"/>
        </a:defRPr>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s</c:v>
                </c:pt>
              </c:strCache>
            </c:strRef>
          </c:tx>
          <c:spPr>
            <a:solidFill>
              <a:srgbClr val="AEBCCE"/>
            </a:solidFill>
            <a:ln>
              <a:noFill/>
            </a:ln>
          </c:spPr>
          <c:dPt>
            <c:idx val="2"/>
            <c:spPr>
              <a:solidFill>
                <a:srgbClr val="0A1E3C"/>
              </a:solidFill>
              <a:ln>
                <a:noFill/>
              </a:ln>
            </c:spPr>
          </c:dPt>
          <c:dPt>
            <c:idx val="0"/>
            <c:spPr>
              <a:solidFill>
                <a:srgbClr val="0A1E3C"/>
              </a:solidFill>
              <a:ln>
                <a:noFill/>
              </a:ln>
            </c:spPr>
          </c:dPt>
          <c:dLbls>
            <c:dLbl>
              <c:idx val="0"/>
              <c:tx>
                <c:rich>
                  <a:bodyPr/>
                  <a:lstStyle/>
                  <a:p>
                    <a:r>
                      <a:rPr sz="760" b="1">
                        <a:solidFill>
                          <a:srgbClr val="0A1E3C"/>
                        </a:solidFill>
                        <a:latin typeface="Arial"/>
                      </a:rPr>
                      <a:t>~87x</a:t>
                    </a:r>
                  </a:p>
                </c:rich>
              </c:tx>
              <c:dLblPos val="outEnd"/>
              <c:showLegendKey val="0"/>
              <c:showVal val="1"/>
              <c:showCatName val="0"/>
              <c:showSerName val="0"/>
              <c:showPercent val="0"/>
              <c:showBubbleSize val="0"/>
            </c:dLbl>
            <c:dLbl>
              <c:idx val="1"/>
              <c:tx>
                <c:rich>
                  <a:bodyPr/>
                  <a:lstStyle/>
                  <a:p>
                    <a:r>
                      <a:rPr sz="760" b="1">
                        <a:solidFill>
                          <a:srgbClr val="0A1E3C"/>
                        </a:solidFill>
                        <a:latin typeface="Arial"/>
                      </a:rPr>
                      <a:t>24.7x</a:t>
                    </a:r>
                  </a:p>
                </c:rich>
              </c:tx>
              <c:dLblPos val="outEnd"/>
              <c:showLegendKey val="0"/>
              <c:showVal val="1"/>
              <c:showCatName val="0"/>
              <c:showSerName val="0"/>
              <c:showPercent val="0"/>
              <c:showBubbleSize val="0"/>
            </c:dLbl>
            <c:dLbl>
              <c:idx val="2"/>
              <c:tx>
                <c:rich>
                  <a:bodyPr/>
                  <a:lstStyle/>
                  <a:p>
                    <a:r>
                      <a:rPr sz="760" b="1">
                        <a:solidFill>
                          <a:srgbClr val="0A1E3C"/>
                        </a:solidFill>
                        <a:latin typeface="Arial"/>
                      </a:rPr>
                      <a:t>21.0x</a:t>
                    </a:r>
                  </a:p>
                </c:rich>
              </c:tx>
              <c:dLblPos val="outEnd"/>
              <c:showLegendKey val="0"/>
              <c:showVal val="1"/>
              <c:showCatName val="0"/>
              <c:showSerName val="0"/>
              <c:showPercent val="0"/>
              <c:showBubbleSize val="0"/>
            </c:dLbl>
            <c:dLbl>
              <c:idx val="3"/>
              <c:tx>
                <c:rich>
                  <a:bodyPr/>
                  <a:lstStyle/>
                  <a:p>
                    <a:r>
                      <a:rPr sz="760" b="1">
                        <a:solidFill>
                          <a:srgbClr val="0A1E3C"/>
                        </a:solidFill>
                        <a:latin typeface="Arial"/>
                      </a:rPr>
                      <a:t>19.0x</a:t>
                    </a:r>
                  </a:p>
                </c:rich>
              </c:tx>
              <c:dLblPos val="outEnd"/>
              <c:showLegendKey val="0"/>
              <c:showVal val="1"/>
              <c:showCatName val="0"/>
              <c:showSerName val="0"/>
              <c:showPercent val="0"/>
              <c:showBubbleSize val="0"/>
            </c:dLbl>
            <c:dLbl>
              <c:idx val="4"/>
              <c:tx>
                <c:rich>
                  <a:bodyPr/>
                  <a:lstStyle/>
                  <a:p>
                    <a:r>
                      <a:rPr sz="760" b="1">
                        <a:solidFill>
                          <a:srgbClr val="0A1E3C"/>
                        </a:solidFill>
                        <a:latin typeface="Arial"/>
                      </a:rPr>
                      <a:t>16.0x</a:t>
                    </a:r>
                  </a:p>
                </c:rich>
              </c:tx>
              <c:dLblPos val="outEnd"/>
              <c:showLegendKey val="0"/>
              <c:showVal val="1"/>
              <c:showCatName val="0"/>
              <c:showSerName val="0"/>
              <c:showPercent val="0"/>
              <c:showBubbleSize val="0"/>
            </c:dLbl>
            <c:numFmt formatCode="0.0&quot;x&quot;" sourceLinked="0"/>
            <c:txPr>
              <a:bodyPr/>
              <a:lstStyle/>
              <a:p>
                <a:pPr>
                  <a:defRPr sz="760" b="1">
                    <a:solidFill>
                      <a:srgbClr val="0A1E3C"/>
                    </a:solidFill>
                    <a:latin typeface="Arial"/>
                  </a:defRPr>
                </a:pPr>
              </a:p>
            </c:txPr>
            <c:dLblPos val="outEnd"/>
            <c:showLegendKey val="0"/>
            <c:showVal val="1"/>
            <c:showCatName val="0"/>
            <c:showSerName val="0"/>
            <c:showPercent val="0"/>
            <c:showBubbleSize val="0"/>
            <c:showLeaderLines val="1"/>
          </c:dLbls>
          <c:cat>
            <c:strRef>
              <c:f>Sheet1!$A$2:$A$6</c:f>
              <c:strCache>
                <c:ptCount val="5"/>
                <c:pt idx="0">
                  <c:v>AirTrunk, expected 2024 EBITDA, AFR/Reuters</c:v>
                </c:pt>
                <c:pt idx="1">
                  <c:v>DigiCo / Global Switch AU, 2024</c:v>
                </c:pt>
                <c:pt idx="2">
                  <c:v>AirTrunk, contracted EBITDA, PwC</c:v>
                </c:pt>
                <c:pt idx="3">
                  <c:v>DigiCo / iseek, 2024 fwd</c:v>
                </c:pt>
                <c:pt idx="4">
                  <c:v>Equinix / Metronode, 2018</c:v>
                </c:pt>
              </c:strCache>
            </c:strRef>
          </c:cat>
          <c:val>
            <c:numRef>
              <c:f>Sheet1!$B$2:$B$6</c:f>
              <c:numCache>
                <c:formatCode>General</c:formatCode>
                <c:ptCount val="5"/>
                <c:pt idx="0">
                  <c:v>87.0</c:v>
                </c:pt>
                <c:pt idx="1">
                  <c:v>24.7</c:v>
                </c:pt>
                <c:pt idx="2">
                  <c:v>21.0</c:v>
                </c:pt>
                <c:pt idx="3">
                  <c:v>19.0</c:v>
                </c:pt>
                <c:pt idx="4">
                  <c:v>16.0</c:v>
                </c:pt>
              </c:numCache>
            </c:numRef>
          </c:val>
        </c:ser>
        <c:gapWidth val="58"/>
        <c:axId val="-2068027336"/>
        <c:axId val="-2113994440"/>
      </c:barChart>
      <c:catAx>
        <c:axId val="-2068027336"/>
        <c:scaling>
          <c:orientation val="minMax"/>
        </c:scaling>
        <c:delete val="0"/>
        <c:axPos val="l"/>
        <c:majorTickMark val="none"/>
        <c:minorTickMark val="none"/>
        <c:tickLblPos val="nextTo"/>
        <c:spPr>
          <a:ln w="9525">
            <a:solidFill>
              <a:srgbClr val="D7DEE9"/>
            </a:solidFill>
          </a:ln>
        </c:spPr>
        <c:txPr>
          <a:bodyPr/>
          <a:lstStyle/>
          <a:p>
            <a:pPr>
              <a:defRPr sz="760">
                <a:solidFill>
                  <a:srgbClr val="5B6B84"/>
                </a:solidFill>
                <a:latin typeface="Arial"/>
              </a:defRPr>
            </a:pPr>
          </a:p>
        </c:txPr>
        <c:crossAx val="-2113994440"/>
        <c:crosses val="autoZero"/>
        <c:auto val="1"/>
        <c:lblAlgn val="ctr"/>
        <c:lblOffset val="100"/>
        <c:noMultiLvlLbl val="0"/>
      </c:catAx>
      <c:valAx>
        <c:axId val="-2113994440"/>
        <c:scaling>
          <c:min val="0.0"/>
        </c:scaling>
        <c:delete val="0"/>
        <c:axPos val="b"/>
        <c:majorTickMark val="none"/>
        <c:minorTickMark val="none"/>
        <c:tickLblPos val="none"/>
        <c:spPr>
          <a:ln w="9525">
            <a:solidFill>
              <a:srgbClr val="FFFFFF"/>
            </a:solidFill>
          </a:ln>
        </c:spPr>
        <c:crossAx val="-2068027336"/>
        <c:crosses val="autoZero"/>
      </c:valAx>
    </c:plotArea>
    <c:dispBlanksAs val="gap"/>
  </c:chart>
  <c:txPr>
    <a:bodyPr/>
    <a:lstStyle/>
    <a:p>
      <a:pPr>
        <a:defRPr sz="760">
          <a:latin typeface="Arial"/>
        </a:defRPr>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chart>
    <c:autoTitleDeleted val="1"/>
    <c:plotArea>
      <c:layout>
        <c:manualLayout>
          <c:layoutTarget val="inner"/>
          <c:xMode val="edge"/>
          <c:yMode val="edge"/>
          <c:x val="0.047887458837912227"/>
          <c:y val="0.021565409083829534"/>
          <c:w val="0.7690134338406588"/>
          <c:h val="0.8706075454970228"/>
        </c:manualLayout>
      </c:layout>
      <c:lineChart>
        <c:grouping val="standard"/>
        <c:varyColors val="0"/>
        <c:ser>
          <c:idx val="0"/>
          <c:order val="0"/>
          <c:tx>
            <c:strRef>
              <c:f>Sheet1!$B$1</c:f>
              <c:strCache>
                <c:ptCount val="1"/>
                <c:pt idx="0">
                  <c:v>Bear 5.0 GW (29.9% p.a.)</c:v>
                </c:pt>
              </c:strCache>
            </c:strRef>
          </c:tx>
          <c:spPr>
            <a:ln w="22225">
              <a:solidFill>
                <a:srgbClr val="7B9AC0"/>
              </a:solidFill>
            </a:ln>
          </c:spPr>
          <c:marker>
            <c:symbol val="circle"/>
            <c:size val="5"/>
            <c:spPr>
              <a:solidFill>
                <a:srgbClr val="7B9AC0"/>
              </a:solidFill>
              <a:ln w="12700">
                <a:solidFill>
                  <a:srgbClr val="FFFFFF"/>
                </a:solidFill>
              </a:ln>
            </c:spPr>
          </c:marker>
          <c:cat>
            <c:strRef>
              <c:f>Sheet1!$A$2:$A$7</c:f>
              <c:strCache>
                <c:ptCount val="6"/>
                <c:pt idx="0">
                  <c:v>2025</c:v>
                </c:pt>
                <c:pt idx="1">
                  <c:v>2026</c:v>
                </c:pt>
                <c:pt idx="2">
                  <c:v>2027</c:v>
                </c:pt>
                <c:pt idx="3">
                  <c:v>2028</c:v>
                </c:pt>
                <c:pt idx="4">
                  <c:v>2029</c:v>
                </c:pt>
                <c:pt idx="5">
                  <c:v>2030</c:v>
                </c:pt>
              </c:strCache>
            </c:strRef>
          </c:cat>
          <c:val>
            <c:numRef>
              <c:f>Sheet1!$B$2:$B$7</c:f>
              <c:numCache>
                <c:formatCode>General</c:formatCode>
                <c:ptCount val="6"/>
                <c:pt idx="0">
                  <c:v>1.35</c:v>
                </c:pt>
                <c:pt idx="1">
                  <c:v>1.75</c:v>
                </c:pt>
                <c:pt idx="2">
                  <c:v>2.28</c:v>
                </c:pt>
                <c:pt idx="3">
                  <c:v>2.96</c:v>
                </c:pt>
                <c:pt idx="4">
                  <c:v>3.85</c:v>
                </c:pt>
                <c:pt idx="5">
                  <c:v>5.0</c:v>
                </c:pt>
              </c:numCache>
            </c:numRef>
          </c:val>
          <c:smooth val="0"/>
        </c:ser>
        <c:ser>
          <c:idx val="1"/>
          <c:order val="1"/>
          <c:tx>
            <c:strRef>
              <c:f>Sheet1!$C$1</c:f>
              <c:strCache>
                <c:ptCount val="1"/>
                <c:pt idx="0">
                  <c:v>Base 6.0 GW (34.8% p.a.)</c:v>
                </c:pt>
              </c:strCache>
            </c:strRef>
          </c:tx>
          <c:spPr>
            <a:ln w="34925">
              <a:solidFill>
                <a:srgbClr val="C2410C"/>
              </a:solidFill>
            </a:ln>
          </c:spPr>
          <c:marker>
            <c:symbol val="circle"/>
            <c:size val="5"/>
            <c:spPr>
              <a:solidFill>
                <a:srgbClr val="C2410C"/>
              </a:solidFill>
              <a:ln w="12700">
                <a:solidFill>
                  <a:srgbClr val="FFFFFF"/>
                </a:solidFill>
              </a:ln>
            </c:spPr>
          </c:marker>
          <c:cat>
            <c:strRef>
              <c:f>Sheet1!$A$2:$A$7</c:f>
              <c:strCache>
                <c:ptCount val="6"/>
                <c:pt idx="0">
                  <c:v>2025</c:v>
                </c:pt>
                <c:pt idx="1">
                  <c:v>2026</c:v>
                </c:pt>
                <c:pt idx="2">
                  <c:v>2027</c:v>
                </c:pt>
                <c:pt idx="3">
                  <c:v>2028</c:v>
                </c:pt>
                <c:pt idx="4">
                  <c:v>2029</c:v>
                </c:pt>
                <c:pt idx="5">
                  <c:v>2030</c:v>
                </c:pt>
              </c:strCache>
            </c:strRef>
          </c:cat>
          <c:val>
            <c:numRef>
              <c:f>Sheet1!$C$2:$C$7</c:f>
              <c:numCache>
                <c:formatCode>General</c:formatCode>
                <c:ptCount val="6"/>
                <c:pt idx="0">
                  <c:v>1.35</c:v>
                </c:pt>
                <c:pt idx="1">
                  <c:v>1.82</c:v>
                </c:pt>
                <c:pt idx="2">
                  <c:v>2.45</c:v>
                </c:pt>
                <c:pt idx="3">
                  <c:v>3.3</c:v>
                </c:pt>
                <c:pt idx="4">
                  <c:v>4.45</c:v>
                </c:pt>
                <c:pt idx="5">
                  <c:v>6.0</c:v>
                </c:pt>
              </c:numCache>
            </c:numRef>
          </c:val>
          <c:smooth val="0"/>
        </c:ser>
        <c:ser>
          <c:idx val="2"/>
          <c:order val="2"/>
          <c:tx>
            <c:strRef>
              <c:f>Sheet1!$D$1</c:f>
              <c:strCache>
                <c:ptCount val="1"/>
                <c:pt idx="0">
                  <c:v>Bull 6.22 GW (35.7% p.a.)</c:v>
                </c:pt>
              </c:strCache>
            </c:strRef>
          </c:tx>
          <c:spPr>
            <a:ln w="22225">
              <a:solidFill>
                <a:srgbClr val="0A1E3C"/>
              </a:solidFill>
            </a:ln>
          </c:spPr>
          <c:marker>
            <c:symbol val="circle"/>
            <c:size val="5"/>
            <c:spPr>
              <a:solidFill>
                <a:srgbClr val="0A1E3C"/>
              </a:solidFill>
              <a:ln w="12700">
                <a:solidFill>
                  <a:srgbClr val="FFFFFF"/>
                </a:solidFill>
              </a:ln>
            </c:spPr>
          </c:marker>
          <c:cat>
            <c:strRef>
              <c:f>Sheet1!$A$2:$A$7</c:f>
              <c:strCache>
                <c:ptCount val="6"/>
                <c:pt idx="0">
                  <c:v>2025</c:v>
                </c:pt>
                <c:pt idx="1">
                  <c:v>2026</c:v>
                </c:pt>
                <c:pt idx="2">
                  <c:v>2027</c:v>
                </c:pt>
                <c:pt idx="3">
                  <c:v>2028</c:v>
                </c:pt>
                <c:pt idx="4">
                  <c:v>2029</c:v>
                </c:pt>
                <c:pt idx="5">
                  <c:v>2030</c:v>
                </c:pt>
              </c:strCache>
            </c:strRef>
          </c:cat>
          <c:val>
            <c:numRef>
              <c:f>Sheet1!$D$2:$D$7</c:f>
              <c:numCache>
                <c:formatCode>General</c:formatCode>
                <c:ptCount val="6"/>
                <c:pt idx="0">
                  <c:v>1.35</c:v>
                </c:pt>
                <c:pt idx="1">
                  <c:v>1.83</c:v>
                </c:pt>
                <c:pt idx="2">
                  <c:v>2.49</c:v>
                </c:pt>
                <c:pt idx="3">
                  <c:v>3.38</c:v>
                </c:pt>
                <c:pt idx="4">
                  <c:v>4.58</c:v>
                </c:pt>
                <c:pt idx="5">
                  <c:v>6.22</c:v>
                </c:pt>
              </c:numCache>
            </c:numRef>
          </c:val>
          <c:smooth val="0"/>
        </c:ser>
        <c:marker val="1"/>
        <c:smooth val="0"/>
        <c:axId val="2118791784"/>
        <c:axId val="2140495176"/>
      </c:lineChart>
      <c:catAx>
        <c:axId val="2118791784"/>
        <c:scaling>
          <c:orientation val="minMax"/>
        </c:scaling>
        <c:delete val="0"/>
        <c:axPos val="b"/>
        <c:majorTickMark val="none"/>
        <c:minorTickMark val="none"/>
        <c:tickLblPos val="nextTo"/>
        <c:spPr>
          <a:ln w="9525">
            <a:solidFill>
              <a:srgbClr val="D7DEE9"/>
            </a:solidFill>
          </a:ln>
        </c:spPr>
        <c:txPr>
          <a:bodyPr/>
          <a:lstStyle/>
          <a:p>
            <a:pPr>
              <a:defRPr sz="760">
                <a:solidFill>
                  <a:srgbClr val="5B6B84"/>
                </a:solidFill>
                <a:latin typeface="Arial"/>
              </a:defRPr>
            </a:pPr>
          </a:p>
        </c:txPr>
        <c:crossAx val="2140495176"/>
        <c:crosses val="autoZero"/>
        <c:auto val="1"/>
        <c:lblAlgn val="ctr"/>
        <c:lblOffset val="100"/>
        <c:noMultiLvlLbl val="0"/>
      </c:catAx>
      <c:valAx>
        <c:axId val="2140495176"/>
        <c:scaling>
          <c:max val="7.0"/>
          <c:min val="0.0"/>
        </c:scaling>
        <c:delete val="0"/>
        <c:axPos val="l"/>
        <c:majorGridlines>
          <c:spPr>
            <a:ln w="7620">
              <a:solidFill>
                <a:srgbClr val="E9EEF5"/>
              </a:solidFill>
            </a:ln>
          </c:spPr>
        </c:majorGridlines>
        <c:numFmt formatCode="#,##0" sourceLinked="0"/>
        <c:majorTickMark val="none"/>
        <c:minorTickMark val="none"/>
        <c:tickLblPos val="nextTo"/>
        <c:spPr>
          <a:ln w="9525">
            <a:solidFill>
              <a:srgbClr val="FFFFFF"/>
            </a:solidFill>
          </a:ln>
        </c:spPr>
        <c:txPr>
          <a:bodyPr/>
          <a:lstStyle/>
          <a:p>
            <a:pPr>
              <a:defRPr sz="760">
                <a:solidFill>
                  <a:srgbClr val="5B6B84"/>
                </a:solidFill>
                <a:latin typeface="Arial"/>
              </a:defRPr>
            </a:pPr>
          </a:p>
        </c:txPr>
        <c:crossAx val="2118791784"/>
        <c:crosses val="autoZero"/>
        <c:crossBetween val="midCat"/>
        <c:majorUnit val="1.0"/>
      </c:valAx>
    </c:plotArea>
    <c:plotVisOnly val="1"/>
    <c:dispBlanksAs val="gap"/>
    <c:showDLblsOverMax val="0"/>
  </c:chart>
  <c:txPr>
    <a:bodyPr/>
    <a:lstStyle/>
    <a:p>
      <a:pPr>
        <a:defRPr sz="760">
          <a:latin typeface="Arial"/>
        </a:defRPr>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chart>
    <c:autoTitleDeleted val="1"/>
    <c:plotArea>
      <c:layout>
        <c:manualLayout>
          <c:layoutTarget val="inner"/>
          <c:xMode val="edge"/>
          <c:yMode val="edge"/>
          <c:x val="0.047887458837912227"/>
          <c:y val="0.03060443764345831"/>
          <c:w val="0.7312275415055942"/>
          <c:h val="0.81637337413925"/>
        </c:manualLayout>
      </c:layout>
      <c:lineChart>
        <c:grouping val="standard"/>
        <c:varyColors val="0"/>
        <c:ser>
          <c:idx val="0"/>
          <c:order val="0"/>
          <c:tx>
            <c:strRef>
              <c:f>Sheet1!$B$1</c:f>
              <c:strCache>
                <c:ptCount val="1"/>
                <c:pt idx="0">
                  <c:v>Bear 8% p.a. → A$7.6bn</c:v>
                </c:pt>
              </c:strCache>
            </c:strRef>
          </c:tx>
          <c:spPr>
            <a:ln w="22225">
              <a:solidFill>
                <a:srgbClr val="7B9AC0"/>
              </a:solidFill>
            </a:ln>
          </c:spPr>
          <c:marker>
            <c:symbol val="circle"/>
            <c:size val="5"/>
            <c:spPr>
              <a:solidFill>
                <a:srgbClr val="7B9AC0"/>
              </a:solidFill>
              <a:ln w="12700">
                <a:solidFill>
                  <a:srgbClr val="FFFFFF"/>
                </a:solidFill>
              </a:ln>
            </c:spPr>
          </c:marker>
          <c:cat>
            <c:strRef>
              <c:f>Sheet1!$A$2:$A$6</c:f>
              <c:strCache>
                <c:ptCount val="5"/>
                <c:pt idx="0">
                  <c:v>2026</c:v>
                </c:pt>
                <c:pt idx="1">
                  <c:v>2027</c:v>
                </c:pt>
                <c:pt idx="2">
                  <c:v>2028</c:v>
                </c:pt>
                <c:pt idx="3">
                  <c:v>2029</c:v>
                </c:pt>
                <c:pt idx="4">
                  <c:v>2030</c:v>
                </c:pt>
              </c:strCache>
            </c:strRef>
          </c:cat>
          <c:val>
            <c:numRef>
              <c:f>Sheet1!$B$2:$B$6</c:f>
              <c:numCache>
                <c:formatCode>General</c:formatCode>
                <c:ptCount val="5"/>
                <c:pt idx="0">
                  <c:v>5.6</c:v>
                </c:pt>
                <c:pt idx="1">
                  <c:v>6.0</c:v>
                </c:pt>
                <c:pt idx="2">
                  <c:v>6.5</c:v>
                </c:pt>
                <c:pt idx="3">
                  <c:v>7.1</c:v>
                </c:pt>
                <c:pt idx="4">
                  <c:v>7.6</c:v>
                </c:pt>
              </c:numCache>
            </c:numRef>
          </c:val>
          <c:smooth val="0"/>
        </c:ser>
        <c:ser>
          <c:idx val="1"/>
          <c:order val="1"/>
          <c:tx>
            <c:strRef>
              <c:f>Sheet1!$C$1</c:f>
              <c:strCache>
                <c:ptCount val="1"/>
                <c:pt idx="0">
                  <c:v>Base 12% p.a. → A$8.8bn</c:v>
                </c:pt>
              </c:strCache>
            </c:strRef>
          </c:tx>
          <c:spPr>
            <a:ln w="34925">
              <a:solidFill>
                <a:srgbClr val="C2410C"/>
              </a:solidFill>
            </a:ln>
          </c:spPr>
          <c:marker>
            <c:symbol val="circle"/>
            <c:size val="5"/>
            <c:spPr>
              <a:solidFill>
                <a:srgbClr val="C2410C"/>
              </a:solidFill>
              <a:ln w="12700">
                <a:solidFill>
                  <a:srgbClr val="FFFFFF"/>
                </a:solidFill>
              </a:ln>
            </c:spPr>
          </c:marker>
          <c:cat>
            <c:strRef>
              <c:f>Sheet1!$A$2:$A$6</c:f>
              <c:strCache>
                <c:ptCount val="5"/>
                <c:pt idx="0">
                  <c:v>2026</c:v>
                </c:pt>
                <c:pt idx="1">
                  <c:v>2027</c:v>
                </c:pt>
                <c:pt idx="2">
                  <c:v>2028</c:v>
                </c:pt>
                <c:pt idx="3">
                  <c:v>2029</c:v>
                </c:pt>
                <c:pt idx="4">
                  <c:v>2030</c:v>
                </c:pt>
              </c:strCache>
            </c:strRef>
          </c:cat>
          <c:val>
            <c:numRef>
              <c:f>Sheet1!$C$2:$C$6</c:f>
              <c:numCache>
                <c:formatCode>General</c:formatCode>
                <c:ptCount val="5"/>
                <c:pt idx="0">
                  <c:v>5.6</c:v>
                </c:pt>
                <c:pt idx="1">
                  <c:v>6.3</c:v>
                </c:pt>
                <c:pt idx="2">
                  <c:v>7.0</c:v>
                </c:pt>
                <c:pt idx="3">
                  <c:v>7.9</c:v>
                </c:pt>
                <c:pt idx="4">
                  <c:v>8.8</c:v>
                </c:pt>
              </c:numCache>
            </c:numRef>
          </c:val>
          <c:smooth val="0"/>
        </c:ser>
        <c:ser>
          <c:idx val="2"/>
          <c:order val="2"/>
          <c:tx>
            <c:strRef>
              <c:f>Sheet1!$D$1</c:f>
              <c:strCache>
                <c:ptCount val="1"/>
                <c:pt idx="0">
                  <c:v>Bull 16% p.a. → A$10.1bn</c:v>
                </c:pt>
              </c:strCache>
            </c:strRef>
          </c:tx>
          <c:spPr>
            <a:ln w="22225">
              <a:solidFill>
                <a:srgbClr val="0A1E3C"/>
              </a:solidFill>
            </a:ln>
          </c:spPr>
          <c:marker>
            <c:symbol val="circle"/>
            <c:size val="5"/>
            <c:spPr>
              <a:solidFill>
                <a:srgbClr val="0A1E3C"/>
              </a:solidFill>
              <a:ln w="12700">
                <a:solidFill>
                  <a:srgbClr val="FFFFFF"/>
                </a:solidFill>
              </a:ln>
            </c:spPr>
          </c:marker>
          <c:cat>
            <c:strRef>
              <c:f>Sheet1!$A$2:$A$6</c:f>
              <c:strCache>
                <c:ptCount val="5"/>
                <c:pt idx="0">
                  <c:v>2026</c:v>
                </c:pt>
                <c:pt idx="1">
                  <c:v>2027</c:v>
                </c:pt>
                <c:pt idx="2">
                  <c:v>2028</c:v>
                </c:pt>
                <c:pt idx="3">
                  <c:v>2029</c:v>
                </c:pt>
                <c:pt idx="4">
                  <c:v>2030</c:v>
                </c:pt>
              </c:strCache>
            </c:strRef>
          </c:cat>
          <c:val>
            <c:numRef>
              <c:f>Sheet1!$D$2:$D$6</c:f>
              <c:numCache>
                <c:formatCode>General</c:formatCode>
                <c:ptCount val="5"/>
                <c:pt idx="0">
                  <c:v>5.6</c:v>
                </c:pt>
                <c:pt idx="1">
                  <c:v>6.5</c:v>
                </c:pt>
                <c:pt idx="2">
                  <c:v>7.5</c:v>
                </c:pt>
                <c:pt idx="3">
                  <c:v>8.7</c:v>
                </c:pt>
                <c:pt idx="4">
                  <c:v>10.1</c:v>
                </c:pt>
              </c:numCache>
            </c:numRef>
          </c:val>
          <c:smooth val="0"/>
        </c:ser>
        <c:marker val="1"/>
        <c:smooth val="0"/>
        <c:axId val="2118791784"/>
        <c:axId val="2140495176"/>
      </c:lineChart>
      <c:catAx>
        <c:axId val="2118791784"/>
        <c:scaling>
          <c:orientation val="minMax"/>
        </c:scaling>
        <c:delete val="0"/>
        <c:axPos val="b"/>
        <c:majorTickMark val="none"/>
        <c:minorTickMark val="none"/>
        <c:tickLblPos val="nextTo"/>
        <c:spPr>
          <a:ln w="9525">
            <a:solidFill>
              <a:srgbClr val="D7DEE9"/>
            </a:solidFill>
          </a:ln>
        </c:spPr>
        <c:txPr>
          <a:bodyPr/>
          <a:lstStyle/>
          <a:p>
            <a:pPr>
              <a:defRPr sz="760">
                <a:solidFill>
                  <a:srgbClr val="5B6B84"/>
                </a:solidFill>
                <a:latin typeface="Arial"/>
              </a:defRPr>
            </a:pPr>
          </a:p>
        </c:txPr>
        <c:crossAx val="2140495176"/>
        <c:crosses val="autoZero"/>
        <c:auto val="1"/>
        <c:lblAlgn val="ctr"/>
        <c:lblOffset val="100"/>
        <c:noMultiLvlLbl val="0"/>
      </c:catAx>
      <c:valAx>
        <c:axId val="2140495176"/>
        <c:scaling>
          <c:max val="11.0"/>
          <c:min val="4.0"/>
        </c:scaling>
        <c:delete val="0"/>
        <c:axPos val="l"/>
        <c:majorGridlines>
          <c:spPr>
            <a:ln w="7620">
              <a:solidFill>
                <a:srgbClr val="E9EEF5"/>
              </a:solidFill>
            </a:ln>
          </c:spPr>
        </c:majorGridlines>
        <c:numFmt formatCode="#,##0" sourceLinked="0"/>
        <c:majorTickMark val="none"/>
        <c:minorTickMark val="none"/>
        <c:tickLblPos val="nextTo"/>
        <c:spPr>
          <a:ln w="9525">
            <a:solidFill>
              <a:srgbClr val="FFFFFF"/>
            </a:solidFill>
          </a:ln>
        </c:spPr>
        <c:txPr>
          <a:bodyPr/>
          <a:lstStyle/>
          <a:p>
            <a:pPr>
              <a:defRPr sz="760">
                <a:solidFill>
                  <a:srgbClr val="5B6B84"/>
                </a:solidFill>
                <a:latin typeface="Arial"/>
              </a:defRPr>
            </a:pPr>
          </a:p>
        </c:txPr>
        <c:crossAx val="2118791784"/>
        <c:crosses val="autoZero"/>
        <c:crossBetween val="midCat"/>
        <c:majorUnit val="1.0"/>
      </c:valAx>
    </c:plotArea>
    <c:plotVisOnly val="1"/>
    <c:dispBlanksAs val="gap"/>
    <c:showDLblsOverMax val="0"/>
  </c:chart>
  <c:txPr>
    <a:bodyPr/>
    <a:lstStyle/>
    <a:p>
      <a:pPr>
        <a:defRPr sz="760">
          <a:latin typeface="Arial"/>
        </a:defRPr>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chart>
    <c:autoTitleDeleted val="1"/>
    <c:plotArea>
      <c:layout>
        <c:manualLayout>
          <c:layoutTarget val="inner"/>
          <c:xMode val="edge"/>
          <c:yMode val="edge"/>
          <c:x val="0.06681971000638914"/>
          <c:y val="0.017776724342261203"/>
          <c:w val="0.9135274341093789"/>
          <c:h val="0.9051908035079403"/>
        </c:manualLayout>
      </c:layout>
      <c:scatterChart>
        <c:scatterStyle val="lineMarker"/>
        <c:varyColors val="0"/>
        <c:ser>
          <c:idx val="0"/>
          <c:order val="0"/>
          <c:tx>
            <c:strRef>
              <c:f>Sheet1!$B$1</c:f>
              <c:strCache>
                <c:ptCount val="1"/>
                <c:pt idx="0">
                  <c:v>R1 Power availability</c:v>
                </c:pt>
              </c:strCache>
            </c:strRef>
          </c:tx>
          <c:spPr>
            <a:ln w="47625">
              <a:noFill/>
            </a:ln>
          </c:spPr>
          <c:marker>
            <c:symbol val="circle"/>
            <c:size val="11"/>
            <c:spPr>
              <a:solidFill>
                <a:srgbClr val="C2410C"/>
              </a:solidFill>
              <a:ln>
                <a:solidFill>
                  <a:srgbClr val="FFFFFF"/>
                </a:solidFill>
              </a:ln>
            </c:spPr>
          </c:marker>
          <c:dLbls>
            <c:dLbl>
              <c:idx val="0"/>
              <c:tx>
                <c:rich>
                  <a:bodyPr/>
                  <a:lstStyle/>
                  <a:p>
                    <a:r>
                      <a:rPr sz="780" b="1">
                        <a:solidFill>
                          <a:srgbClr val="C2410C"/>
                        </a:solidFill>
                        <a:latin typeface="Arial"/>
                      </a:rPr>
                      <a:t>R1</a:t>
                    </a:r>
                  </a:p>
                </c:rich>
              </c:tx>
              <c:dLblPos val="l"/>
              <c:showLegendKey val="0"/>
              <c:showVal val="1"/>
              <c:showCatName val="0"/>
              <c:showSerName val="0"/>
              <c:showPercent val="0"/>
              <c:showBubbleSize val="0"/>
            </c:dLbl>
            <c:showLegendKey val="0"/>
            <c:showVal val="0"/>
            <c:showCatName val="0"/>
            <c:showSerName val="0"/>
            <c:showPercent val="0"/>
            <c:showBubbleSize val="0"/>
            <c:showLeaderLines val="1"/>
          </c:dLbls>
          <c:xVal>
            <c:numRef>
              <c:f>Sheet1!$A$2:$A$2</c:f>
              <c:numCache>
                <c:formatCode>General</c:formatCode>
                <c:ptCount val="1"/>
                <c:pt idx="0">
                  <c:v>4.6</c:v>
                </c:pt>
              </c:numCache>
            </c:numRef>
          </c:xVal>
          <c:yVal>
            <c:numRef>
              <c:f>Sheet1!$B$2:$B$2</c:f>
              <c:numCache>
                <c:formatCode>General</c:formatCode>
                <c:ptCount val="1"/>
                <c:pt idx="0">
                  <c:v>4.8</c:v>
                </c:pt>
              </c:numCache>
            </c:numRef>
          </c:yVal>
          <c:smooth val="0"/>
        </c:ser>
        <c:ser>
          <c:idx val="1"/>
          <c:order val="1"/>
          <c:tx>
            <c:strRef>
              <c:f>Sheet1!$B$4</c:f>
              <c:strCache>
                <c:ptCount val="1"/>
                <c:pt idx="0">
                  <c:v>R2 Regulatory / policy</c:v>
                </c:pt>
              </c:strCache>
            </c:strRef>
          </c:tx>
          <c:spPr>
            <a:ln w="47625">
              <a:noFill/>
            </a:ln>
          </c:spPr>
          <c:marker>
            <c:symbol val="circle"/>
            <c:size val="9"/>
            <c:spPr>
              <a:solidFill>
                <a:srgbClr val="0A1E3C"/>
              </a:solidFill>
              <a:ln>
                <a:solidFill>
                  <a:srgbClr val="FFFFFF"/>
                </a:solidFill>
              </a:ln>
            </c:spPr>
          </c:marker>
          <c:dLbls>
            <c:dLbl>
              <c:idx val="0"/>
              <c:tx>
                <c:rich>
                  <a:bodyPr/>
                  <a:lstStyle/>
                  <a:p>
                    <a:r>
                      <a:rPr sz="780" b="1">
                        <a:solidFill>
                          <a:srgbClr val="0A1E3C"/>
                        </a:solidFill>
                        <a:latin typeface="Arial"/>
                      </a:rPr>
                      <a:t>R2</a:t>
                    </a:r>
                  </a:p>
                </c:rich>
              </c:tx>
              <c:dLblPos val="r"/>
              <c:showLegendKey val="0"/>
              <c:showVal val="1"/>
              <c:showCatName val="0"/>
              <c:showSerName val="0"/>
              <c:showPercent val="0"/>
              <c:showBubbleSize val="0"/>
            </c:dLbl>
            <c:showLegendKey val="0"/>
            <c:showVal val="0"/>
            <c:showCatName val="0"/>
            <c:showSerName val="0"/>
            <c:showPercent val="0"/>
            <c:showBubbleSize val="0"/>
            <c:showLeaderLines val="1"/>
          </c:dLbls>
          <c:xVal>
            <c:numRef>
              <c:f>Sheet1!$A$5:$A$5</c:f>
              <c:numCache>
                <c:formatCode>General</c:formatCode>
                <c:ptCount val="1"/>
                <c:pt idx="0">
                  <c:v>3.9</c:v>
                </c:pt>
              </c:numCache>
            </c:numRef>
          </c:xVal>
          <c:yVal>
            <c:numRef>
              <c:f>Sheet1!$B$5:$B$5</c:f>
              <c:numCache>
                <c:formatCode>General</c:formatCode>
                <c:ptCount val="1"/>
                <c:pt idx="0">
                  <c:v>4.0</c:v>
                </c:pt>
              </c:numCache>
            </c:numRef>
          </c:yVal>
          <c:smooth val="0"/>
        </c:ser>
        <c:ser>
          <c:idx val="2"/>
          <c:order val="2"/>
          <c:tx>
            <c:strRef>
              <c:f>Sheet1!$B$7</c:f>
              <c:strCache>
                <c:ptCount val="1"/>
                <c:pt idx="0">
                  <c:v>R3 Phantom demand / double-counting</c:v>
                </c:pt>
              </c:strCache>
            </c:strRef>
          </c:tx>
          <c:spPr>
            <a:ln w="47625">
              <a:noFill/>
            </a:ln>
          </c:spPr>
          <c:marker>
            <c:symbol val="circle"/>
            <c:size val="9"/>
            <c:spPr>
              <a:solidFill>
                <a:srgbClr val="0A1E3C"/>
              </a:solidFill>
              <a:ln>
                <a:solidFill>
                  <a:srgbClr val="FFFFFF"/>
                </a:solidFill>
              </a:ln>
            </c:spPr>
          </c:marker>
          <c:dLbls>
            <c:dLbl>
              <c:idx val="0"/>
              <c:tx>
                <c:rich>
                  <a:bodyPr/>
                  <a:lstStyle/>
                  <a:p>
                    <a:r>
                      <a:rPr sz="780" b="1">
                        <a:solidFill>
                          <a:srgbClr val="0A1E3C"/>
                        </a:solidFill>
                        <a:latin typeface="Arial"/>
                      </a:rPr>
                      <a:t>R3</a:t>
                    </a:r>
                  </a:p>
                </c:rich>
              </c:tx>
              <c:dLblPos val="r"/>
              <c:showLegendKey val="0"/>
              <c:showVal val="1"/>
              <c:showCatName val="0"/>
              <c:showSerName val="0"/>
              <c:showPercent val="0"/>
              <c:showBubbleSize val="0"/>
            </c:dLbl>
            <c:showLegendKey val="0"/>
            <c:showVal val="0"/>
            <c:showCatName val="0"/>
            <c:showSerName val="0"/>
            <c:showPercent val="0"/>
            <c:showBubbleSize val="0"/>
            <c:showLeaderLines val="1"/>
          </c:dLbls>
          <c:xVal>
            <c:numRef>
              <c:f>Sheet1!$A$8:$A$8</c:f>
              <c:numCache>
                <c:formatCode>General</c:formatCode>
                <c:ptCount val="1"/>
                <c:pt idx="0">
                  <c:v>4.2</c:v>
                </c:pt>
              </c:numCache>
            </c:numRef>
          </c:xVal>
          <c:yVal>
            <c:numRef>
              <c:f>Sheet1!$B$8:$B$8</c:f>
              <c:numCache>
                <c:formatCode>General</c:formatCode>
                <c:ptCount val="1"/>
                <c:pt idx="0">
                  <c:v>3.6</c:v>
                </c:pt>
              </c:numCache>
            </c:numRef>
          </c:yVal>
          <c:smooth val="0"/>
        </c:ser>
        <c:ser>
          <c:idx val="3"/>
          <c:order val="3"/>
          <c:tx>
            <c:strRef>
              <c:f>Sheet1!$B$10</c:f>
              <c:strCache>
                <c:ptCount val="1"/>
                <c:pt idx="0">
                  <c:v>R4 Cost of capital / valuation</c:v>
                </c:pt>
              </c:strCache>
            </c:strRef>
          </c:tx>
          <c:spPr>
            <a:ln w="47625">
              <a:noFill/>
            </a:ln>
          </c:spPr>
          <c:marker>
            <c:symbol val="circle"/>
            <c:size val="9"/>
            <c:spPr>
              <a:solidFill>
                <a:srgbClr val="0A1E3C"/>
              </a:solidFill>
              <a:ln>
                <a:solidFill>
                  <a:srgbClr val="FFFFFF"/>
                </a:solidFill>
              </a:ln>
            </c:spPr>
          </c:marker>
          <c:dLbls>
            <c:dLbl>
              <c:idx val="0"/>
              <c:tx>
                <c:rich>
                  <a:bodyPr/>
                  <a:lstStyle/>
                  <a:p>
                    <a:r>
                      <a:rPr sz="780" b="1">
                        <a:solidFill>
                          <a:srgbClr val="0A1E3C"/>
                        </a:solidFill>
                        <a:latin typeface="Arial"/>
                      </a:rPr>
                      <a:t>R4</a:t>
                    </a:r>
                  </a:p>
                </c:rich>
              </c:tx>
              <c:dLblPos val="l"/>
              <c:showLegendKey val="0"/>
              <c:showVal val="1"/>
              <c:showCatName val="0"/>
              <c:showSerName val="0"/>
              <c:showPercent val="0"/>
              <c:showBubbleSize val="0"/>
            </c:dLbl>
            <c:showLegendKey val="0"/>
            <c:showVal val="0"/>
            <c:showCatName val="0"/>
            <c:showSerName val="0"/>
            <c:showPercent val="0"/>
            <c:showBubbleSize val="0"/>
            <c:showLeaderLines val="1"/>
          </c:dLbls>
          <c:xVal>
            <c:numRef>
              <c:f>Sheet1!$A$11:$A$11</c:f>
              <c:numCache>
                <c:formatCode>General</c:formatCode>
                <c:ptCount val="1"/>
                <c:pt idx="0">
                  <c:v>3.6</c:v>
                </c:pt>
              </c:numCache>
            </c:numRef>
          </c:xVal>
          <c:yVal>
            <c:numRef>
              <c:f>Sheet1!$B$11:$B$11</c:f>
              <c:numCache>
                <c:formatCode>General</c:formatCode>
                <c:ptCount val="1"/>
                <c:pt idx="0">
                  <c:v>4.2</c:v>
                </c:pt>
              </c:numCache>
            </c:numRef>
          </c:yVal>
          <c:smooth val="0"/>
        </c:ser>
        <c:ser>
          <c:idx val="4"/>
          <c:order val="4"/>
          <c:tx>
            <c:strRef>
              <c:f>Sheet1!$B$13</c:f>
              <c:strCache>
                <c:ptCount val="1"/>
                <c:pt idx="0">
                  <c:v>R5 Concentration (demand &amp; geography)</c:v>
                </c:pt>
              </c:strCache>
            </c:strRef>
          </c:tx>
          <c:spPr>
            <a:ln w="47625">
              <a:noFill/>
            </a:ln>
          </c:spPr>
          <c:marker>
            <c:symbol val="circle"/>
            <c:size val="9"/>
            <c:spPr>
              <a:solidFill>
                <a:srgbClr val="93A3BB"/>
              </a:solidFill>
              <a:ln>
                <a:solidFill>
                  <a:srgbClr val="FFFFFF"/>
                </a:solidFill>
              </a:ln>
            </c:spPr>
          </c:marker>
          <c:dLbls>
            <c:dLbl>
              <c:idx val="0"/>
              <c:tx>
                <c:rich>
                  <a:bodyPr/>
                  <a:lstStyle/>
                  <a:p>
                    <a:r>
                      <a:rPr sz="780" b="1">
                        <a:solidFill>
                          <a:srgbClr val="0A1E3C"/>
                        </a:solidFill>
                        <a:latin typeface="Arial"/>
                      </a:rPr>
                      <a:t>R5</a:t>
                    </a:r>
                  </a:p>
                </c:rich>
              </c:tx>
              <c:dLblPos val="r"/>
              <c:showLegendKey val="0"/>
              <c:showVal val="1"/>
              <c:showCatName val="0"/>
              <c:showSerName val="0"/>
              <c:showPercent val="0"/>
              <c:showBubbleSize val="0"/>
            </c:dLbl>
            <c:showLegendKey val="0"/>
            <c:showVal val="0"/>
            <c:showCatName val="0"/>
            <c:showSerName val="0"/>
            <c:showPercent val="0"/>
            <c:showBubbleSize val="0"/>
            <c:showLeaderLines val="1"/>
          </c:dLbls>
          <c:xVal>
            <c:numRef>
              <c:f>Sheet1!$A$14:$A$14</c:f>
              <c:numCache>
                <c:formatCode>General</c:formatCode>
                <c:ptCount val="1"/>
                <c:pt idx="0">
                  <c:v>3.4</c:v>
                </c:pt>
              </c:numCache>
            </c:numRef>
          </c:xVal>
          <c:yVal>
            <c:numRef>
              <c:f>Sheet1!$B$14:$B$14</c:f>
              <c:numCache>
                <c:formatCode>General</c:formatCode>
                <c:ptCount val="1"/>
                <c:pt idx="0">
                  <c:v>3.4</c:v>
                </c:pt>
              </c:numCache>
            </c:numRef>
          </c:yVal>
          <c:smooth val="0"/>
        </c:ser>
        <c:ser>
          <c:idx val="5"/>
          <c:order val="5"/>
          <c:tx>
            <c:strRef>
              <c:f>Sheet1!$B$16</c:f>
              <c:strCache>
                <c:ptCount val="1"/>
                <c:pt idx="0">
                  <c:v>R6 Obsolescence (density step-change)</c:v>
                </c:pt>
              </c:strCache>
            </c:strRef>
          </c:tx>
          <c:spPr>
            <a:ln w="47625">
              <a:noFill/>
            </a:ln>
          </c:spPr>
          <c:marker>
            <c:symbol val="circle"/>
            <c:size val="9"/>
            <c:spPr>
              <a:solidFill>
                <a:srgbClr val="0A1E3C"/>
              </a:solidFill>
              <a:ln>
                <a:solidFill>
                  <a:srgbClr val="FFFFFF"/>
                </a:solidFill>
              </a:ln>
            </c:spPr>
          </c:marker>
          <c:dLbls>
            <c:dLbl>
              <c:idx val="0"/>
              <c:tx>
                <c:rich>
                  <a:bodyPr/>
                  <a:lstStyle/>
                  <a:p>
                    <a:r>
                      <a:rPr sz="780" b="1">
                        <a:solidFill>
                          <a:srgbClr val="0A1E3C"/>
                        </a:solidFill>
                        <a:latin typeface="Arial"/>
                      </a:rPr>
                      <a:t>R6</a:t>
                    </a:r>
                  </a:p>
                </c:rich>
              </c:tx>
              <c:dLblPos val="l"/>
              <c:showLegendKey val="0"/>
              <c:showVal val="1"/>
              <c:showCatName val="0"/>
              <c:showSerName val="0"/>
              <c:showPercent val="0"/>
              <c:showBubbleSize val="0"/>
            </c:dLbl>
            <c:showLegendKey val="0"/>
            <c:showVal val="0"/>
            <c:showCatName val="0"/>
            <c:showSerName val="0"/>
            <c:showPercent val="0"/>
            <c:showBubbleSize val="0"/>
            <c:showLeaderLines val="1"/>
          </c:dLbls>
          <c:xVal>
            <c:numRef>
              <c:f>Sheet1!$A$17:$A$17</c:f>
              <c:numCache>
                <c:formatCode>General</c:formatCode>
                <c:ptCount val="1"/>
                <c:pt idx="0">
                  <c:v>3.3</c:v>
                </c:pt>
              </c:numCache>
            </c:numRef>
          </c:xVal>
          <c:yVal>
            <c:numRef>
              <c:f>Sheet1!$B$17:$B$17</c:f>
              <c:numCache>
                <c:formatCode>General</c:formatCode>
                <c:ptCount val="1"/>
                <c:pt idx="0">
                  <c:v>3.8</c:v>
                </c:pt>
              </c:numCache>
            </c:numRef>
          </c:yVal>
          <c:smooth val="0"/>
        </c:ser>
        <c:ser>
          <c:idx val="6"/>
          <c:order val="6"/>
          <c:tx>
            <c:strRef>
              <c:f>Sheet1!$B$19</c:f>
              <c:strCache>
                <c:ptCount val="1"/>
                <c:pt idx="0">
                  <c:v>R7 Construction &amp; labour</c:v>
                </c:pt>
              </c:strCache>
            </c:strRef>
          </c:tx>
          <c:spPr>
            <a:ln w="47625">
              <a:noFill/>
            </a:ln>
          </c:spPr>
          <c:marker>
            <c:symbol val="circle"/>
            <c:size val="9"/>
            <c:spPr>
              <a:solidFill>
                <a:srgbClr val="93A3BB"/>
              </a:solidFill>
              <a:ln>
                <a:solidFill>
                  <a:srgbClr val="FFFFFF"/>
                </a:solidFill>
              </a:ln>
            </c:spPr>
          </c:marker>
          <c:dLbls>
            <c:dLbl>
              <c:idx val="0"/>
              <c:tx>
                <c:rich>
                  <a:bodyPr/>
                  <a:lstStyle/>
                  <a:p>
                    <a:r>
                      <a:rPr sz="780" b="1">
                        <a:solidFill>
                          <a:srgbClr val="0A1E3C"/>
                        </a:solidFill>
                        <a:latin typeface="Arial"/>
                      </a:rPr>
                      <a:t>R7</a:t>
                    </a:r>
                  </a:p>
                </c:rich>
              </c:tx>
              <c:dLblPos val="r"/>
              <c:showLegendKey val="0"/>
              <c:showVal val="1"/>
              <c:showCatName val="0"/>
              <c:showSerName val="0"/>
              <c:showPercent val="0"/>
              <c:showBubbleSize val="0"/>
            </c:dLbl>
            <c:showLegendKey val="0"/>
            <c:showVal val="0"/>
            <c:showCatName val="0"/>
            <c:showSerName val="0"/>
            <c:showPercent val="0"/>
            <c:showBubbleSize val="0"/>
            <c:showLeaderLines val="1"/>
          </c:dLbls>
          <c:xVal>
            <c:numRef>
              <c:f>Sheet1!$A$20:$A$20</c:f>
              <c:numCache>
                <c:formatCode>General</c:formatCode>
                <c:ptCount val="1"/>
                <c:pt idx="0">
                  <c:v>4.0</c:v>
                </c:pt>
              </c:numCache>
            </c:numRef>
          </c:xVal>
          <c:yVal>
            <c:numRef>
              <c:f>Sheet1!$B$20:$B$20</c:f>
              <c:numCache>
                <c:formatCode>General</c:formatCode>
                <c:ptCount val="1"/>
                <c:pt idx="0">
                  <c:v>2.9</c:v>
                </c:pt>
              </c:numCache>
            </c:numRef>
          </c:yVal>
          <c:smooth val="0"/>
        </c:ser>
        <c:ser>
          <c:idx val="7"/>
          <c:order val="7"/>
          <c:tx>
            <c:strRef>
              <c:f>Sheet1!$B$22</c:f>
              <c:strCache>
                <c:ptCount val="1"/>
                <c:pt idx="0">
                  <c:v>R8 MoU execution risk</c:v>
                </c:pt>
              </c:strCache>
            </c:strRef>
          </c:tx>
          <c:spPr>
            <a:ln w="47625">
              <a:noFill/>
            </a:ln>
          </c:spPr>
          <c:marker>
            <c:symbol val="circle"/>
            <c:size val="9"/>
            <c:spPr>
              <a:solidFill>
                <a:srgbClr val="93A3BB"/>
              </a:solidFill>
              <a:ln>
                <a:solidFill>
                  <a:srgbClr val="FFFFFF"/>
                </a:solidFill>
              </a:ln>
            </c:spPr>
          </c:marker>
          <c:dLbls>
            <c:dLbl>
              <c:idx val="0"/>
              <c:tx>
                <c:rich>
                  <a:bodyPr/>
                  <a:lstStyle/>
                  <a:p>
                    <a:r>
                      <a:rPr sz="780" b="1">
                        <a:solidFill>
                          <a:srgbClr val="0A1E3C"/>
                        </a:solidFill>
                        <a:latin typeface="Arial"/>
                      </a:rPr>
                      <a:t>R8</a:t>
                    </a:r>
                  </a:p>
                </c:rich>
              </c:tx>
              <c:dLblPos val="l"/>
              <c:showLegendKey val="0"/>
              <c:showVal val="1"/>
              <c:showCatName val="0"/>
              <c:showSerName val="0"/>
              <c:showPercent val="0"/>
              <c:showBubbleSize val="0"/>
            </c:dLbl>
            <c:showLegendKey val="0"/>
            <c:showVal val="0"/>
            <c:showCatName val="0"/>
            <c:showSerName val="0"/>
            <c:showPercent val="0"/>
            <c:showBubbleSize val="0"/>
            <c:showLeaderLines val="1"/>
          </c:dLbls>
          <c:xVal>
            <c:numRef>
              <c:f>Sheet1!$A$23:$A$23</c:f>
              <c:numCache>
                <c:formatCode>General</c:formatCode>
                <c:ptCount val="1"/>
                <c:pt idx="0">
                  <c:v>3.0</c:v>
                </c:pt>
              </c:numCache>
            </c:numRef>
          </c:xVal>
          <c:yVal>
            <c:numRef>
              <c:f>Sheet1!$B$23:$B$23</c:f>
              <c:numCache>
                <c:formatCode>General</c:formatCode>
                <c:ptCount val="1"/>
                <c:pt idx="0">
                  <c:v>3.2</c:v>
                </c:pt>
              </c:numCache>
            </c:numRef>
          </c:yVal>
          <c:smooth val="0"/>
        </c:ser>
        <c:ser>
          <c:idx val="8"/>
          <c:order val="8"/>
          <c:tx>
            <c:strRef>
              <c:f>Sheet1!$B$25</c:f>
              <c:strCache>
                <c:ptCount val="1"/>
                <c:pt idx="0">
                  <c:v>R9 Water &amp; social licence</c:v>
                </c:pt>
              </c:strCache>
            </c:strRef>
          </c:tx>
          <c:spPr>
            <a:ln w="47625">
              <a:noFill/>
            </a:ln>
          </c:spPr>
          <c:marker>
            <c:symbol val="circle"/>
            <c:size val="9"/>
            <c:spPr>
              <a:solidFill>
                <a:srgbClr val="93A3BB"/>
              </a:solidFill>
              <a:ln>
                <a:solidFill>
                  <a:srgbClr val="FFFFFF"/>
                </a:solidFill>
              </a:ln>
            </c:spPr>
          </c:marker>
          <c:dLbls>
            <c:dLbl>
              <c:idx val="0"/>
              <c:tx>
                <c:rich>
                  <a:bodyPr/>
                  <a:lstStyle/>
                  <a:p>
                    <a:r>
                      <a:rPr sz="780" b="1">
                        <a:solidFill>
                          <a:srgbClr val="0A1E3C"/>
                        </a:solidFill>
                        <a:latin typeface="Arial"/>
                      </a:rPr>
                      <a:t>R9</a:t>
                    </a:r>
                  </a:p>
                </c:rich>
              </c:tx>
              <c:dLblPos val="r"/>
              <c:showLegendKey val="0"/>
              <c:showVal val="1"/>
              <c:showCatName val="0"/>
              <c:showSerName val="0"/>
              <c:showPercent val="0"/>
              <c:showBubbleSize val="0"/>
            </c:dLbl>
            <c:showLegendKey val="0"/>
            <c:showVal val="0"/>
            <c:showCatName val="0"/>
            <c:showSerName val="0"/>
            <c:showPercent val="0"/>
            <c:showBubbleSize val="0"/>
            <c:showLeaderLines val="1"/>
          </c:dLbls>
          <c:xVal>
            <c:numRef>
              <c:f>Sheet1!$A$26:$A$26</c:f>
              <c:numCache>
                <c:formatCode>General</c:formatCode>
                <c:ptCount val="1"/>
                <c:pt idx="0">
                  <c:v>3.1</c:v>
                </c:pt>
              </c:numCache>
            </c:numRef>
          </c:xVal>
          <c:yVal>
            <c:numRef>
              <c:f>Sheet1!$B$26:$B$26</c:f>
              <c:numCache>
                <c:formatCode>General</c:formatCode>
                <c:ptCount val="1"/>
                <c:pt idx="0">
                  <c:v>3.0</c:v>
                </c:pt>
              </c:numCache>
            </c:numRef>
          </c:yVal>
          <c:smooth val="0"/>
        </c:ser>
        <c:ser>
          <c:idx val="9"/>
          <c:order val="9"/>
          <c:tx>
            <c:strRef>
              <c:f>Sheet1!$B$28</c:f>
              <c:strCache>
                <c:ptCount val="1"/>
                <c:pt idx="0">
                  <c:v>R10 Inference-at-edge / efficiency shift</c:v>
                </c:pt>
              </c:strCache>
            </c:strRef>
          </c:tx>
          <c:spPr>
            <a:ln w="47625">
              <a:noFill/>
            </a:ln>
          </c:spPr>
          <c:marker>
            <c:symbol val="circle"/>
            <c:size val="9"/>
            <c:spPr>
              <a:solidFill>
                <a:srgbClr val="93A3BB"/>
              </a:solidFill>
              <a:ln>
                <a:solidFill>
                  <a:srgbClr val="FFFFFF"/>
                </a:solidFill>
              </a:ln>
            </c:spPr>
          </c:marker>
          <c:dLbls>
            <c:dLbl>
              <c:idx val="0"/>
              <c:tx>
                <c:rich>
                  <a:bodyPr/>
                  <a:lstStyle/>
                  <a:p>
                    <a:r>
                      <a:rPr sz="780" b="1">
                        <a:solidFill>
                          <a:srgbClr val="0A1E3C"/>
                        </a:solidFill>
                        <a:latin typeface="Arial"/>
                      </a:rPr>
                      <a:t>R10</a:t>
                    </a:r>
                  </a:p>
                </c:rich>
              </c:tx>
              <c:dLblPos val="r"/>
              <c:showLegendKey val="0"/>
              <c:showVal val="1"/>
              <c:showCatName val="0"/>
              <c:showSerName val="0"/>
              <c:showPercent val="0"/>
              <c:showBubbleSize val="0"/>
            </c:dLbl>
            <c:showLegendKey val="0"/>
            <c:showVal val="0"/>
            <c:showCatName val="0"/>
            <c:showSerName val="0"/>
            <c:showPercent val="0"/>
            <c:showBubbleSize val="0"/>
            <c:showLeaderLines val="1"/>
          </c:dLbls>
          <c:xVal>
            <c:numRef>
              <c:f>Sheet1!$A$29:$A$29</c:f>
              <c:numCache>
                <c:formatCode>General</c:formatCode>
                <c:ptCount val="1"/>
                <c:pt idx="0">
                  <c:v>2.4</c:v>
                </c:pt>
              </c:numCache>
            </c:numRef>
          </c:xVal>
          <c:yVal>
            <c:numRef>
              <c:f>Sheet1!$B$29:$B$29</c:f>
              <c:numCache>
                <c:formatCode>General</c:formatCode>
                <c:ptCount val="1"/>
                <c:pt idx="0">
                  <c:v>3.9</c:v>
                </c:pt>
              </c:numCache>
            </c:numRef>
          </c:yVal>
          <c:smooth val="0"/>
        </c:ser>
        <c:axId val="-2128940872"/>
        <c:axId val="-2129643912"/>
      </c:scatterChart>
      <c:valAx>
        <c:axId val="-2128940872"/>
        <c:scaling>
          <c:orientation val="minMax"/>
          <c:max val="5.0"/>
          <c:min val="2.0"/>
        </c:scaling>
        <c:delete val="0"/>
        <c:axPos val="b"/>
        <c:majorGridlines>
          <c:spPr>
            <a:ln w="7620">
              <a:solidFill>
                <a:srgbClr val="E9EEF5"/>
              </a:solidFill>
            </a:ln>
          </c:spPr>
        </c:majorGridlines>
        <c:numFmt formatCode="0.0" sourceLinked="0"/>
        <c:majorTickMark val="none"/>
        <c:minorTickMark val="none"/>
        <c:tickLblPos val="nextTo"/>
        <c:spPr>
          <a:ln>
            <a:solidFill>
              <a:srgbClr val="D7DEE9"/>
            </a:solidFill>
          </a:ln>
        </c:spPr>
        <c:txPr>
          <a:bodyPr/>
          <a:lstStyle/>
          <a:p>
            <a:pPr>
              <a:defRPr sz="740">
                <a:solidFill>
                  <a:srgbClr val="8A99B0"/>
                </a:solidFill>
              </a:defRPr>
            </a:pPr>
          </a:p>
        </c:txPr>
        <c:crossAx val="-2129643912"/>
        <c:crosses val="autoZero"/>
        <c:crossBetween val="midCat"/>
        <c:majorUnit val="0.5"/>
      </c:valAx>
      <c:valAx>
        <c:axId val="-2129643912"/>
        <c:scaling>
          <c:orientation val="minMax"/>
          <c:max val="5.0"/>
          <c:min val="2.5"/>
        </c:scaling>
        <c:delete val="0"/>
        <c:axPos val="l"/>
        <c:majorGridlines>
          <c:spPr>
            <a:ln w="7620">
              <a:solidFill>
                <a:srgbClr val="E9EEF5"/>
              </a:solidFill>
            </a:ln>
          </c:spPr>
        </c:majorGridlines>
        <c:numFmt formatCode="0.0" sourceLinked="0"/>
        <c:majorTickMark val="none"/>
        <c:minorTickMark val="none"/>
        <c:tickLblPos val="nextTo"/>
        <c:spPr>
          <a:ln>
            <a:solidFill>
              <a:srgbClr val="D7DEE9"/>
            </a:solidFill>
          </a:ln>
        </c:spPr>
        <c:txPr>
          <a:bodyPr/>
          <a:lstStyle/>
          <a:p>
            <a:pPr>
              <a:defRPr sz="740">
                <a:solidFill>
                  <a:srgbClr val="8A99B0"/>
                </a:solidFill>
              </a:defRPr>
            </a:pPr>
          </a:p>
        </c:txPr>
        <c:crossAx val="-2128940872"/>
        <c:crosses val="autoZero"/>
        <c:crossBetween val="midCat"/>
        <c:majorUnit val="0.5"/>
      </c:valAx>
    </c:plotArea>
    <c:plotVisOnly val="1"/>
    <c:dispBlanksAs val="gap"/>
    <c:showDLblsOverMax val="0"/>
  </c:chart>
  <c:txPr>
    <a:bodyPr/>
    <a:lstStyle/>
    <a:p>
      <a:pPr>
        <a:defRPr sz="760">
          <a:latin typeface="Arial"/>
        </a:defRPr>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0"/>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7"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0"/>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4.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8.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1.xml"/><Relationship Id="rId3" Type="http://schemas.openxmlformats.org/officeDocument/2006/relationships/image" Target="../media/image1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3.xml"/><Relationship Id="rId3" Type="http://schemas.openxmlformats.org/officeDocument/2006/relationships/chart" Target="../charts/char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7.xml"/><Relationship Id="rId3" Type="http://schemas.openxmlformats.org/officeDocument/2006/relationships/chart" Target="../charts/chart18.xml"/><Relationship Id="rId4" Type="http://schemas.openxmlformats.org/officeDocument/2006/relationships/image" Target="../media/image1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9.xml"/><Relationship Id="rId3" Type="http://schemas.openxmlformats.org/officeDocument/2006/relationships/image" Target="../media/image1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0.xml"/><Relationship Id="rId3" Type="http://schemas.openxmlformats.org/officeDocument/2006/relationships/chart" Target="../charts/chart2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2.xml"/><Relationship Id="rId3" Type="http://schemas.openxmlformats.org/officeDocument/2006/relationships/chart" Target="../charts/chart2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6.xml"/><Relationship Id="rId3" Type="http://schemas.openxmlformats.org/officeDocument/2006/relationships/image" Target="../media/image15.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30.xml"/><Relationship Id="rId3" Type="http://schemas.openxmlformats.org/officeDocument/2006/relationships/image" Target="../media/image17.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420624"/>
            <a:ext cx="3657600" cy="237744"/>
          </a:xfrm>
          <a:prstGeom prst="rect">
            <a:avLst/>
          </a:prstGeom>
          <a:noFill/>
        </p:spPr>
        <p:txBody>
          <a:bodyPr wrap="square" anchor="t" lIns="0" tIns="0" rIns="0" bIns="0">
            <a:noAutofit/>
          </a:bodyPr>
          <a:lstStyle/>
          <a:p>
            <a:r>
              <a:rPr sz="1250" b="1" spc="300">
                <a:solidFill>
                  <a:srgbClr val="0A1E3C"/>
                </a:solidFill>
                <a:latin typeface="Arial"/>
              </a:rPr>
              <a:t>INASHANU</a:t>
            </a:r>
          </a:p>
        </p:txBody>
      </p:sp>
      <p:sp>
        <p:nvSpPr>
          <p:cNvPr id="3" name="Rectangle 2"/>
          <p:cNvSpPr/>
          <p:nvPr/>
        </p:nvSpPr>
        <p:spPr>
          <a:xfrm>
            <a:off x="502920" y="731520"/>
            <a:ext cx="420624" cy="32004"/>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 name="TextBox 3"/>
          <p:cNvSpPr txBox="1"/>
          <p:nvPr/>
        </p:nvSpPr>
        <p:spPr>
          <a:xfrm>
            <a:off x="502920" y="832104"/>
            <a:ext cx="4572000" cy="181904"/>
          </a:xfrm>
          <a:prstGeom prst="rect">
            <a:avLst/>
          </a:prstGeom>
          <a:noFill/>
        </p:spPr>
        <p:txBody>
          <a:bodyPr wrap="square" anchor="t" lIns="0" tIns="0" rIns="0" bIns="0">
            <a:noAutofit/>
          </a:bodyPr>
          <a:lstStyle/>
          <a:p>
            <a:pPr algn="l">
              <a:lnSpc>
                <a:spcPct val="122000"/>
              </a:lnSpc>
              <a:spcAft>
                <a:spcPts val="0"/>
              </a:spcAft>
            </a:pPr>
            <a:r>
              <a:rPr sz="880" b="0">
                <a:solidFill>
                  <a:srgbClr val="5B6B84"/>
                </a:solidFill>
                <a:latin typeface="Arial"/>
              </a:rPr>
              <a:t>Decision-intelligence research studio</a:t>
            </a:r>
          </a:p>
        </p:txBody>
      </p:sp>
      <p:sp>
        <p:nvSpPr>
          <p:cNvPr id="5" name="TextBox 4"/>
          <p:cNvSpPr txBox="1"/>
          <p:nvPr/>
        </p:nvSpPr>
        <p:spPr>
          <a:xfrm>
            <a:off x="7482809" y="420624"/>
            <a:ext cx="4206240" cy="219456"/>
          </a:xfrm>
          <a:prstGeom prst="rect">
            <a:avLst/>
          </a:prstGeom>
          <a:noFill/>
        </p:spPr>
        <p:txBody>
          <a:bodyPr wrap="square" anchor="t" lIns="0" tIns="0" rIns="0" bIns="0">
            <a:noAutofit/>
          </a:bodyPr>
          <a:lstStyle/>
          <a:p>
            <a:pPr algn="r"/>
            <a:r>
              <a:rPr sz="900" b="1" spc="160">
                <a:solidFill>
                  <a:srgbClr val="0A1E3C"/>
                </a:solidFill>
                <a:latin typeface="Arial"/>
              </a:rPr>
              <a:t>SEPTEMBER 2026</a:t>
            </a:r>
          </a:p>
        </p:txBody>
      </p:sp>
      <p:sp>
        <p:nvSpPr>
          <p:cNvPr id="6" name="TextBox 5"/>
          <p:cNvSpPr txBox="1"/>
          <p:nvPr/>
        </p:nvSpPr>
        <p:spPr>
          <a:xfrm>
            <a:off x="7482809" y="658368"/>
            <a:ext cx="4206240" cy="201168"/>
          </a:xfrm>
          <a:prstGeom prst="rect">
            <a:avLst/>
          </a:prstGeom>
          <a:noFill/>
        </p:spPr>
        <p:txBody>
          <a:bodyPr wrap="square" anchor="t" lIns="0" tIns="0" rIns="0" bIns="0">
            <a:noAutofit/>
          </a:bodyPr>
          <a:lstStyle/>
          <a:p>
            <a:pPr algn="r"/>
            <a:r>
              <a:rPr sz="880" b="0">
                <a:solidFill>
                  <a:srgbClr val="5B6B84"/>
                </a:solidFill>
                <a:latin typeface="Arial"/>
              </a:rPr>
              <a:t>Sample deliverable, 85 pages</a:t>
            </a:r>
          </a:p>
        </p:txBody>
      </p:sp>
      <p:pic>
        <p:nvPicPr>
          <p:cNvPr id="7" name="Picture 6" descr="cover_hero.png"/>
          <p:cNvPicPr>
            <a:picLocks noChangeAspect="1"/>
          </p:cNvPicPr>
          <p:nvPr/>
        </p:nvPicPr>
        <p:blipFill>
          <a:blip r:embed="rId2"/>
          <a:stretch>
            <a:fillRect/>
          </a:stretch>
        </p:blipFill>
        <p:spPr>
          <a:xfrm>
            <a:off x="502920" y="1133856"/>
            <a:ext cx="11186129" cy="1499958"/>
          </a:xfrm>
          <a:prstGeom prst="rect">
            <a:avLst/>
          </a:prstGeom>
        </p:spPr>
      </p:pic>
      <p:sp>
        <p:nvSpPr>
          <p:cNvPr id="8" name="TextBox 7"/>
          <p:cNvSpPr txBox="1"/>
          <p:nvPr/>
        </p:nvSpPr>
        <p:spPr>
          <a:xfrm>
            <a:off x="502920" y="2871558"/>
            <a:ext cx="9601200" cy="201168"/>
          </a:xfrm>
          <a:prstGeom prst="rect">
            <a:avLst/>
          </a:prstGeom>
          <a:noFill/>
        </p:spPr>
        <p:txBody>
          <a:bodyPr wrap="square" anchor="t" lIns="0" tIns="0" rIns="0" bIns="0">
            <a:noAutofit/>
          </a:bodyPr>
          <a:lstStyle/>
          <a:p>
            <a:r>
              <a:rPr sz="900" b="1" spc="160">
                <a:solidFill>
                  <a:srgbClr val="C2410C"/>
                </a:solidFill>
                <a:latin typeface="Arial"/>
              </a:rPr>
              <a:t>INDUSTRY PRIMER   /   AUSTRALIA   /   DIGITAL INFRASTRUCTURE</a:t>
            </a:r>
          </a:p>
        </p:txBody>
      </p:sp>
      <p:sp>
        <p:nvSpPr>
          <p:cNvPr id="9" name="TextBox 8"/>
          <p:cNvSpPr txBox="1"/>
          <p:nvPr/>
        </p:nvSpPr>
        <p:spPr>
          <a:xfrm>
            <a:off x="502920" y="3145878"/>
            <a:ext cx="11186129" cy="1359408"/>
          </a:xfrm>
          <a:prstGeom prst="rect">
            <a:avLst/>
          </a:prstGeom>
          <a:noFill/>
        </p:spPr>
        <p:txBody>
          <a:bodyPr wrap="square" anchor="t" lIns="0" tIns="0" rIns="0" bIns="0">
            <a:noAutofit/>
          </a:bodyPr>
          <a:lstStyle/>
          <a:p>
            <a:pPr>
              <a:lnSpc>
                <a:spcPct val="100000"/>
              </a:lnSpc>
            </a:pPr>
            <a:r>
              <a:rPr sz="4400" b="1">
                <a:solidFill>
                  <a:srgbClr val="0A1E3C"/>
                </a:solidFill>
                <a:latin typeface="Georgia"/>
              </a:rPr>
              <a:t>Australian Data Centres</a:t>
            </a:r>
          </a:p>
          <a:p>
            <a:pPr>
              <a:lnSpc>
                <a:spcPct val="100000"/>
              </a:lnSpc>
            </a:pPr>
            <a:r>
              <a:rPr sz="4400" b="1">
                <a:solidFill>
                  <a:srgbClr val="8A99B0"/>
                </a:solidFill>
                <a:latin typeface="Georgia"/>
              </a:rPr>
              <a:t>Industry Primer</a:t>
            </a:r>
          </a:p>
        </p:txBody>
      </p:sp>
      <p:sp>
        <p:nvSpPr>
          <p:cNvPr id="10" name="TextBox 9"/>
          <p:cNvSpPr txBox="1"/>
          <p:nvPr/>
        </p:nvSpPr>
        <p:spPr>
          <a:xfrm>
            <a:off x="502920" y="4523574"/>
            <a:ext cx="11186129" cy="265176"/>
          </a:xfrm>
          <a:prstGeom prst="rect">
            <a:avLst/>
          </a:prstGeom>
          <a:noFill/>
        </p:spPr>
        <p:txBody>
          <a:bodyPr wrap="square" anchor="t" lIns="0" tIns="0" rIns="0" bIns="0">
            <a:noAutofit/>
          </a:bodyPr>
          <a:lstStyle/>
          <a:p>
            <a:pPr algn="l">
              <a:lnSpc>
                <a:spcPct val="120000"/>
              </a:lnSpc>
              <a:spcAft>
                <a:spcPts val="0"/>
              </a:spcAft>
            </a:pPr>
            <a:r>
              <a:rPr sz="1350" b="0">
                <a:solidFill>
                  <a:srgbClr val="5B6B84"/>
                </a:solidFill>
                <a:latin typeface="Georgia"/>
              </a:rPr>
              <a:t>Capacity, capital and the contest for power in the world’s fastest-consolidating AI-infrastructure market</a:t>
            </a:r>
          </a:p>
        </p:txBody>
      </p:sp>
      <p:sp>
        <p:nvSpPr>
          <p:cNvPr id="11" name="Rectangle 10"/>
          <p:cNvSpPr/>
          <p:nvPr/>
        </p:nvSpPr>
        <p:spPr>
          <a:xfrm>
            <a:off x="502920" y="4925910"/>
            <a:ext cx="11186129" cy="1397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TextBox 11"/>
          <p:cNvSpPr txBox="1"/>
          <p:nvPr/>
        </p:nvSpPr>
        <p:spPr>
          <a:xfrm>
            <a:off x="502920" y="5053926"/>
            <a:ext cx="1973878"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~1.35 GW</a:t>
            </a:r>
          </a:p>
        </p:txBody>
      </p:sp>
      <p:sp>
        <p:nvSpPr>
          <p:cNvPr id="13" name="TextBox 12"/>
          <p:cNvSpPr txBox="1"/>
          <p:nvPr/>
        </p:nvSpPr>
        <p:spPr>
          <a:xfrm>
            <a:off x="502920" y="5445807"/>
            <a:ext cx="1973878"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operating IT load, end-2025</a:t>
            </a:r>
          </a:p>
        </p:txBody>
      </p:sp>
      <p:sp>
        <p:nvSpPr>
          <p:cNvPr id="14" name="Rectangle 13"/>
          <p:cNvSpPr/>
          <p:nvPr/>
        </p:nvSpPr>
        <p:spPr>
          <a:xfrm>
            <a:off x="2623102" y="5072214"/>
            <a:ext cx="11430" cy="475488"/>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TextBox 14"/>
          <p:cNvSpPr txBox="1"/>
          <p:nvPr/>
        </p:nvSpPr>
        <p:spPr>
          <a:xfrm>
            <a:off x="2769406" y="5053926"/>
            <a:ext cx="1973878"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44 GW</a:t>
            </a:r>
          </a:p>
        </p:txBody>
      </p:sp>
      <p:sp>
        <p:nvSpPr>
          <p:cNvPr id="16" name="TextBox 15"/>
          <p:cNvSpPr txBox="1"/>
          <p:nvPr/>
        </p:nvSpPr>
        <p:spPr>
          <a:xfrm>
            <a:off x="2769406" y="5445807"/>
            <a:ext cx="1973878"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grid connection requests vs ~6 GW needed</a:t>
            </a:r>
          </a:p>
        </p:txBody>
      </p:sp>
      <p:sp>
        <p:nvSpPr>
          <p:cNvPr id="17" name="Rectangle 16"/>
          <p:cNvSpPr/>
          <p:nvPr/>
        </p:nvSpPr>
        <p:spPr>
          <a:xfrm>
            <a:off x="4889589" y="5072214"/>
            <a:ext cx="11430" cy="475488"/>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8" name="TextBox 17"/>
          <p:cNvSpPr txBox="1"/>
          <p:nvPr/>
        </p:nvSpPr>
        <p:spPr>
          <a:xfrm>
            <a:off x="5035893" y="5053926"/>
            <a:ext cx="1973878"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A$24bn</a:t>
            </a:r>
          </a:p>
        </p:txBody>
      </p:sp>
      <p:sp>
        <p:nvSpPr>
          <p:cNvPr id="19" name="TextBox 18"/>
          <p:cNvSpPr txBox="1"/>
          <p:nvPr/>
        </p:nvSpPr>
        <p:spPr>
          <a:xfrm>
            <a:off x="5035893" y="5445807"/>
            <a:ext cx="1973878"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AirTrunk EV, record transaction</a:t>
            </a:r>
          </a:p>
        </p:txBody>
      </p:sp>
      <p:sp>
        <p:nvSpPr>
          <p:cNvPr id="20" name="Rectangle 19"/>
          <p:cNvSpPr/>
          <p:nvPr/>
        </p:nvSpPr>
        <p:spPr>
          <a:xfrm>
            <a:off x="7156076" y="5072214"/>
            <a:ext cx="11430" cy="475488"/>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TextBox 20"/>
          <p:cNvSpPr txBox="1"/>
          <p:nvPr/>
        </p:nvSpPr>
        <p:spPr>
          <a:xfrm>
            <a:off x="7302380" y="5053926"/>
            <a:ext cx="1973878"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555 MW</a:t>
            </a:r>
          </a:p>
        </p:txBody>
      </p:sp>
      <p:sp>
        <p:nvSpPr>
          <p:cNvPr id="22" name="TextBox 21"/>
          <p:cNvSpPr txBox="1"/>
          <p:nvPr/>
        </p:nvSpPr>
        <p:spPr>
          <a:xfrm>
            <a:off x="7302380" y="5445807"/>
            <a:ext cx="1973878"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largest single contract in AU history</a:t>
            </a:r>
          </a:p>
        </p:txBody>
      </p:sp>
      <p:sp>
        <p:nvSpPr>
          <p:cNvPr id="23" name="Rectangle 22"/>
          <p:cNvSpPr/>
          <p:nvPr/>
        </p:nvSpPr>
        <p:spPr>
          <a:xfrm>
            <a:off x="9422562" y="5072214"/>
            <a:ext cx="11430" cy="475488"/>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TextBox 23"/>
          <p:cNvSpPr txBox="1"/>
          <p:nvPr/>
        </p:nvSpPr>
        <p:spPr>
          <a:xfrm>
            <a:off x="9568866" y="5053926"/>
            <a:ext cx="1973878" cy="322326"/>
          </a:xfrm>
          <a:prstGeom prst="rect">
            <a:avLst/>
          </a:prstGeom>
          <a:noFill/>
        </p:spPr>
        <p:txBody>
          <a:bodyPr wrap="square" anchor="t" lIns="0" tIns="0" rIns="0" bIns="0">
            <a:noAutofit/>
          </a:bodyPr>
          <a:lstStyle/>
          <a:p>
            <a:pPr algn="l">
              <a:lnSpc>
                <a:spcPct val="105000"/>
              </a:lnSpc>
              <a:spcAft>
                <a:spcPts val="0"/>
              </a:spcAft>
            </a:pPr>
            <a:r>
              <a:rPr sz="1900" b="1">
                <a:solidFill>
                  <a:srgbClr val="C2410C"/>
                </a:solidFill>
                <a:latin typeface="Georgia"/>
              </a:rPr>
              <a:t>6.0 GW</a:t>
            </a:r>
          </a:p>
        </p:txBody>
      </p:sp>
      <p:sp>
        <p:nvSpPr>
          <p:cNvPr id="25" name="TextBox 24"/>
          <p:cNvSpPr txBox="1"/>
          <p:nvPr/>
        </p:nvSpPr>
        <p:spPr>
          <a:xfrm>
            <a:off x="9568866" y="5445807"/>
            <a:ext cx="1973878"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2030 base case, inashanu estimate</a:t>
            </a:r>
          </a:p>
        </p:txBody>
      </p:sp>
      <p:sp>
        <p:nvSpPr>
          <p:cNvPr id="26" name="Rectangle 25"/>
          <p:cNvSpPr/>
          <p:nvPr/>
        </p:nvSpPr>
        <p:spPr>
          <a:xfrm>
            <a:off x="502920" y="5712294"/>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TextBox 26"/>
          <p:cNvSpPr txBox="1"/>
          <p:nvPr/>
        </p:nvSpPr>
        <p:spPr>
          <a:xfrm>
            <a:off x="502920" y="5831166"/>
            <a:ext cx="8869680" cy="182880"/>
          </a:xfrm>
          <a:prstGeom prst="rect">
            <a:avLst/>
          </a:prstGeom>
          <a:noFill/>
        </p:spPr>
        <p:txBody>
          <a:bodyPr wrap="square" anchor="t" lIns="0" tIns="0" rIns="0" bIns="0">
            <a:noAutofit/>
          </a:bodyPr>
          <a:lstStyle/>
          <a:p>
            <a:r>
              <a:rPr sz="800" b="1" spc="100">
                <a:solidFill>
                  <a:srgbClr val="C2410C"/>
                </a:solidFill>
                <a:latin typeface="Arial"/>
              </a:rPr>
              <a:t>SAMPLE: PREPARED TO DEMONSTRATE INASHANU METHODOLOGY</a:t>
            </a:r>
          </a:p>
        </p:txBody>
      </p:sp>
      <p:sp>
        <p:nvSpPr>
          <p:cNvPr id="28" name="TextBox 27"/>
          <p:cNvSpPr txBox="1"/>
          <p:nvPr/>
        </p:nvSpPr>
        <p:spPr>
          <a:xfrm>
            <a:off x="502920" y="6023190"/>
            <a:ext cx="9692640" cy="330708"/>
          </a:xfrm>
          <a:prstGeom prst="rect">
            <a:avLst/>
          </a:prstGeom>
          <a:noFill/>
        </p:spPr>
        <p:txBody>
          <a:bodyPr wrap="square" anchor="t" lIns="0" tIns="0" rIns="0" bIns="0">
            <a:noAutofit/>
          </a:bodyPr>
          <a:lstStyle/>
          <a:p>
            <a:pPr algn="l">
              <a:lnSpc>
                <a:spcPct val="125000"/>
              </a:lnSpc>
              <a:spcAft>
                <a:spcPts val="0"/>
              </a:spcAft>
            </a:pPr>
            <a:r>
              <a:rPr sz="819" b="0">
                <a:solidFill>
                  <a:srgbClr val="5B6B84"/>
                </a:solidFill>
                <a:latin typeface="Arial"/>
              </a:rPr>
              <a:t>Every figure in this report traces to a compiled, sourced research dossier (121 logged sources, publisher and date recorded). Conflicting estimates are presented side-by-side; derived figures are labelled ‘inashanu estimate’ with method shown.</a:t>
            </a:r>
          </a:p>
        </p:txBody>
      </p:sp>
      <p:sp>
        <p:nvSpPr>
          <p:cNvPr id="29" name="TextBox 28"/>
          <p:cNvSpPr txBox="1"/>
          <p:nvPr/>
        </p:nvSpPr>
        <p:spPr>
          <a:xfrm>
            <a:off x="502920" y="6492240"/>
            <a:ext cx="9144000" cy="154015"/>
          </a:xfrm>
          <a:prstGeom prst="rect">
            <a:avLst/>
          </a:prstGeom>
          <a:noFill/>
        </p:spPr>
        <p:txBody>
          <a:bodyPr wrap="square" anchor="t" lIns="0" tIns="0" rIns="0" bIns="0">
            <a:noAutofit/>
          </a:bodyPr>
          <a:lstStyle/>
          <a:p>
            <a:pPr algn="l">
              <a:lnSpc>
                <a:spcPct val="122000"/>
              </a:lnSpc>
              <a:spcAft>
                <a:spcPts val="0"/>
              </a:spcAft>
            </a:pPr>
            <a:r>
              <a:rPr sz="730" b="0">
                <a:solidFill>
                  <a:srgbClr val="8A99B0"/>
                </a:solidFill>
                <a:latin typeface="Arial"/>
              </a:rPr>
              <a:t>inashanu  |  research &amp; analysis only; not financial product advice  |  not for distribution</a:t>
            </a:r>
          </a:p>
        </p:txBody>
      </p:sp>
      <p:sp>
        <p:nvSpPr>
          <p:cNvPr id="30" name="Rectangle 29"/>
          <p:cNvSpPr/>
          <p:nvPr/>
        </p:nvSpPr>
        <p:spPr>
          <a:xfrm>
            <a:off x="11497025" y="6419088"/>
            <a:ext cx="77724" cy="27432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Rectangle 30"/>
          <p:cNvSpPr/>
          <p:nvPr/>
        </p:nvSpPr>
        <p:spPr>
          <a:xfrm>
            <a:off x="11611325" y="6419088"/>
            <a:ext cx="77724" cy="27432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How to read this report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2</a:t>
            </a:r>
          </a:p>
        </p:txBody>
      </p:sp>
      <p:sp>
        <p:nvSpPr>
          <p:cNvPr id="9" name="TextBox 8"/>
          <p:cNvSpPr txBox="1"/>
          <p:nvPr/>
        </p:nvSpPr>
        <p:spPr>
          <a:xfrm>
            <a:off x="502920" y="576072"/>
            <a:ext cx="6142845" cy="682752"/>
          </a:xfrm>
          <a:prstGeom prst="rect">
            <a:avLst/>
          </a:prstGeom>
          <a:noFill/>
        </p:spPr>
        <p:txBody>
          <a:bodyPr wrap="square" anchor="t" lIns="0" tIns="0" rIns="0" bIns="0">
            <a:noAutofit/>
          </a:bodyPr>
          <a:lstStyle/>
          <a:p>
            <a:pPr algn="l">
              <a:lnSpc>
                <a:spcPct val="112000"/>
              </a:lnSpc>
              <a:spcAft>
                <a:spcPts val="0"/>
              </a:spcAft>
            </a:pPr>
            <a:r>
              <a:rPr sz="2000" b="1">
                <a:solidFill>
                  <a:srgbClr val="0A1E3C"/>
                </a:solidFill>
                <a:latin typeface="Georgia"/>
              </a:rPr>
              <a:t>How to read this report: sourcing and confidence conventions</a:t>
            </a:r>
          </a:p>
        </p:txBody>
      </p:sp>
      <p:sp>
        <p:nvSpPr>
          <p:cNvPr id="10" name="Rectangle 9"/>
          <p:cNvSpPr/>
          <p:nvPr/>
        </p:nvSpPr>
        <p:spPr>
          <a:xfrm>
            <a:off x="502920" y="1313687"/>
            <a:ext cx="566928" cy="2926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1" name="TextBox 10"/>
          <p:cNvSpPr txBox="1"/>
          <p:nvPr/>
        </p:nvSpPr>
        <p:spPr>
          <a:xfrm>
            <a:off x="502920" y="1478279"/>
            <a:ext cx="6142845" cy="426719"/>
          </a:xfrm>
          <a:prstGeom prst="rect">
            <a:avLst/>
          </a:prstGeom>
          <a:noFill/>
        </p:spPr>
        <p:txBody>
          <a:bodyPr wrap="square" anchor="t" lIns="0" tIns="0" rIns="0" bIns="0">
            <a:noAutofit/>
          </a:bodyPr>
          <a:lstStyle/>
          <a:p>
            <a:pPr algn="l">
              <a:lnSpc>
                <a:spcPct val="134000"/>
              </a:lnSpc>
              <a:spcAft>
                <a:spcPts val="0"/>
              </a:spcAft>
            </a:pPr>
            <a:r>
              <a:rPr sz="1000" b="0">
                <a:solidFill>
                  <a:srgbClr val="24385A"/>
                </a:solidFill>
                <a:latin typeface="Arial"/>
              </a:rPr>
              <a:t>This primer is built from a single compiled evidence base, a sourced dossier on the Australian data centre market (September 2026) with 121 logged source references (Section 14).</a:t>
            </a:r>
          </a:p>
        </p:txBody>
      </p:sp>
      <p:sp>
        <p:nvSpPr>
          <p:cNvPr id="12" name="TextBox 11"/>
          <p:cNvSpPr txBox="1"/>
          <p:nvPr/>
        </p:nvSpPr>
        <p:spPr>
          <a:xfrm>
            <a:off x="502920" y="2087880"/>
            <a:ext cx="6142845"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Every figure carries three things</a:t>
            </a:r>
          </a:p>
        </p:txBody>
      </p:sp>
      <p:sp>
        <p:nvSpPr>
          <p:cNvPr id="13" name="Rectangle 12"/>
          <p:cNvSpPr/>
          <p:nvPr/>
        </p:nvSpPr>
        <p:spPr>
          <a:xfrm>
            <a:off x="502920" y="2270760"/>
            <a:ext cx="6142845"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4" name="Rectangle 13"/>
          <p:cNvSpPr/>
          <p:nvPr/>
        </p:nvSpPr>
        <p:spPr>
          <a:xfrm>
            <a:off x="502920" y="2362200"/>
            <a:ext cx="1962271" cy="1036015"/>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Rectangle 14"/>
          <p:cNvSpPr/>
          <p:nvPr/>
        </p:nvSpPr>
        <p:spPr>
          <a:xfrm>
            <a:off x="502920" y="2362200"/>
            <a:ext cx="1962271"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6" name="TextBox 15"/>
          <p:cNvSpPr txBox="1"/>
          <p:nvPr/>
        </p:nvSpPr>
        <p:spPr>
          <a:xfrm>
            <a:off x="621792" y="2481072"/>
            <a:ext cx="274320" cy="201168"/>
          </a:xfrm>
          <a:prstGeom prst="rect">
            <a:avLst/>
          </a:prstGeom>
          <a:noFill/>
        </p:spPr>
        <p:txBody>
          <a:bodyPr wrap="square" anchor="t" lIns="0" tIns="0" rIns="0" bIns="0">
            <a:noAutofit/>
          </a:bodyPr>
          <a:lstStyle/>
          <a:p>
            <a:r>
              <a:rPr sz="1300" b="1">
                <a:solidFill>
                  <a:srgbClr val="C2410C"/>
                </a:solidFill>
                <a:latin typeface="Georgia"/>
              </a:rPr>
              <a:t>1</a:t>
            </a:r>
          </a:p>
        </p:txBody>
      </p:sp>
      <p:sp>
        <p:nvSpPr>
          <p:cNvPr id="17" name="TextBox 16"/>
          <p:cNvSpPr txBox="1"/>
          <p:nvPr/>
        </p:nvSpPr>
        <p:spPr>
          <a:xfrm>
            <a:off x="868680" y="2499360"/>
            <a:ext cx="1486783" cy="193060"/>
          </a:xfrm>
          <a:prstGeom prst="rect">
            <a:avLst/>
          </a:prstGeom>
          <a:noFill/>
        </p:spPr>
        <p:txBody>
          <a:bodyPr wrap="square" anchor="t" lIns="0" tIns="0" rIns="0" bIns="0">
            <a:noAutofit/>
          </a:bodyPr>
          <a:lstStyle/>
          <a:p>
            <a:pPr algn="l">
              <a:lnSpc>
                <a:spcPct val="122000"/>
              </a:lnSpc>
              <a:spcAft>
                <a:spcPts val="0"/>
              </a:spcAft>
            </a:pPr>
            <a:r>
              <a:rPr sz="940" b="1">
                <a:solidFill>
                  <a:srgbClr val="0A1E3C"/>
                </a:solidFill>
                <a:latin typeface="Arial"/>
              </a:rPr>
              <a:t>Source</a:t>
            </a:r>
          </a:p>
        </p:txBody>
      </p:sp>
      <p:sp>
        <p:nvSpPr>
          <p:cNvPr id="18" name="TextBox 17"/>
          <p:cNvSpPr txBox="1"/>
          <p:nvPr/>
        </p:nvSpPr>
        <p:spPr>
          <a:xfrm>
            <a:off x="621792" y="2782824"/>
            <a:ext cx="1724527" cy="505663"/>
          </a:xfrm>
          <a:prstGeom prst="rect">
            <a:avLst/>
          </a:prstGeom>
          <a:noFill/>
        </p:spPr>
        <p:txBody>
          <a:bodyPr wrap="square" anchor="t" lIns="0" tIns="0" rIns="0" bIns="0">
            <a:noAutofit/>
          </a:bodyPr>
          <a:lstStyle/>
          <a:p>
            <a:pPr algn="l">
              <a:lnSpc>
                <a:spcPct val="130000"/>
              </a:lnSpc>
              <a:spcAft>
                <a:spcPts val="0"/>
              </a:spcAft>
            </a:pPr>
            <a:r>
              <a:rPr sz="819" b="0">
                <a:solidFill>
                  <a:srgbClr val="24385A"/>
                </a:solidFill>
                <a:latin typeface="Arial"/>
              </a:rPr>
              <a:t>The publisher is named wherever the figure appears; no figure is used that does not trace to the dossier.</a:t>
            </a:r>
          </a:p>
        </p:txBody>
      </p:sp>
      <p:sp>
        <p:nvSpPr>
          <p:cNvPr id="19" name="Rectangle 18"/>
          <p:cNvSpPr/>
          <p:nvPr/>
        </p:nvSpPr>
        <p:spPr>
          <a:xfrm>
            <a:off x="2593207" y="2362200"/>
            <a:ext cx="1962271" cy="1036015"/>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Rectangle 19"/>
          <p:cNvSpPr/>
          <p:nvPr/>
        </p:nvSpPr>
        <p:spPr>
          <a:xfrm>
            <a:off x="2593207" y="2362200"/>
            <a:ext cx="1962271"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TextBox 20"/>
          <p:cNvSpPr txBox="1"/>
          <p:nvPr/>
        </p:nvSpPr>
        <p:spPr>
          <a:xfrm>
            <a:off x="2712079" y="2481072"/>
            <a:ext cx="274320" cy="201168"/>
          </a:xfrm>
          <a:prstGeom prst="rect">
            <a:avLst/>
          </a:prstGeom>
          <a:noFill/>
        </p:spPr>
        <p:txBody>
          <a:bodyPr wrap="square" anchor="t" lIns="0" tIns="0" rIns="0" bIns="0">
            <a:noAutofit/>
          </a:bodyPr>
          <a:lstStyle/>
          <a:p>
            <a:r>
              <a:rPr sz="1300" b="1">
                <a:solidFill>
                  <a:srgbClr val="C2410C"/>
                </a:solidFill>
                <a:latin typeface="Georgia"/>
              </a:rPr>
              <a:t>2</a:t>
            </a:r>
          </a:p>
        </p:txBody>
      </p:sp>
      <p:sp>
        <p:nvSpPr>
          <p:cNvPr id="22" name="TextBox 21"/>
          <p:cNvSpPr txBox="1"/>
          <p:nvPr/>
        </p:nvSpPr>
        <p:spPr>
          <a:xfrm>
            <a:off x="2958967" y="2499360"/>
            <a:ext cx="1486783" cy="193060"/>
          </a:xfrm>
          <a:prstGeom prst="rect">
            <a:avLst/>
          </a:prstGeom>
          <a:noFill/>
        </p:spPr>
        <p:txBody>
          <a:bodyPr wrap="square" anchor="t" lIns="0" tIns="0" rIns="0" bIns="0">
            <a:noAutofit/>
          </a:bodyPr>
          <a:lstStyle/>
          <a:p>
            <a:pPr algn="l">
              <a:lnSpc>
                <a:spcPct val="122000"/>
              </a:lnSpc>
              <a:spcAft>
                <a:spcPts val="0"/>
              </a:spcAft>
            </a:pPr>
            <a:r>
              <a:rPr sz="940" b="1">
                <a:solidFill>
                  <a:srgbClr val="0A1E3C"/>
                </a:solidFill>
                <a:latin typeface="Arial"/>
              </a:rPr>
              <a:t>Date</a:t>
            </a:r>
          </a:p>
        </p:txBody>
      </p:sp>
      <p:sp>
        <p:nvSpPr>
          <p:cNvPr id="23" name="TextBox 22"/>
          <p:cNvSpPr txBox="1"/>
          <p:nvPr/>
        </p:nvSpPr>
        <p:spPr>
          <a:xfrm>
            <a:off x="2712079" y="2782824"/>
            <a:ext cx="1724527" cy="505663"/>
          </a:xfrm>
          <a:prstGeom prst="rect">
            <a:avLst/>
          </a:prstGeom>
          <a:noFill/>
        </p:spPr>
        <p:txBody>
          <a:bodyPr wrap="square" anchor="t" lIns="0" tIns="0" rIns="0" bIns="0">
            <a:noAutofit/>
          </a:bodyPr>
          <a:lstStyle/>
          <a:p>
            <a:pPr algn="l">
              <a:lnSpc>
                <a:spcPct val="130000"/>
              </a:lnSpc>
              <a:spcAft>
                <a:spcPts val="0"/>
              </a:spcAft>
            </a:pPr>
            <a:r>
              <a:rPr sz="819" b="0">
                <a:solidFill>
                  <a:srgbClr val="24385A"/>
                </a:solidFill>
                <a:latin typeface="Arial"/>
              </a:rPr>
              <a:t>Every source carries its publication or filing date, so the vintage of each estimate is visible.</a:t>
            </a:r>
          </a:p>
        </p:txBody>
      </p:sp>
      <p:sp>
        <p:nvSpPr>
          <p:cNvPr id="24" name="Rectangle 23"/>
          <p:cNvSpPr/>
          <p:nvPr/>
        </p:nvSpPr>
        <p:spPr>
          <a:xfrm>
            <a:off x="4683494" y="2362200"/>
            <a:ext cx="1962271" cy="1036015"/>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Rectangle 24"/>
          <p:cNvSpPr/>
          <p:nvPr/>
        </p:nvSpPr>
        <p:spPr>
          <a:xfrm>
            <a:off x="4683494" y="2362200"/>
            <a:ext cx="1962271"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6" name="TextBox 25"/>
          <p:cNvSpPr txBox="1"/>
          <p:nvPr/>
        </p:nvSpPr>
        <p:spPr>
          <a:xfrm>
            <a:off x="4802366" y="2481072"/>
            <a:ext cx="274320" cy="201168"/>
          </a:xfrm>
          <a:prstGeom prst="rect">
            <a:avLst/>
          </a:prstGeom>
          <a:noFill/>
        </p:spPr>
        <p:txBody>
          <a:bodyPr wrap="square" anchor="t" lIns="0" tIns="0" rIns="0" bIns="0">
            <a:noAutofit/>
          </a:bodyPr>
          <a:lstStyle/>
          <a:p>
            <a:r>
              <a:rPr sz="1300" b="1">
                <a:solidFill>
                  <a:srgbClr val="C2410C"/>
                </a:solidFill>
                <a:latin typeface="Georgia"/>
              </a:rPr>
              <a:t>3</a:t>
            </a:r>
          </a:p>
        </p:txBody>
      </p:sp>
      <p:sp>
        <p:nvSpPr>
          <p:cNvPr id="27" name="TextBox 26"/>
          <p:cNvSpPr txBox="1"/>
          <p:nvPr/>
        </p:nvSpPr>
        <p:spPr>
          <a:xfrm>
            <a:off x="5049254" y="2499360"/>
            <a:ext cx="1486783" cy="193060"/>
          </a:xfrm>
          <a:prstGeom prst="rect">
            <a:avLst/>
          </a:prstGeom>
          <a:noFill/>
        </p:spPr>
        <p:txBody>
          <a:bodyPr wrap="square" anchor="t" lIns="0" tIns="0" rIns="0" bIns="0">
            <a:noAutofit/>
          </a:bodyPr>
          <a:lstStyle/>
          <a:p>
            <a:pPr algn="l">
              <a:lnSpc>
                <a:spcPct val="122000"/>
              </a:lnSpc>
              <a:spcAft>
                <a:spcPts val="0"/>
              </a:spcAft>
            </a:pPr>
            <a:r>
              <a:rPr sz="940" b="1">
                <a:solidFill>
                  <a:srgbClr val="0A1E3C"/>
                </a:solidFill>
                <a:latin typeface="Arial"/>
              </a:rPr>
              <a:t>Confidence label</a:t>
            </a:r>
          </a:p>
        </p:txBody>
      </p:sp>
      <p:sp>
        <p:nvSpPr>
          <p:cNvPr id="28" name="TextBox 27"/>
          <p:cNvSpPr txBox="1"/>
          <p:nvPr/>
        </p:nvSpPr>
        <p:spPr>
          <a:xfrm>
            <a:off x="4802366" y="2782824"/>
            <a:ext cx="1724527" cy="505663"/>
          </a:xfrm>
          <a:prstGeom prst="rect">
            <a:avLst/>
          </a:prstGeom>
          <a:noFill/>
        </p:spPr>
        <p:txBody>
          <a:bodyPr wrap="square" anchor="t" lIns="0" tIns="0" rIns="0" bIns="0">
            <a:noAutofit/>
          </a:bodyPr>
          <a:lstStyle/>
          <a:p>
            <a:pPr algn="l">
              <a:lnSpc>
                <a:spcPct val="130000"/>
              </a:lnSpc>
              <a:spcAft>
                <a:spcPts val="0"/>
              </a:spcAft>
            </a:pPr>
            <a:r>
              <a:rPr sz="819" b="0">
                <a:solidFill>
                  <a:srgbClr val="24385A"/>
                </a:solidFill>
                <a:latin typeface="Arial"/>
              </a:rPr>
              <a:t>Reported, Flagged, inashanu estimate or Unverified, as defined overleaf.</a:t>
            </a:r>
          </a:p>
        </p:txBody>
      </p:sp>
      <p:sp>
        <p:nvSpPr>
          <p:cNvPr id="29" name="TextBox 28"/>
          <p:cNvSpPr txBox="1"/>
          <p:nvPr/>
        </p:nvSpPr>
        <p:spPr>
          <a:xfrm>
            <a:off x="502920" y="3635959"/>
            <a:ext cx="6142845"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The four inashanu evidence rules</a:t>
            </a:r>
          </a:p>
        </p:txBody>
      </p:sp>
      <p:sp>
        <p:nvSpPr>
          <p:cNvPr id="30" name="Rectangle 29"/>
          <p:cNvSpPr/>
          <p:nvPr/>
        </p:nvSpPr>
        <p:spPr>
          <a:xfrm>
            <a:off x="502920" y="3818839"/>
            <a:ext cx="6142845"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pic>
        <p:nvPicPr>
          <p:cNvPr id="31" name="Picture 30" descr="rule_conflict.png"/>
          <p:cNvPicPr>
            <a:picLocks noChangeAspect="1"/>
          </p:cNvPicPr>
          <p:nvPr/>
        </p:nvPicPr>
        <p:blipFill>
          <a:blip r:embed="rId2"/>
          <a:stretch>
            <a:fillRect/>
          </a:stretch>
        </p:blipFill>
        <p:spPr>
          <a:xfrm>
            <a:off x="502920" y="3919423"/>
            <a:ext cx="310896" cy="310896"/>
          </a:xfrm>
          <a:prstGeom prst="rect">
            <a:avLst/>
          </a:prstGeom>
        </p:spPr>
      </p:pic>
      <p:sp>
        <p:nvSpPr>
          <p:cNvPr id="32" name="TextBox 31"/>
          <p:cNvSpPr txBox="1"/>
          <p:nvPr/>
        </p:nvSpPr>
        <p:spPr>
          <a:xfrm>
            <a:off x="978408" y="3910279"/>
            <a:ext cx="5667357" cy="553212"/>
          </a:xfrm>
          <a:prstGeom prst="rect">
            <a:avLst/>
          </a:prstGeom>
          <a:noFill/>
        </p:spPr>
        <p:txBody>
          <a:bodyPr wrap="square" anchor="t" lIns="0" tIns="0" rIns="0" bIns="0">
            <a:noAutofit/>
          </a:bodyPr>
          <a:lstStyle/>
          <a:p>
            <a:pPr algn="l">
              <a:lnSpc>
                <a:spcPct val="130000"/>
              </a:lnSpc>
              <a:spcAft>
                <a:spcPts val="0"/>
              </a:spcAft>
            </a:pPr>
            <a:r>
              <a:rPr sz="869" b="1">
                <a:solidFill>
                  <a:srgbClr val="0A1E3C"/>
                </a:solidFill>
                <a:latin typeface="Arial"/>
              </a:rPr>
              <a:t>Conflicting estimates are shown in full.  </a:t>
            </a:r>
            <a:r>
              <a:rPr sz="869" b="0">
                <a:solidFill>
                  <a:srgbClr val="5B6B84"/>
                </a:solidFill>
                <a:latin typeface="Arial"/>
              </a:rPr>
              <a:t>Where credible sources disagree (capacity GW, deal multiples, pipeline totals), both estimates are presented with the basis of each, together with the methodology difference that explains the gap.</a:t>
            </a:r>
          </a:p>
        </p:txBody>
      </p:sp>
      <p:pic>
        <p:nvPicPr>
          <p:cNvPr id="33" name="Picture 32" descr="rule_derivation.png"/>
          <p:cNvPicPr>
            <a:picLocks noChangeAspect="1"/>
          </p:cNvPicPr>
          <p:nvPr/>
        </p:nvPicPr>
        <p:blipFill>
          <a:blip r:embed="rId3"/>
          <a:stretch>
            <a:fillRect/>
          </a:stretch>
        </p:blipFill>
        <p:spPr>
          <a:xfrm>
            <a:off x="502920" y="4609795"/>
            <a:ext cx="310896" cy="310896"/>
          </a:xfrm>
          <a:prstGeom prst="rect">
            <a:avLst/>
          </a:prstGeom>
        </p:spPr>
      </p:pic>
      <p:sp>
        <p:nvSpPr>
          <p:cNvPr id="34" name="TextBox 33"/>
          <p:cNvSpPr txBox="1"/>
          <p:nvPr/>
        </p:nvSpPr>
        <p:spPr>
          <a:xfrm>
            <a:off x="978408" y="4600651"/>
            <a:ext cx="5667357" cy="374904"/>
          </a:xfrm>
          <a:prstGeom prst="rect">
            <a:avLst/>
          </a:prstGeom>
          <a:noFill/>
        </p:spPr>
        <p:txBody>
          <a:bodyPr wrap="square" anchor="t" lIns="0" tIns="0" rIns="0" bIns="0">
            <a:noAutofit/>
          </a:bodyPr>
          <a:lstStyle/>
          <a:p>
            <a:pPr algn="l">
              <a:lnSpc>
                <a:spcPct val="130000"/>
              </a:lnSpc>
              <a:spcAft>
                <a:spcPts val="0"/>
              </a:spcAft>
            </a:pPr>
            <a:r>
              <a:rPr sz="869" b="1">
                <a:solidFill>
                  <a:srgbClr val="0A1E3C"/>
                </a:solidFill>
                <a:latin typeface="Arial"/>
              </a:rPr>
              <a:t>Derivations are labelled.  </a:t>
            </a:r>
            <a:r>
              <a:rPr sz="869" b="0">
                <a:solidFill>
                  <a:srgbClr val="5B6B84"/>
                </a:solidFill>
                <a:latin typeface="Arial"/>
              </a:rPr>
              <a:t>Anything we compute (sizing builds, CAGRs, capex-per-MW, scenario paths) is labelled inashanu estimate with method stated.</a:t>
            </a:r>
          </a:p>
        </p:txBody>
      </p:sp>
      <p:pic>
        <p:nvPicPr>
          <p:cNvPr id="35" name="Picture 34" descr="rule_gaps.png"/>
          <p:cNvPicPr>
            <a:picLocks noChangeAspect="1"/>
          </p:cNvPicPr>
          <p:nvPr/>
        </p:nvPicPr>
        <p:blipFill>
          <a:blip r:embed="rId4"/>
          <a:stretch>
            <a:fillRect/>
          </a:stretch>
        </p:blipFill>
        <p:spPr>
          <a:xfrm>
            <a:off x="502920" y="5121859"/>
            <a:ext cx="310896" cy="310896"/>
          </a:xfrm>
          <a:prstGeom prst="rect">
            <a:avLst/>
          </a:prstGeom>
        </p:spPr>
      </p:pic>
      <p:sp>
        <p:nvSpPr>
          <p:cNvPr id="36" name="TextBox 35"/>
          <p:cNvSpPr txBox="1"/>
          <p:nvPr/>
        </p:nvSpPr>
        <p:spPr>
          <a:xfrm>
            <a:off x="978408" y="5112715"/>
            <a:ext cx="5667357" cy="374904"/>
          </a:xfrm>
          <a:prstGeom prst="rect">
            <a:avLst/>
          </a:prstGeom>
          <a:noFill/>
        </p:spPr>
        <p:txBody>
          <a:bodyPr wrap="square" anchor="t" lIns="0" tIns="0" rIns="0" bIns="0">
            <a:noAutofit/>
          </a:bodyPr>
          <a:lstStyle/>
          <a:p>
            <a:pPr algn="l">
              <a:lnSpc>
                <a:spcPct val="130000"/>
              </a:lnSpc>
              <a:spcAft>
                <a:spcPts val="0"/>
              </a:spcAft>
            </a:pPr>
            <a:r>
              <a:rPr sz="869" b="1">
                <a:solidFill>
                  <a:srgbClr val="0A1E3C"/>
                </a:solidFill>
                <a:latin typeface="Arial"/>
              </a:rPr>
              <a:t>Gaps are a deliverable.  </a:t>
            </a:r>
            <a:r>
              <a:rPr sz="869" b="0">
                <a:solidFill>
                  <a:srgbClr val="5B6B84"/>
                </a:solidFill>
                <a:latin typeface="Arial"/>
              </a:rPr>
              <a:t>The 15-item data-gap register (Section 13) records what could not be sourced and how each gap constrains the analysis.</a:t>
            </a:r>
          </a:p>
        </p:txBody>
      </p:sp>
      <p:pic>
        <p:nvPicPr>
          <p:cNvPr id="37" name="Picture 36" descr="rule_sources.png"/>
          <p:cNvPicPr>
            <a:picLocks noChangeAspect="1"/>
          </p:cNvPicPr>
          <p:nvPr/>
        </p:nvPicPr>
        <p:blipFill>
          <a:blip r:embed="rId5"/>
          <a:stretch>
            <a:fillRect/>
          </a:stretch>
        </p:blipFill>
        <p:spPr>
          <a:xfrm>
            <a:off x="502920" y="5633923"/>
            <a:ext cx="310896" cy="310896"/>
          </a:xfrm>
          <a:prstGeom prst="rect">
            <a:avLst/>
          </a:prstGeom>
        </p:spPr>
      </p:pic>
      <p:sp>
        <p:nvSpPr>
          <p:cNvPr id="38" name="TextBox 37"/>
          <p:cNvSpPr txBox="1"/>
          <p:nvPr/>
        </p:nvSpPr>
        <p:spPr>
          <a:xfrm>
            <a:off x="978408" y="5624779"/>
            <a:ext cx="5667357" cy="196596"/>
          </a:xfrm>
          <a:prstGeom prst="rect">
            <a:avLst/>
          </a:prstGeom>
          <a:noFill/>
        </p:spPr>
        <p:txBody>
          <a:bodyPr wrap="square" anchor="t" lIns="0" tIns="0" rIns="0" bIns="0">
            <a:noAutofit/>
          </a:bodyPr>
          <a:lstStyle/>
          <a:p>
            <a:pPr algn="l">
              <a:lnSpc>
                <a:spcPct val="130000"/>
              </a:lnSpc>
              <a:spcAft>
                <a:spcPts val="0"/>
              </a:spcAft>
            </a:pPr>
            <a:r>
              <a:rPr sz="869" b="1" spc="-19">
                <a:solidFill>
                  <a:srgbClr val="0A1E3C"/>
                </a:solidFill>
                <a:latin typeface="Arial"/>
              </a:rPr>
              <a:t>Sources are logged.  </a:t>
            </a:r>
            <a:r>
              <a:rPr sz="869" b="0" spc="-19">
                <a:solidFill>
                  <a:srgbClr val="5B6B84"/>
                </a:solidFill>
                <a:latin typeface="Arial"/>
              </a:rPr>
              <a:t>Every publisher, date and locator used is consolidated in the source log (Section 14).</a:t>
            </a:r>
          </a:p>
        </p:txBody>
      </p:sp>
      <p:sp>
        <p:nvSpPr>
          <p:cNvPr id="39" name="Rectangle 38"/>
          <p:cNvSpPr/>
          <p:nvPr/>
        </p:nvSpPr>
        <p:spPr>
          <a:xfrm>
            <a:off x="7148685" y="576072"/>
            <a:ext cx="4540364" cy="538581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0" name="Rectangle 39"/>
          <p:cNvSpPr/>
          <p:nvPr/>
        </p:nvSpPr>
        <p:spPr>
          <a:xfrm>
            <a:off x="7148685" y="576072"/>
            <a:ext cx="4540364" cy="4114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1" name="TextBox 40"/>
          <p:cNvSpPr txBox="1"/>
          <p:nvPr/>
        </p:nvSpPr>
        <p:spPr>
          <a:xfrm>
            <a:off x="7423005" y="850392"/>
            <a:ext cx="3991724" cy="182880"/>
          </a:xfrm>
          <a:prstGeom prst="rect">
            <a:avLst/>
          </a:prstGeom>
          <a:noFill/>
        </p:spPr>
        <p:txBody>
          <a:bodyPr wrap="square" anchor="t" lIns="0" tIns="0" rIns="0" bIns="0">
            <a:noAutofit/>
          </a:bodyPr>
          <a:lstStyle/>
          <a:p>
            <a:r>
              <a:rPr sz="840" b="1" spc="140">
                <a:solidFill>
                  <a:srgbClr val="C2410C"/>
                </a:solidFill>
                <a:latin typeface="Arial"/>
              </a:rPr>
              <a:t>CONTENTS</a:t>
            </a:r>
          </a:p>
        </p:txBody>
      </p:sp>
      <p:sp>
        <p:nvSpPr>
          <p:cNvPr id="42" name="TextBox 41"/>
          <p:cNvSpPr txBox="1"/>
          <p:nvPr/>
        </p:nvSpPr>
        <p:spPr>
          <a:xfrm>
            <a:off x="7423005" y="1124712"/>
            <a:ext cx="3991724" cy="259994"/>
          </a:xfrm>
          <a:prstGeom prst="rect">
            <a:avLst/>
          </a:prstGeom>
          <a:noFill/>
        </p:spPr>
        <p:txBody>
          <a:bodyPr wrap="square" anchor="t" lIns="0" tIns="0" rIns="0" bIns="0">
            <a:noAutofit/>
          </a:bodyPr>
          <a:lstStyle/>
          <a:p>
            <a:pPr algn="l">
              <a:lnSpc>
                <a:spcPct val="122000"/>
              </a:lnSpc>
              <a:spcAft>
                <a:spcPts val="0"/>
              </a:spcAft>
            </a:pPr>
            <a:r>
              <a:rPr sz="1300" b="1">
                <a:solidFill>
                  <a:srgbClr val="0A1E3C"/>
                </a:solidFill>
                <a:latin typeface="Georgia"/>
              </a:rPr>
              <a:t>Fourteen sections, from definition to 2030</a:t>
            </a:r>
          </a:p>
        </p:txBody>
      </p:sp>
      <p:sp>
        <p:nvSpPr>
          <p:cNvPr id="43" name="TextBox 42"/>
          <p:cNvSpPr txBox="1"/>
          <p:nvPr/>
        </p:nvSpPr>
        <p:spPr>
          <a:xfrm>
            <a:off x="7423005" y="1545336"/>
            <a:ext cx="457200" cy="297179"/>
          </a:xfrm>
          <a:prstGeom prst="rect">
            <a:avLst/>
          </a:prstGeom>
          <a:noFill/>
        </p:spPr>
        <p:txBody>
          <a:bodyPr wrap="square" anchor="ctr" lIns="0" tIns="0" rIns="0" bIns="0">
            <a:noAutofit/>
          </a:bodyPr>
          <a:lstStyle/>
          <a:p>
            <a:r>
              <a:rPr sz="1250" b="1">
                <a:solidFill>
                  <a:srgbClr val="8A99B0"/>
                </a:solidFill>
                <a:latin typeface="Georgia"/>
              </a:rPr>
              <a:t>01</a:t>
            </a:r>
          </a:p>
        </p:txBody>
      </p:sp>
      <p:sp>
        <p:nvSpPr>
          <p:cNvPr id="44" name="TextBox 43"/>
          <p:cNvSpPr txBox="1"/>
          <p:nvPr/>
        </p:nvSpPr>
        <p:spPr>
          <a:xfrm>
            <a:off x="7935069" y="1545336"/>
            <a:ext cx="3031604" cy="297179"/>
          </a:xfrm>
          <a:prstGeom prst="rect">
            <a:avLst/>
          </a:prstGeom>
          <a:noFill/>
        </p:spPr>
        <p:txBody>
          <a:bodyPr wrap="square" anchor="ctr" lIns="0" tIns="0" rIns="0" bIns="0">
            <a:noAutofit/>
          </a:bodyPr>
          <a:lstStyle/>
          <a:p>
            <a:r>
              <a:rPr sz="980" b="0">
                <a:solidFill>
                  <a:srgbClr val="0A1E3C"/>
                </a:solidFill>
                <a:latin typeface="Arial"/>
              </a:rPr>
              <a:t>Market definition &amp; taxonomy</a:t>
            </a:r>
          </a:p>
        </p:txBody>
      </p:sp>
      <p:sp>
        <p:nvSpPr>
          <p:cNvPr id="45" name="TextBox 44"/>
          <p:cNvSpPr txBox="1"/>
          <p:nvPr/>
        </p:nvSpPr>
        <p:spPr>
          <a:xfrm>
            <a:off x="10957529" y="1545336"/>
            <a:ext cx="457200" cy="297179"/>
          </a:xfrm>
          <a:prstGeom prst="rect">
            <a:avLst/>
          </a:prstGeom>
          <a:noFill/>
        </p:spPr>
        <p:txBody>
          <a:bodyPr wrap="square" anchor="ctr" lIns="0" tIns="0" rIns="0" bIns="0">
            <a:noAutofit/>
          </a:bodyPr>
          <a:lstStyle/>
          <a:p>
            <a:pPr algn="r"/>
            <a:r>
              <a:rPr sz="980" b="0">
                <a:solidFill>
                  <a:srgbClr val="5B6B84"/>
                </a:solidFill>
                <a:latin typeface="Arial"/>
              </a:rPr>
              <a:t>7</a:t>
            </a:r>
          </a:p>
        </p:txBody>
      </p:sp>
      <p:sp>
        <p:nvSpPr>
          <p:cNvPr id="46" name="Rectangle 45"/>
          <p:cNvSpPr/>
          <p:nvPr/>
        </p:nvSpPr>
        <p:spPr>
          <a:xfrm>
            <a:off x="7423005" y="1842515"/>
            <a:ext cx="3991724" cy="889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7" name="TextBox 46"/>
          <p:cNvSpPr txBox="1"/>
          <p:nvPr/>
        </p:nvSpPr>
        <p:spPr>
          <a:xfrm>
            <a:off x="7423005" y="1842515"/>
            <a:ext cx="457200" cy="297179"/>
          </a:xfrm>
          <a:prstGeom prst="rect">
            <a:avLst/>
          </a:prstGeom>
          <a:noFill/>
        </p:spPr>
        <p:txBody>
          <a:bodyPr wrap="square" anchor="ctr" lIns="0" tIns="0" rIns="0" bIns="0">
            <a:noAutofit/>
          </a:bodyPr>
          <a:lstStyle/>
          <a:p>
            <a:r>
              <a:rPr sz="1250" b="1">
                <a:solidFill>
                  <a:srgbClr val="C2410C"/>
                </a:solidFill>
                <a:latin typeface="Georgia"/>
              </a:rPr>
              <a:t>02</a:t>
            </a:r>
          </a:p>
        </p:txBody>
      </p:sp>
      <p:sp>
        <p:nvSpPr>
          <p:cNvPr id="48" name="TextBox 47"/>
          <p:cNvSpPr txBox="1"/>
          <p:nvPr/>
        </p:nvSpPr>
        <p:spPr>
          <a:xfrm>
            <a:off x="7935069" y="1842515"/>
            <a:ext cx="3031604" cy="297179"/>
          </a:xfrm>
          <a:prstGeom prst="rect">
            <a:avLst/>
          </a:prstGeom>
          <a:noFill/>
        </p:spPr>
        <p:txBody>
          <a:bodyPr wrap="square" anchor="ctr" lIns="0" tIns="0" rIns="0" bIns="0">
            <a:noAutofit/>
          </a:bodyPr>
          <a:lstStyle/>
          <a:p>
            <a:r>
              <a:rPr sz="980" b="1">
                <a:solidFill>
                  <a:srgbClr val="0A1E3C"/>
                </a:solidFill>
                <a:latin typeface="Arial"/>
              </a:rPr>
              <a:t>Market size &amp; growth</a:t>
            </a:r>
          </a:p>
        </p:txBody>
      </p:sp>
      <p:sp>
        <p:nvSpPr>
          <p:cNvPr id="49" name="TextBox 48"/>
          <p:cNvSpPr txBox="1"/>
          <p:nvPr/>
        </p:nvSpPr>
        <p:spPr>
          <a:xfrm>
            <a:off x="10957529" y="1842515"/>
            <a:ext cx="457200" cy="297179"/>
          </a:xfrm>
          <a:prstGeom prst="rect">
            <a:avLst/>
          </a:prstGeom>
          <a:noFill/>
        </p:spPr>
        <p:txBody>
          <a:bodyPr wrap="square" anchor="ctr" lIns="0" tIns="0" rIns="0" bIns="0">
            <a:noAutofit/>
          </a:bodyPr>
          <a:lstStyle/>
          <a:p>
            <a:pPr algn="r"/>
            <a:r>
              <a:rPr sz="980" b="0">
                <a:solidFill>
                  <a:srgbClr val="5B6B84"/>
                </a:solidFill>
                <a:latin typeface="Arial"/>
              </a:rPr>
              <a:t>11</a:t>
            </a:r>
          </a:p>
        </p:txBody>
      </p:sp>
      <p:sp>
        <p:nvSpPr>
          <p:cNvPr id="50" name="Rectangle 49"/>
          <p:cNvSpPr/>
          <p:nvPr/>
        </p:nvSpPr>
        <p:spPr>
          <a:xfrm>
            <a:off x="7423005" y="2139695"/>
            <a:ext cx="3991724" cy="889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1" name="TextBox 50"/>
          <p:cNvSpPr txBox="1"/>
          <p:nvPr/>
        </p:nvSpPr>
        <p:spPr>
          <a:xfrm>
            <a:off x="7423005" y="2139696"/>
            <a:ext cx="457200" cy="297179"/>
          </a:xfrm>
          <a:prstGeom prst="rect">
            <a:avLst/>
          </a:prstGeom>
          <a:noFill/>
        </p:spPr>
        <p:txBody>
          <a:bodyPr wrap="square" anchor="ctr" lIns="0" tIns="0" rIns="0" bIns="0">
            <a:noAutofit/>
          </a:bodyPr>
          <a:lstStyle/>
          <a:p>
            <a:r>
              <a:rPr sz="1250" b="1">
                <a:solidFill>
                  <a:srgbClr val="8A99B0"/>
                </a:solidFill>
                <a:latin typeface="Georgia"/>
              </a:rPr>
              <a:t>03</a:t>
            </a:r>
          </a:p>
        </p:txBody>
      </p:sp>
      <p:sp>
        <p:nvSpPr>
          <p:cNvPr id="52" name="TextBox 51"/>
          <p:cNvSpPr txBox="1"/>
          <p:nvPr/>
        </p:nvSpPr>
        <p:spPr>
          <a:xfrm>
            <a:off x="7935069" y="2139696"/>
            <a:ext cx="3031604" cy="297179"/>
          </a:xfrm>
          <a:prstGeom prst="rect">
            <a:avLst/>
          </a:prstGeom>
          <a:noFill/>
        </p:spPr>
        <p:txBody>
          <a:bodyPr wrap="square" anchor="ctr" lIns="0" tIns="0" rIns="0" bIns="0">
            <a:noAutofit/>
          </a:bodyPr>
          <a:lstStyle/>
          <a:p>
            <a:r>
              <a:rPr sz="980" b="0">
                <a:solidFill>
                  <a:srgbClr val="0A1E3C"/>
                </a:solidFill>
                <a:latin typeface="Arial"/>
              </a:rPr>
              <a:t>Capacity by metro</a:t>
            </a:r>
          </a:p>
        </p:txBody>
      </p:sp>
      <p:sp>
        <p:nvSpPr>
          <p:cNvPr id="53" name="TextBox 52"/>
          <p:cNvSpPr txBox="1"/>
          <p:nvPr/>
        </p:nvSpPr>
        <p:spPr>
          <a:xfrm>
            <a:off x="10957529" y="2139696"/>
            <a:ext cx="457200" cy="297179"/>
          </a:xfrm>
          <a:prstGeom prst="rect">
            <a:avLst/>
          </a:prstGeom>
          <a:noFill/>
        </p:spPr>
        <p:txBody>
          <a:bodyPr wrap="square" anchor="ctr" lIns="0" tIns="0" rIns="0" bIns="0">
            <a:noAutofit/>
          </a:bodyPr>
          <a:lstStyle/>
          <a:p>
            <a:pPr algn="r"/>
            <a:r>
              <a:rPr sz="980" b="0">
                <a:solidFill>
                  <a:srgbClr val="5B6B84"/>
                </a:solidFill>
                <a:latin typeface="Arial"/>
              </a:rPr>
              <a:t>16</a:t>
            </a:r>
          </a:p>
        </p:txBody>
      </p:sp>
      <p:sp>
        <p:nvSpPr>
          <p:cNvPr id="54" name="Rectangle 53"/>
          <p:cNvSpPr/>
          <p:nvPr/>
        </p:nvSpPr>
        <p:spPr>
          <a:xfrm>
            <a:off x="7423005" y="2436875"/>
            <a:ext cx="3991724" cy="889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5" name="TextBox 54"/>
          <p:cNvSpPr txBox="1"/>
          <p:nvPr/>
        </p:nvSpPr>
        <p:spPr>
          <a:xfrm>
            <a:off x="7423005" y="2436875"/>
            <a:ext cx="457200" cy="297179"/>
          </a:xfrm>
          <a:prstGeom prst="rect">
            <a:avLst/>
          </a:prstGeom>
          <a:noFill/>
        </p:spPr>
        <p:txBody>
          <a:bodyPr wrap="square" anchor="ctr" lIns="0" tIns="0" rIns="0" bIns="0">
            <a:noAutofit/>
          </a:bodyPr>
          <a:lstStyle/>
          <a:p>
            <a:r>
              <a:rPr sz="1250" b="1">
                <a:solidFill>
                  <a:srgbClr val="8A99B0"/>
                </a:solidFill>
                <a:latin typeface="Georgia"/>
              </a:rPr>
              <a:t>04</a:t>
            </a:r>
          </a:p>
        </p:txBody>
      </p:sp>
      <p:sp>
        <p:nvSpPr>
          <p:cNvPr id="56" name="TextBox 55"/>
          <p:cNvSpPr txBox="1"/>
          <p:nvPr/>
        </p:nvSpPr>
        <p:spPr>
          <a:xfrm>
            <a:off x="7935069" y="2436875"/>
            <a:ext cx="3031604" cy="297179"/>
          </a:xfrm>
          <a:prstGeom prst="rect">
            <a:avLst/>
          </a:prstGeom>
          <a:noFill/>
        </p:spPr>
        <p:txBody>
          <a:bodyPr wrap="square" anchor="ctr" lIns="0" tIns="0" rIns="0" bIns="0">
            <a:noAutofit/>
          </a:bodyPr>
          <a:lstStyle/>
          <a:p>
            <a:r>
              <a:rPr sz="980" b="0">
                <a:solidFill>
                  <a:srgbClr val="0A1E3C"/>
                </a:solidFill>
                <a:latin typeface="Arial"/>
              </a:rPr>
              <a:t>Demand drivers</a:t>
            </a:r>
          </a:p>
        </p:txBody>
      </p:sp>
      <p:sp>
        <p:nvSpPr>
          <p:cNvPr id="57" name="TextBox 56"/>
          <p:cNvSpPr txBox="1"/>
          <p:nvPr/>
        </p:nvSpPr>
        <p:spPr>
          <a:xfrm>
            <a:off x="10957529" y="2436875"/>
            <a:ext cx="457200" cy="297179"/>
          </a:xfrm>
          <a:prstGeom prst="rect">
            <a:avLst/>
          </a:prstGeom>
          <a:noFill/>
        </p:spPr>
        <p:txBody>
          <a:bodyPr wrap="square" anchor="ctr" lIns="0" tIns="0" rIns="0" bIns="0">
            <a:noAutofit/>
          </a:bodyPr>
          <a:lstStyle/>
          <a:p>
            <a:pPr algn="r"/>
            <a:r>
              <a:rPr sz="980" b="0">
                <a:solidFill>
                  <a:srgbClr val="5B6B84"/>
                </a:solidFill>
                <a:latin typeface="Arial"/>
              </a:rPr>
              <a:t>22</a:t>
            </a:r>
          </a:p>
        </p:txBody>
      </p:sp>
      <p:sp>
        <p:nvSpPr>
          <p:cNvPr id="58" name="Rectangle 57"/>
          <p:cNvSpPr/>
          <p:nvPr/>
        </p:nvSpPr>
        <p:spPr>
          <a:xfrm>
            <a:off x="7423005" y="2734055"/>
            <a:ext cx="3991724" cy="889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9" name="TextBox 58"/>
          <p:cNvSpPr txBox="1"/>
          <p:nvPr/>
        </p:nvSpPr>
        <p:spPr>
          <a:xfrm>
            <a:off x="7423005" y="2734055"/>
            <a:ext cx="457200" cy="297179"/>
          </a:xfrm>
          <a:prstGeom prst="rect">
            <a:avLst/>
          </a:prstGeom>
          <a:noFill/>
        </p:spPr>
        <p:txBody>
          <a:bodyPr wrap="square" anchor="ctr" lIns="0" tIns="0" rIns="0" bIns="0">
            <a:noAutofit/>
          </a:bodyPr>
          <a:lstStyle/>
          <a:p>
            <a:r>
              <a:rPr sz="1250" b="1">
                <a:solidFill>
                  <a:srgbClr val="8A99B0"/>
                </a:solidFill>
                <a:latin typeface="Georgia"/>
              </a:rPr>
              <a:t>05</a:t>
            </a:r>
          </a:p>
        </p:txBody>
      </p:sp>
      <p:sp>
        <p:nvSpPr>
          <p:cNvPr id="60" name="TextBox 59"/>
          <p:cNvSpPr txBox="1"/>
          <p:nvPr/>
        </p:nvSpPr>
        <p:spPr>
          <a:xfrm>
            <a:off x="7935069" y="2734055"/>
            <a:ext cx="3031604" cy="297179"/>
          </a:xfrm>
          <a:prstGeom prst="rect">
            <a:avLst/>
          </a:prstGeom>
          <a:noFill/>
        </p:spPr>
        <p:txBody>
          <a:bodyPr wrap="square" anchor="ctr" lIns="0" tIns="0" rIns="0" bIns="0">
            <a:noAutofit/>
          </a:bodyPr>
          <a:lstStyle/>
          <a:p>
            <a:r>
              <a:rPr sz="980" b="0">
                <a:solidFill>
                  <a:srgbClr val="0A1E3C"/>
                </a:solidFill>
                <a:latin typeface="Arial"/>
              </a:rPr>
              <a:t>Supply &amp; pipeline</a:t>
            </a:r>
          </a:p>
        </p:txBody>
      </p:sp>
      <p:sp>
        <p:nvSpPr>
          <p:cNvPr id="61" name="TextBox 60"/>
          <p:cNvSpPr txBox="1"/>
          <p:nvPr/>
        </p:nvSpPr>
        <p:spPr>
          <a:xfrm>
            <a:off x="10957529" y="2734055"/>
            <a:ext cx="457200" cy="297179"/>
          </a:xfrm>
          <a:prstGeom prst="rect">
            <a:avLst/>
          </a:prstGeom>
          <a:noFill/>
        </p:spPr>
        <p:txBody>
          <a:bodyPr wrap="square" anchor="ctr" lIns="0" tIns="0" rIns="0" bIns="0">
            <a:noAutofit/>
          </a:bodyPr>
          <a:lstStyle/>
          <a:p>
            <a:pPr algn="r"/>
            <a:r>
              <a:rPr sz="980" b="0">
                <a:solidFill>
                  <a:srgbClr val="5B6B84"/>
                </a:solidFill>
                <a:latin typeface="Arial"/>
              </a:rPr>
              <a:t>27</a:t>
            </a:r>
          </a:p>
        </p:txBody>
      </p:sp>
      <p:sp>
        <p:nvSpPr>
          <p:cNvPr id="62" name="Rectangle 61"/>
          <p:cNvSpPr/>
          <p:nvPr/>
        </p:nvSpPr>
        <p:spPr>
          <a:xfrm>
            <a:off x="7423005" y="3031235"/>
            <a:ext cx="3991724" cy="889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3" name="TextBox 62"/>
          <p:cNvSpPr txBox="1"/>
          <p:nvPr/>
        </p:nvSpPr>
        <p:spPr>
          <a:xfrm>
            <a:off x="7423005" y="3031235"/>
            <a:ext cx="457200" cy="297179"/>
          </a:xfrm>
          <a:prstGeom prst="rect">
            <a:avLst/>
          </a:prstGeom>
          <a:noFill/>
        </p:spPr>
        <p:txBody>
          <a:bodyPr wrap="square" anchor="ctr" lIns="0" tIns="0" rIns="0" bIns="0">
            <a:noAutofit/>
          </a:bodyPr>
          <a:lstStyle/>
          <a:p>
            <a:r>
              <a:rPr sz="1250" b="1">
                <a:solidFill>
                  <a:srgbClr val="C2410C"/>
                </a:solidFill>
                <a:latin typeface="Georgia"/>
              </a:rPr>
              <a:t>06</a:t>
            </a:r>
          </a:p>
        </p:txBody>
      </p:sp>
      <p:sp>
        <p:nvSpPr>
          <p:cNvPr id="64" name="TextBox 63"/>
          <p:cNvSpPr txBox="1"/>
          <p:nvPr/>
        </p:nvSpPr>
        <p:spPr>
          <a:xfrm>
            <a:off x="7935069" y="3031235"/>
            <a:ext cx="3031604" cy="297179"/>
          </a:xfrm>
          <a:prstGeom prst="rect">
            <a:avLst/>
          </a:prstGeom>
          <a:noFill/>
        </p:spPr>
        <p:txBody>
          <a:bodyPr wrap="square" anchor="ctr" lIns="0" tIns="0" rIns="0" bIns="0">
            <a:noAutofit/>
          </a:bodyPr>
          <a:lstStyle/>
          <a:p>
            <a:r>
              <a:rPr sz="980" b="1">
                <a:solidFill>
                  <a:srgbClr val="0A1E3C"/>
                </a:solidFill>
                <a:latin typeface="Arial"/>
              </a:rPr>
              <a:t>Power &amp; energy</a:t>
            </a:r>
          </a:p>
        </p:txBody>
      </p:sp>
      <p:sp>
        <p:nvSpPr>
          <p:cNvPr id="65" name="TextBox 64"/>
          <p:cNvSpPr txBox="1"/>
          <p:nvPr/>
        </p:nvSpPr>
        <p:spPr>
          <a:xfrm>
            <a:off x="10957529" y="3031235"/>
            <a:ext cx="457200" cy="297179"/>
          </a:xfrm>
          <a:prstGeom prst="rect">
            <a:avLst/>
          </a:prstGeom>
          <a:noFill/>
        </p:spPr>
        <p:txBody>
          <a:bodyPr wrap="square" anchor="ctr" lIns="0" tIns="0" rIns="0" bIns="0">
            <a:noAutofit/>
          </a:bodyPr>
          <a:lstStyle/>
          <a:p>
            <a:pPr algn="r"/>
            <a:r>
              <a:rPr sz="980" b="0">
                <a:solidFill>
                  <a:srgbClr val="5B6B84"/>
                </a:solidFill>
                <a:latin typeface="Arial"/>
              </a:rPr>
              <a:t>33</a:t>
            </a:r>
          </a:p>
        </p:txBody>
      </p:sp>
      <p:sp>
        <p:nvSpPr>
          <p:cNvPr id="66" name="Rectangle 65"/>
          <p:cNvSpPr/>
          <p:nvPr/>
        </p:nvSpPr>
        <p:spPr>
          <a:xfrm>
            <a:off x="7423005" y="3328415"/>
            <a:ext cx="3991724" cy="889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7" name="TextBox 66"/>
          <p:cNvSpPr txBox="1"/>
          <p:nvPr/>
        </p:nvSpPr>
        <p:spPr>
          <a:xfrm>
            <a:off x="7423005" y="3328415"/>
            <a:ext cx="457200" cy="297179"/>
          </a:xfrm>
          <a:prstGeom prst="rect">
            <a:avLst/>
          </a:prstGeom>
          <a:noFill/>
        </p:spPr>
        <p:txBody>
          <a:bodyPr wrap="square" anchor="ctr" lIns="0" tIns="0" rIns="0" bIns="0">
            <a:noAutofit/>
          </a:bodyPr>
          <a:lstStyle/>
          <a:p>
            <a:r>
              <a:rPr sz="1250" b="1">
                <a:solidFill>
                  <a:srgbClr val="8A99B0"/>
                </a:solidFill>
                <a:latin typeface="Georgia"/>
              </a:rPr>
              <a:t>07</a:t>
            </a:r>
          </a:p>
        </p:txBody>
      </p:sp>
      <p:sp>
        <p:nvSpPr>
          <p:cNvPr id="68" name="TextBox 67"/>
          <p:cNvSpPr txBox="1"/>
          <p:nvPr/>
        </p:nvSpPr>
        <p:spPr>
          <a:xfrm>
            <a:off x="7935069" y="3328415"/>
            <a:ext cx="3031604" cy="297179"/>
          </a:xfrm>
          <a:prstGeom prst="rect">
            <a:avLst/>
          </a:prstGeom>
          <a:noFill/>
        </p:spPr>
        <p:txBody>
          <a:bodyPr wrap="square" anchor="ctr" lIns="0" tIns="0" rIns="0" bIns="0">
            <a:noAutofit/>
          </a:bodyPr>
          <a:lstStyle/>
          <a:p>
            <a:r>
              <a:rPr sz="980" b="0">
                <a:solidFill>
                  <a:srgbClr val="0A1E3C"/>
                </a:solidFill>
                <a:latin typeface="Arial"/>
              </a:rPr>
              <a:t>Competitive position</a:t>
            </a:r>
          </a:p>
        </p:txBody>
      </p:sp>
      <p:sp>
        <p:nvSpPr>
          <p:cNvPr id="69" name="TextBox 68"/>
          <p:cNvSpPr txBox="1"/>
          <p:nvPr/>
        </p:nvSpPr>
        <p:spPr>
          <a:xfrm>
            <a:off x="10957529" y="3328415"/>
            <a:ext cx="457200" cy="297179"/>
          </a:xfrm>
          <a:prstGeom prst="rect">
            <a:avLst/>
          </a:prstGeom>
          <a:noFill/>
        </p:spPr>
        <p:txBody>
          <a:bodyPr wrap="square" anchor="ctr" lIns="0" tIns="0" rIns="0" bIns="0">
            <a:noAutofit/>
          </a:bodyPr>
          <a:lstStyle/>
          <a:p>
            <a:pPr algn="r"/>
            <a:r>
              <a:rPr sz="980" b="0">
                <a:solidFill>
                  <a:srgbClr val="5B6B84"/>
                </a:solidFill>
                <a:latin typeface="Arial"/>
              </a:rPr>
              <a:t>39</a:t>
            </a:r>
          </a:p>
        </p:txBody>
      </p:sp>
      <p:sp>
        <p:nvSpPr>
          <p:cNvPr id="70" name="Rectangle 69"/>
          <p:cNvSpPr/>
          <p:nvPr/>
        </p:nvSpPr>
        <p:spPr>
          <a:xfrm>
            <a:off x="7423005" y="3625595"/>
            <a:ext cx="3991724" cy="889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1" name="TextBox 70"/>
          <p:cNvSpPr txBox="1"/>
          <p:nvPr/>
        </p:nvSpPr>
        <p:spPr>
          <a:xfrm>
            <a:off x="7423005" y="3625595"/>
            <a:ext cx="457200" cy="297179"/>
          </a:xfrm>
          <a:prstGeom prst="rect">
            <a:avLst/>
          </a:prstGeom>
          <a:noFill/>
        </p:spPr>
        <p:txBody>
          <a:bodyPr wrap="square" anchor="ctr" lIns="0" tIns="0" rIns="0" bIns="0">
            <a:noAutofit/>
          </a:bodyPr>
          <a:lstStyle/>
          <a:p>
            <a:r>
              <a:rPr sz="1250" b="1">
                <a:solidFill>
                  <a:srgbClr val="8A99B0"/>
                </a:solidFill>
                <a:latin typeface="Georgia"/>
              </a:rPr>
              <a:t>08</a:t>
            </a:r>
          </a:p>
        </p:txBody>
      </p:sp>
      <p:sp>
        <p:nvSpPr>
          <p:cNvPr id="72" name="TextBox 71"/>
          <p:cNvSpPr txBox="1"/>
          <p:nvPr/>
        </p:nvSpPr>
        <p:spPr>
          <a:xfrm>
            <a:off x="7935069" y="3625595"/>
            <a:ext cx="3031604" cy="297179"/>
          </a:xfrm>
          <a:prstGeom prst="rect">
            <a:avLst/>
          </a:prstGeom>
          <a:noFill/>
        </p:spPr>
        <p:txBody>
          <a:bodyPr wrap="square" anchor="ctr" lIns="0" tIns="0" rIns="0" bIns="0">
            <a:noAutofit/>
          </a:bodyPr>
          <a:lstStyle/>
          <a:p>
            <a:r>
              <a:rPr sz="980" b="0">
                <a:solidFill>
                  <a:srgbClr val="0A1E3C"/>
                </a:solidFill>
                <a:latin typeface="Arial"/>
              </a:rPr>
              <a:t>Pricing &amp; economics</a:t>
            </a:r>
          </a:p>
        </p:txBody>
      </p:sp>
      <p:sp>
        <p:nvSpPr>
          <p:cNvPr id="73" name="TextBox 72"/>
          <p:cNvSpPr txBox="1"/>
          <p:nvPr/>
        </p:nvSpPr>
        <p:spPr>
          <a:xfrm>
            <a:off x="10957529" y="3625595"/>
            <a:ext cx="457200" cy="297179"/>
          </a:xfrm>
          <a:prstGeom prst="rect">
            <a:avLst/>
          </a:prstGeom>
          <a:noFill/>
        </p:spPr>
        <p:txBody>
          <a:bodyPr wrap="square" anchor="ctr" lIns="0" tIns="0" rIns="0" bIns="0">
            <a:noAutofit/>
          </a:bodyPr>
          <a:lstStyle/>
          <a:p>
            <a:pPr algn="r"/>
            <a:r>
              <a:rPr sz="980" b="0">
                <a:solidFill>
                  <a:srgbClr val="5B6B84"/>
                </a:solidFill>
                <a:latin typeface="Arial"/>
              </a:rPr>
              <a:t>48</a:t>
            </a:r>
          </a:p>
        </p:txBody>
      </p:sp>
      <p:sp>
        <p:nvSpPr>
          <p:cNvPr id="74" name="Rectangle 73"/>
          <p:cNvSpPr/>
          <p:nvPr/>
        </p:nvSpPr>
        <p:spPr>
          <a:xfrm>
            <a:off x="7423005" y="3922775"/>
            <a:ext cx="3991724" cy="889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5" name="TextBox 74"/>
          <p:cNvSpPr txBox="1"/>
          <p:nvPr/>
        </p:nvSpPr>
        <p:spPr>
          <a:xfrm>
            <a:off x="7423005" y="3922775"/>
            <a:ext cx="457200" cy="297179"/>
          </a:xfrm>
          <a:prstGeom prst="rect">
            <a:avLst/>
          </a:prstGeom>
          <a:noFill/>
        </p:spPr>
        <p:txBody>
          <a:bodyPr wrap="square" anchor="ctr" lIns="0" tIns="0" rIns="0" bIns="0">
            <a:noAutofit/>
          </a:bodyPr>
          <a:lstStyle/>
          <a:p>
            <a:r>
              <a:rPr sz="1250" b="1">
                <a:solidFill>
                  <a:srgbClr val="8A99B0"/>
                </a:solidFill>
                <a:latin typeface="Georgia"/>
              </a:rPr>
              <a:t>09</a:t>
            </a:r>
          </a:p>
        </p:txBody>
      </p:sp>
      <p:sp>
        <p:nvSpPr>
          <p:cNvPr id="76" name="TextBox 75"/>
          <p:cNvSpPr txBox="1"/>
          <p:nvPr/>
        </p:nvSpPr>
        <p:spPr>
          <a:xfrm>
            <a:off x="7935069" y="3922775"/>
            <a:ext cx="3031604" cy="297179"/>
          </a:xfrm>
          <a:prstGeom prst="rect">
            <a:avLst/>
          </a:prstGeom>
          <a:noFill/>
        </p:spPr>
        <p:txBody>
          <a:bodyPr wrap="square" anchor="ctr" lIns="0" tIns="0" rIns="0" bIns="0">
            <a:noAutofit/>
          </a:bodyPr>
          <a:lstStyle/>
          <a:p>
            <a:r>
              <a:rPr sz="980" b="0">
                <a:solidFill>
                  <a:srgbClr val="0A1E3C"/>
                </a:solidFill>
                <a:latin typeface="Arial"/>
              </a:rPr>
              <a:t>Capital markets</a:t>
            </a:r>
          </a:p>
        </p:txBody>
      </p:sp>
      <p:sp>
        <p:nvSpPr>
          <p:cNvPr id="77" name="TextBox 76"/>
          <p:cNvSpPr txBox="1"/>
          <p:nvPr/>
        </p:nvSpPr>
        <p:spPr>
          <a:xfrm>
            <a:off x="10957529" y="3922775"/>
            <a:ext cx="457200" cy="297179"/>
          </a:xfrm>
          <a:prstGeom prst="rect">
            <a:avLst/>
          </a:prstGeom>
          <a:noFill/>
        </p:spPr>
        <p:txBody>
          <a:bodyPr wrap="square" anchor="ctr" lIns="0" tIns="0" rIns="0" bIns="0">
            <a:noAutofit/>
          </a:bodyPr>
          <a:lstStyle/>
          <a:p>
            <a:pPr algn="r"/>
            <a:r>
              <a:rPr sz="980" b="0">
                <a:solidFill>
                  <a:srgbClr val="5B6B84"/>
                </a:solidFill>
                <a:latin typeface="Arial"/>
              </a:rPr>
              <a:t>54</a:t>
            </a:r>
          </a:p>
        </p:txBody>
      </p:sp>
      <p:sp>
        <p:nvSpPr>
          <p:cNvPr id="78" name="Rectangle 77"/>
          <p:cNvSpPr/>
          <p:nvPr/>
        </p:nvSpPr>
        <p:spPr>
          <a:xfrm>
            <a:off x="7423005" y="4219955"/>
            <a:ext cx="3991724" cy="889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9" name="TextBox 78"/>
          <p:cNvSpPr txBox="1"/>
          <p:nvPr/>
        </p:nvSpPr>
        <p:spPr>
          <a:xfrm>
            <a:off x="7423005" y="4219955"/>
            <a:ext cx="457200" cy="297179"/>
          </a:xfrm>
          <a:prstGeom prst="rect">
            <a:avLst/>
          </a:prstGeom>
          <a:noFill/>
        </p:spPr>
        <p:txBody>
          <a:bodyPr wrap="square" anchor="ctr" lIns="0" tIns="0" rIns="0" bIns="0">
            <a:noAutofit/>
          </a:bodyPr>
          <a:lstStyle/>
          <a:p>
            <a:r>
              <a:rPr sz="1250" b="1">
                <a:solidFill>
                  <a:srgbClr val="C2410C"/>
                </a:solidFill>
                <a:latin typeface="Georgia"/>
              </a:rPr>
              <a:t>10</a:t>
            </a:r>
          </a:p>
        </p:txBody>
      </p:sp>
      <p:sp>
        <p:nvSpPr>
          <p:cNvPr id="80" name="TextBox 79"/>
          <p:cNvSpPr txBox="1"/>
          <p:nvPr/>
        </p:nvSpPr>
        <p:spPr>
          <a:xfrm>
            <a:off x="7935069" y="4219955"/>
            <a:ext cx="3031604" cy="297179"/>
          </a:xfrm>
          <a:prstGeom prst="rect">
            <a:avLst/>
          </a:prstGeom>
          <a:noFill/>
        </p:spPr>
        <p:txBody>
          <a:bodyPr wrap="square" anchor="ctr" lIns="0" tIns="0" rIns="0" bIns="0">
            <a:noAutofit/>
          </a:bodyPr>
          <a:lstStyle/>
          <a:p>
            <a:r>
              <a:rPr sz="980" b="1">
                <a:solidFill>
                  <a:srgbClr val="0A1E3C"/>
                </a:solidFill>
                <a:latin typeface="Arial"/>
              </a:rPr>
              <a:t>Scenario analysis to 2030</a:t>
            </a:r>
          </a:p>
        </p:txBody>
      </p:sp>
      <p:sp>
        <p:nvSpPr>
          <p:cNvPr id="81" name="TextBox 80"/>
          <p:cNvSpPr txBox="1"/>
          <p:nvPr/>
        </p:nvSpPr>
        <p:spPr>
          <a:xfrm>
            <a:off x="10957529" y="4219955"/>
            <a:ext cx="457200" cy="297179"/>
          </a:xfrm>
          <a:prstGeom prst="rect">
            <a:avLst/>
          </a:prstGeom>
          <a:noFill/>
        </p:spPr>
        <p:txBody>
          <a:bodyPr wrap="square" anchor="ctr" lIns="0" tIns="0" rIns="0" bIns="0">
            <a:noAutofit/>
          </a:bodyPr>
          <a:lstStyle/>
          <a:p>
            <a:pPr algn="r"/>
            <a:r>
              <a:rPr sz="980" b="0">
                <a:solidFill>
                  <a:srgbClr val="5B6B84"/>
                </a:solidFill>
                <a:latin typeface="Arial"/>
              </a:rPr>
              <a:t>61</a:t>
            </a:r>
          </a:p>
        </p:txBody>
      </p:sp>
      <p:sp>
        <p:nvSpPr>
          <p:cNvPr id="82" name="Rectangle 81"/>
          <p:cNvSpPr/>
          <p:nvPr/>
        </p:nvSpPr>
        <p:spPr>
          <a:xfrm>
            <a:off x="7423005" y="4517135"/>
            <a:ext cx="3991724" cy="889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83" name="TextBox 82"/>
          <p:cNvSpPr txBox="1"/>
          <p:nvPr/>
        </p:nvSpPr>
        <p:spPr>
          <a:xfrm>
            <a:off x="7423005" y="4517136"/>
            <a:ext cx="457200" cy="297179"/>
          </a:xfrm>
          <a:prstGeom prst="rect">
            <a:avLst/>
          </a:prstGeom>
          <a:noFill/>
        </p:spPr>
        <p:txBody>
          <a:bodyPr wrap="square" anchor="ctr" lIns="0" tIns="0" rIns="0" bIns="0">
            <a:noAutofit/>
          </a:bodyPr>
          <a:lstStyle/>
          <a:p>
            <a:r>
              <a:rPr sz="1250" b="1">
                <a:solidFill>
                  <a:srgbClr val="8A99B0"/>
                </a:solidFill>
                <a:latin typeface="Georgia"/>
              </a:rPr>
              <a:t>11</a:t>
            </a:r>
          </a:p>
        </p:txBody>
      </p:sp>
      <p:sp>
        <p:nvSpPr>
          <p:cNvPr id="84" name="TextBox 83"/>
          <p:cNvSpPr txBox="1"/>
          <p:nvPr/>
        </p:nvSpPr>
        <p:spPr>
          <a:xfrm>
            <a:off x="7935069" y="4517136"/>
            <a:ext cx="3031604" cy="297179"/>
          </a:xfrm>
          <a:prstGeom prst="rect">
            <a:avLst/>
          </a:prstGeom>
          <a:noFill/>
        </p:spPr>
        <p:txBody>
          <a:bodyPr wrap="square" anchor="ctr" lIns="0" tIns="0" rIns="0" bIns="0">
            <a:noAutofit/>
          </a:bodyPr>
          <a:lstStyle/>
          <a:p>
            <a:r>
              <a:rPr sz="980" b="0">
                <a:solidFill>
                  <a:srgbClr val="0A1E3C"/>
                </a:solidFill>
                <a:latin typeface="Arial"/>
              </a:rPr>
              <a:t>Risk register</a:t>
            </a:r>
          </a:p>
        </p:txBody>
      </p:sp>
      <p:sp>
        <p:nvSpPr>
          <p:cNvPr id="85" name="TextBox 84"/>
          <p:cNvSpPr txBox="1"/>
          <p:nvPr/>
        </p:nvSpPr>
        <p:spPr>
          <a:xfrm>
            <a:off x="10957529" y="4517136"/>
            <a:ext cx="457200" cy="297179"/>
          </a:xfrm>
          <a:prstGeom prst="rect">
            <a:avLst/>
          </a:prstGeom>
          <a:noFill/>
        </p:spPr>
        <p:txBody>
          <a:bodyPr wrap="square" anchor="ctr" lIns="0" tIns="0" rIns="0" bIns="0">
            <a:noAutofit/>
          </a:bodyPr>
          <a:lstStyle/>
          <a:p>
            <a:pPr algn="r"/>
            <a:r>
              <a:rPr sz="980" b="0">
                <a:solidFill>
                  <a:srgbClr val="5B6B84"/>
                </a:solidFill>
                <a:latin typeface="Arial"/>
              </a:rPr>
              <a:t>67</a:t>
            </a:r>
          </a:p>
        </p:txBody>
      </p:sp>
      <p:sp>
        <p:nvSpPr>
          <p:cNvPr id="86" name="Rectangle 85"/>
          <p:cNvSpPr/>
          <p:nvPr/>
        </p:nvSpPr>
        <p:spPr>
          <a:xfrm>
            <a:off x="7423005" y="4814316"/>
            <a:ext cx="3991724" cy="889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87" name="TextBox 86"/>
          <p:cNvSpPr txBox="1"/>
          <p:nvPr/>
        </p:nvSpPr>
        <p:spPr>
          <a:xfrm>
            <a:off x="7423005" y="4814315"/>
            <a:ext cx="457200" cy="297179"/>
          </a:xfrm>
          <a:prstGeom prst="rect">
            <a:avLst/>
          </a:prstGeom>
          <a:noFill/>
        </p:spPr>
        <p:txBody>
          <a:bodyPr wrap="square" anchor="ctr" lIns="0" tIns="0" rIns="0" bIns="0">
            <a:noAutofit/>
          </a:bodyPr>
          <a:lstStyle/>
          <a:p>
            <a:r>
              <a:rPr sz="1250" b="1">
                <a:solidFill>
                  <a:srgbClr val="8A99B0"/>
                </a:solidFill>
                <a:latin typeface="Georgia"/>
              </a:rPr>
              <a:t>12</a:t>
            </a:r>
          </a:p>
        </p:txBody>
      </p:sp>
      <p:sp>
        <p:nvSpPr>
          <p:cNvPr id="88" name="TextBox 87"/>
          <p:cNvSpPr txBox="1"/>
          <p:nvPr/>
        </p:nvSpPr>
        <p:spPr>
          <a:xfrm>
            <a:off x="7935069" y="4814315"/>
            <a:ext cx="3031604" cy="297179"/>
          </a:xfrm>
          <a:prstGeom prst="rect">
            <a:avLst/>
          </a:prstGeom>
          <a:noFill/>
        </p:spPr>
        <p:txBody>
          <a:bodyPr wrap="square" anchor="ctr" lIns="0" tIns="0" rIns="0" bIns="0">
            <a:noAutofit/>
          </a:bodyPr>
          <a:lstStyle/>
          <a:p>
            <a:r>
              <a:rPr sz="980" b="0">
                <a:solidFill>
                  <a:srgbClr val="0A1E3C"/>
                </a:solidFill>
                <a:latin typeface="Arial"/>
              </a:rPr>
              <a:t>Outlook: signals to watch</a:t>
            </a:r>
          </a:p>
        </p:txBody>
      </p:sp>
      <p:sp>
        <p:nvSpPr>
          <p:cNvPr id="89" name="TextBox 88"/>
          <p:cNvSpPr txBox="1"/>
          <p:nvPr/>
        </p:nvSpPr>
        <p:spPr>
          <a:xfrm>
            <a:off x="10957529" y="4814315"/>
            <a:ext cx="457200" cy="297179"/>
          </a:xfrm>
          <a:prstGeom prst="rect">
            <a:avLst/>
          </a:prstGeom>
          <a:noFill/>
        </p:spPr>
        <p:txBody>
          <a:bodyPr wrap="square" anchor="ctr" lIns="0" tIns="0" rIns="0" bIns="0">
            <a:noAutofit/>
          </a:bodyPr>
          <a:lstStyle/>
          <a:p>
            <a:pPr algn="r"/>
            <a:r>
              <a:rPr sz="980" b="0">
                <a:solidFill>
                  <a:srgbClr val="5B6B84"/>
                </a:solidFill>
                <a:latin typeface="Arial"/>
              </a:rPr>
              <a:t>71</a:t>
            </a:r>
          </a:p>
        </p:txBody>
      </p:sp>
      <p:sp>
        <p:nvSpPr>
          <p:cNvPr id="90" name="Rectangle 89"/>
          <p:cNvSpPr/>
          <p:nvPr/>
        </p:nvSpPr>
        <p:spPr>
          <a:xfrm>
            <a:off x="7423005" y="5111495"/>
            <a:ext cx="3991724" cy="889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91" name="TextBox 90"/>
          <p:cNvSpPr txBox="1"/>
          <p:nvPr/>
        </p:nvSpPr>
        <p:spPr>
          <a:xfrm>
            <a:off x="7423005" y="5111495"/>
            <a:ext cx="457200" cy="297179"/>
          </a:xfrm>
          <a:prstGeom prst="rect">
            <a:avLst/>
          </a:prstGeom>
          <a:noFill/>
        </p:spPr>
        <p:txBody>
          <a:bodyPr wrap="square" anchor="ctr" lIns="0" tIns="0" rIns="0" bIns="0">
            <a:noAutofit/>
          </a:bodyPr>
          <a:lstStyle/>
          <a:p>
            <a:r>
              <a:rPr sz="1250" b="1">
                <a:solidFill>
                  <a:srgbClr val="8A99B0"/>
                </a:solidFill>
                <a:latin typeface="Georgia"/>
              </a:rPr>
              <a:t>13</a:t>
            </a:r>
          </a:p>
        </p:txBody>
      </p:sp>
      <p:sp>
        <p:nvSpPr>
          <p:cNvPr id="92" name="TextBox 91"/>
          <p:cNvSpPr txBox="1"/>
          <p:nvPr/>
        </p:nvSpPr>
        <p:spPr>
          <a:xfrm>
            <a:off x="7935069" y="5111495"/>
            <a:ext cx="3031604" cy="297179"/>
          </a:xfrm>
          <a:prstGeom prst="rect">
            <a:avLst/>
          </a:prstGeom>
          <a:noFill/>
        </p:spPr>
        <p:txBody>
          <a:bodyPr wrap="square" anchor="ctr" lIns="0" tIns="0" rIns="0" bIns="0">
            <a:noAutofit/>
          </a:bodyPr>
          <a:lstStyle/>
          <a:p>
            <a:r>
              <a:rPr sz="980" b="0">
                <a:solidFill>
                  <a:srgbClr val="0A1E3C"/>
                </a:solidFill>
                <a:latin typeface="Arial"/>
              </a:rPr>
              <a:t>Data-gap register</a:t>
            </a:r>
          </a:p>
        </p:txBody>
      </p:sp>
      <p:sp>
        <p:nvSpPr>
          <p:cNvPr id="93" name="TextBox 92"/>
          <p:cNvSpPr txBox="1"/>
          <p:nvPr/>
        </p:nvSpPr>
        <p:spPr>
          <a:xfrm>
            <a:off x="10957529" y="5111495"/>
            <a:ext cx="457200" cy="297179"/>
          </a:xfrm>
          <a:prstGeom prst="rect">
            <a:avLst/>
          </a:prstGeom>
          <a:noFill/>
        </p:spPr>
        <p:txBody>
          <a:bodyPr wrap="square" anchor="ctr" lIns="0" tIns="0" rIns="0" bIns="0">
            <a:noAutofit/>
          </a:bodyPr>
          <a:lstStyle/>
          <a:p>
            <a:pPr algn="r"/>
            <a:r>
              <a:rPr sz="980" b="0">
                <a:solidFill>
                  <a:srgbClr val="5B6B84"/>
                </a:solidFill>
                <a:latin typeface="Arial"/>
              </a:rPr>
              <a:t>73</a:t>
            </a:r>
          </a:p>
        </p:txBody>
      </p:sp>
      <p:sp>
        <p:nvSpPr>
          <p:cNvPr id="94" name="Rectangle 93"/>
          <p:cNvSpPr/>
          <p:nvPr/>
        </p:nvSpPr>
        <p:spPr>
          <a:xfrm>
            <a:off x="7423005" y="5408675"/>
            <a:ext cx="3991724" cy="889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95" name="TextBox 94"/>
          <p:cNvSpPr txBox="1"/>
          <p:nvPr/>
        </p:nvSpPr>
        <p:spPr>
          <a:xfrm>
            <a:off x="7423005" y="5408675"/>
            <a:ext cx="457200" cy="297179"/>
          </a:xfrm>
          <a:prstGeom prst="rect">
            <a:avLst/>
          </a:prstGeom>
          <a:noFill/>
        </p:spPr>
        <p:txBody>
          <a:bodyPr wrap="square" anchor="ctr" lIns="0" tIns="0" rIns="0" bIns="0">
            <a:noAutofit/>
          </a:bodyPr>
          <a:lstStyle/>
          <a:p>
            <a:r>
              <a:rPr sz="1250" b="1">
                <a:solidFill>
                  <a:srgbClr val="8A99B0"/>
                </a:solidFill>
                <a:latin typeface="Georgia"/>
              </a:rPr>
              <a:t>14</a:t>
            </a:r>
          </a:p>
        </p:txBody>
      </p:sp>
      <p:sp>
        <p:nvSpPr>
          <p:cNvPr id="96" name="TextBox 95"/>
          <p:cNvSpPr txBox="1"/>
          <p:nvPr/>
        </p:nvSpPr>
        <p:spPr>
          <a:xfrm>
            <a:off x="7935069" y="5408675"/>
            <a:ext cx="3031604" cy="297179"/>
          </a:xfrm>
          <a:prstGeom prst="rect">
            <a:avLst/>
          </a:prstGeom>
          <a:noFill/>
        </p:spPr>
        <p:txBody>
          <a:bodyPr wrap="square" anchor="ctr" lIns="0" tIns="0" rIns="0" bIns="0">
            <a:noAutofit/>
          </a:bodyPr>
          <a:lstStyle/>
          <a:p>
            <a:r>
              <a:rPr sz="980" b="0">
                <a:solidFill>
                  <a:srgbClr val="0A1E3C"/>
                </a:solidFill>
                <a:latin typeface="Arial"/>
              </a:rPr>
              <a:t>Source log</a:t>
            </a:r>
          </a:p>
        </p:txBody>
      </p:sp>
      <p:sp>
        <p:nvSpPr>
          <p:cNvPr id="97" name="TextBox 96"/>
          <p:cNvSpPr txBox="1"/>
          <p:nvPr/>
        </p:nvSpPr>
        <p:spPr>
          <a:xfrm>
            <a:off x="10957529" y="5408675"/>
            <a:ext cx="457200" cy="297179"/>
          </a:xfrm>
          <a:prstGeom prst="rect">
            <a:avLst/>
          </a:prstGeom>
          <a:noFill/>
        </p:spPr>
        <p:txBody>
          <a:bodyPr wrap="square" anchor="ctr" lIns="0" tIns="0" rIns="0" bIns="0">
            <a:noAutofit/>
          </a:bodyPr>
          <a:lstStyle/>
          <a:p>
            <a:pPr algn="r"/>
            <a:r>
              <a:rPr sz="980" b="0">
                <a:solidFill>
                  <a:srgbClr val="5B6B84"/>
                </a:solidFill>
                <a:latin typeface="Arial"/>
              </a:rPr>
              <a:t>76</a:t>
            </a:r>
          </a:p>
        </p:txBody>
      </p:sp>
      <p:sp>
        <p:nvSpPr>
          <p:cNvPr id="98" name="TextBox 97"/>
          <p:cNvSpPr txBox="1"/>
          <p:nvPr/>
        </p:nvSpPr>
        <p:spPr>
          <a:xfrm>
            <a:off x="7423005" y="5742431"/>
            <a:ext cx="3991724" cy="164592"/>
          </a:xfrm>
          <a:prstGeom prst="rect">
            <a:avLst/>
          </a:prstGeom>
          <a:noFill/>
        </p:spPr>
        <p:txBody>
          <a:bodyPr wrap="square" anchor="t" lIns="0" tIns="0" rIns="0" bIns="0">
            <a:noAutofit/>
          </a:bodyPr>
          <a:lstStyle/>
          <a:p>
            <a:pPr algn="l">
              <a:lnSpc>
                <a:spcPct val="122000"/>
              </a:lnSpc>
              <a:spcAft>
                <a:spcPts val="0"/>
              </a:spcAft>
            </a:pPr>
            <a:r>
              <a:rPr sz="760" b="1">
                <a:solidFill>
                  <a:srgbClr val="C2410C"/>
                </a:solidFill>
                <a:latin typeface="Arial"/>
              </a:rPr>
              <a:t>Accent: </a:t>
            </a:r>
            <a:r>
              <a:rPr sz="760" b="0">
                <a:solidFill>
                  <a:srgbClr val="5B6B84"/>
                </a:solidFill>
                <a:latin typeface="Arial"/>
              </a:rPr>
              <a:t>the three sections a committee most needs (02, 06, 10).</a:t>
            </a:r>
          </a:p>
        </p:txBody>
      </p:sp>
      <p:sp>
        <p:nvSpPr>
          <p:cNvPr id="99" name="TextBox 98"/>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inashanu methodology; dossier conventions (compiled 17 Sep 2026).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How to read this report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3</a:t>
            </a:r>
          </a:p>
        </p:txBody>
      </p:sp>
      <p:sp>
        <p:nvSpPr>
          <p:cNvPr id="9" name="TextBox 8"/>
          <p:cNvSpPr txBox="1"/>
          <p:nvPr/>
        </p:nvSpPr>
        <p:spPr>
          <a:xfrm>
            <a:off x="502920" y="576072"/>
            <a:ext cx="11186129" cy="52242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Three measurement systems, reconciled against company filings and system-operator data: where they disagree, we present the range and name the cause</a:t>
            </a:r>
          </a:p>
        </p:txBody>
      </p:sp>
      <p:sp>
        <p:nvSpPr>
          <p:cNvPr id="10" name="TextBox 9"/>
          <p:cNvSpPr txBox="1"/>
          <p:nvPr/>
        </p:nvSpPr>
        <p:spPr>
          <a:xfrm>
            <a:off x="502920" y="1253947"/>
            <a:ext cx="11186129"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Methodology</a:t>
            </a:r>
          </a:p>
        </p:txBody>
      </p:sp>
      <p:sp>
        <p:nvSpPr>
          <p:cNvPr id="11" name="Rectangle 10"/>
          <p:cNvSpPr/>
          <p:nvPr/>
        </p:nvSpPr>
        <p:spPr>
          <a:xfrm>
            <a:off x="502920" y="1436827"/>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TextBox 11"/>
          <p:cNvSpPr txBox="1"/>
          <p:nvPr/>
        </p:nvSpPr>
        <p:spPr>
          <a:xfrm>
            <a:off x="502920" y="1528267"/>
            <a:ext cx="11186129" cy="606430"/>
          </a:xfrm>
          <a:prstGeom prst="rect">
            <a:avLst/>
          </a:prstGeom>
          <a:noFill/>
        </p:spPr>
        <p:txBody>
          <a:bodyPr wrap="square" anchor="t" lIns="0" tIns="0" rIns="0" bIns="0">
            <a:noAutofit/>
          </a:bodyPr>
          <a:lstStyle/>
          <a:p>
            <a:pPr algn="l">
              <a:lnSpc>
                <a:spcPct val="134000"/>
              </a:lnSpc>
              <a:spcAft>
                <a:spcPts val="0"/>
              </a:spcAft>
            </a:pPr>
            <a:r>
              <a:rPr sz="960" b="0">
                <a:solidFill>
                  <a:srgbClr val="24385A"/>
                </a:solidFill>
                <a:latin typeface="Arial"/>
              </a:rPr>
              <a:t>We triangulate three measurement systems: revenue (IBISWorld, IMARC, ResearchAndMarkets), physical capacity (CBRE, JLL, M3/Colliers DC Byte, Knight Frank) and demand-side occupancy (M3), and reconcile them against company filings (NEXTDC, Infratil/CDC, Goodman, DigiCo) and system-operator data (AEMO/Oxford Economics). Where the systems disagree we present the range and name the definitional cause.</a:t>
            </a:r>
          </a:p>
        </p:txBody>
      </p:sp>
      <p:sp>
        <p:nvSpPr>
          <p:cNvPr id="13" name="Rectangle 12"/>
          <p:cNvSpPr/>
          <p:nvPr/>
        </p:nvSpPr>
        <p:spPr>
          <a:xfrm>
            <a:off x="502920" y="2299289"/>
            <a:ext cx="2880360" cy="47548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4" name="Rectangle 13"/>
          <p:cNvSpPr/>
          <p:nvPr/>
        </p:nvSpPr>
        <p:spPr>
          <a:xfrm>
            <a:off x="502920" y="2299289"/>
            <a:ext cx="36576" cy="47548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TextBox 14"/>
          <p:cNvSpPr txBox="1"/>
          <p:nvPr/>
        </p:nvSpPr>
        <p:spPr>
          <a:xfrm>
            <a:off x="649224" y="2363297"/>
            <a:ext cx="2642615" cy="189341"/>
          </a:xfrm>
          <a:prstGeom prst="rect">
            <a:avLst/>
          </a:prstGeom>
          <a:noFill/>
        </p:spPr>
        <p:txBody>
          <a:bodyPr wrap="square" anchor="t" lIns="0" tIns="0" rIns="0" bIns="0">
            <a:noAutofit/>
          </a:bodyPr>
          <a:lstStyle/>
          <a:p>
            <a:pPr algn="l">
              <a:lnSpc>
                <a:spcPct val="122000"/>
              </a:lnSpc>
              <a:spcAft>
                <a:spcPts val="0"/>
              </a:spcAft>
            </a:pPr>
            <a:r>
              <a:rPr sz="919" b="1">
                <a:solidFill>
                  <a:srgbClr val="0A1E3C"/>
                </a:solidFill>
                <a:latin typeface="Arial"/>
              </a:rPr>
              <a:t>Revenue</a:t>
            </a:r>
          </a:p>
        </p:txBody>
      </p:sp>
      <p:sp>
        <p:nvSpPr>
          <p:cNvPr id="16" name="TextBox 15"/>
          <p:cNvSpPr txBox="1"/>
          <p:nvPr/>
        </p:nvSpPr>
        <p:spPr>
          <a:xfrm>
            <a:off x="649224" y="2555321"/>
            <a:ext cx="2642615" cy="165171"/>
          </a:xfrm>
          <a:prstGeom prst="rect">
            <a:avLst/>
          </a:prstGeom>
          <a:noFill/>
        </p:spPr>
        <p:txBody>
          <a:bodyPr wrap="square" anchor="t" lIns="0" tIns="0" rIns="0" bIns="0">
            <a:noAutofit/>
          </a:bodyPr>
          <a:lstStyle/>
          <a:p>
            <a:pPr algn="l">
              <a:lnSpc>
                <a:spcPct val="122000"/>
              </a:lnSpc>
              <a:spcAft>
                <a:spcPts val="0"/>
              </a:spcAft>
            </a:pPr>
            <a:r>
              <a:rPr sz="790" b="0">
                <a:solidFill>
                  <a:srgbClr val="5B6B84"/>
                </a:solidFill>
                <a:latin typeface="Arial"/>
              </a:rPr>
              <a:t>IBISWorld, IMARC, ResearchAndMarkets</a:t>
            </a:r>
          </a:p>
        </p:txBody>
      </p:sp>
      <p:sp>
        <p:nvSpPr>
          <p:cNvPr id="17" name="Rectangle 16"/>
          <p:cNvSpPr/>
          <p:nvPr/>
        </p:nvSpPr>
        <p:spPr>
          <a:xfrm>
            <a:off x="502920" y="2866217"/>
            <a:ext cx="2880360" cy="47548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8" name="Rectangle 17"/>
          <p:cNvSpPr/>
          <p:nvPr/>
        </p:nvSpPr>
        <p:spPr>
          <a:xfrm>
            <a:off x="502920" y="2866217"/>
            <a:ext cx="36576" cy="47548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TextBox 18"/>
          <p:cNvSpPr txBox="1"/>
          <p:nvPr/>
        </p:nvSpPr>
        <p:spPr>
          <a:xfrm>
            <a:off x="649224" y="2930225"/>
            <a:ext cx="2642615" cy="189341"/>
          </a:xfrm>
          <a:prstGeom prst="rect">
            <a:avLst/>
          </a:prstGeom>
          <a:noFill/>
        </p:spPr>
        <p:txBody>
          <a:bodyPr wrap="square" anchor="t" lIns="0" tIns="0" rIns="0" bIns="0">
            <a:noAutofit/>
          </a:bodyPr>
          <a:lstStyle/>
          <a:p>
            <a:pPr algn="l">
              <a:lnSpc>
                <a:spcPct val="122000"/>
              </a:lnSpc>
              <a:spcAft>
                <a:spcPts val="0"/>
              </a:spcAft>
            </a:pPr>
            <a:r>
              <a:rPr sz="919" b="1">
                <a:solidFill>
                  <a:srgbClr val="0A1E3C"/>
                </a:solidFill>
                <a:latin typeface="Arial"/>
              </a:rPr>
              <a:t>Physical capacity</a:t>
            </a:r>
          </a:p>
        </p:txBody>
      </p:sp>
      <p:sp>
        <p:nvSpPr>
          <p:cNvPr id="20" name="TextBox 19"/>
          <p:cNvSpPr txBox="1"/>
          <p:nvPr/>
        </p:nvSpPr>
        <p:spPr>
          <a:xfrm>
            <a:off x="649224" y="3122249"/>
            <a:ext cx="2642615" cy="165171"/>
          </a:xfrm>
          <a:prstGeom prst="rect">
            <a:avLst/>
          </a:prstGeom>
          <a:noFill/>
        </p:spPr>
        <p:txBody>
          <a:bodyPr wrap="square" anchor="t" lIns="0" tIns="0" rIns="0" bIns="0">
            <a:noAutofit/>
          </a:bodyPr>
          <a:lstStyle/>
          <a:p>
            <a:pPr algn="l">
              <a:lnSpc>
                <a:spcPct val="122000"/>
              </a:lnSpc>
              <a:spcAft>
                <a:spcPts val="0"/>
              </a:spcAft>
            </a:pPr>
            <a:r>
              <a:rPr sz="790" b="0">
                <a:solidFill>
                  <a:srgbClr val="5B6B84"/>
                </a:solidFill>
                <a:latin typeface="Arial"/>
              </a:rPr>
              <a:t>CBRE, JLL, M3/Colliers DC Byte, Knight Frank</a:t>
            </a:r>
          </a:p>
        </p:txBody>
      </p:sp>
      <p:sp>
        <p:nvSpPr>
          <p:cNvPr id="21" name="Rectangle 20"/>
          <p:cNvSpPr/>
          <p:nvPr/>
        </p:nvSpPr>
        <p:spPr>
          <a:xfrm>
            <a:off x="502920" y="3433145"/>
            <a:ext cx="2880360" cy="47548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2" name="Rectangle 21"/>
          <p:cNvSpPr/>
          <p:nvPr/>
        </p:nvSpPr>
        <p:spPr>
          <a:xfrm>
            <a:off x="502920" y="3433145"/>
            <a:ext cx="36576" cy="47548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TextBox 22"/>
          <p:cNvSpPr txBox="1"/>
          <p:nvPr/>
        </p:nvSpPr>
        <p:spPr>
          <a:xfrm>
            <a:off x="649224" y="3497153"/>
            <a:ext cx="2642615" cy="189341"/>
          </a:xfrm>
          <a:prstGeom prst="rect">
            <a:avLst/>
          </a:prstGeom>
          <a:noFill/>
        </p:spPr>
        <p:txBody>
          <a:bodyPr wrap="square" anchor="t" lIns="0" tIns="0" rIns="0" bIns="0">
            <a:noAutofit/>
          </a:bodyPr>
          <a:lstStyle/>
          <a:p>
            <a:pPr algn="l">
              <a:lnSpc>
                <a:spcPct val="122000"/>
              </a:lnSpc>
              <a:spcAft>
                <a:spcPts val="0"/>
              </a:spcAft>
            </a:pPr>
            <a:r>
              <a:rPr sz="919" b="1">
                <a:solidFill>
                  <a:srgbClr val="0A1E3C"/>
                </a:solidFill>
                <a:latin typeface="Arial"/>
              </a:rPr>
              <a:t>Demand-side occupancy</a:t>
            </a:r>
          </a:p>
        </p:txBody>
      </p:sp>
      <p:sp>
        <p:nvSpPr>
          <p:cNvPr id="24" name="TextBox 23"/>
          <p:cNvSpPr txBox="1"/>
          <p:nvPr/>
        </p:nvSpPr>
        <p:spPr>
          <a:xfrm>
            <a:off x="649224" y="3689177"/>
            <a:ext cx="2642615" cy="165171"/>
          </a:xfrm>
          <a:prstGeom prst="rect">
            <a:avLst/>
          </a:prstGeom>
          <a:noFill/>
        </p:spPr>
        <p:txBody>
          <a:bodyPr wrap="square" anchor="t" lIns="0" tIns="0" rIns="0" bIns="0">
            <a:noAutofit/>
          </a:bodyPr>
          <a:lstStyle/>
          <a:p>
            <a:pPr algn="l">
              <a:lnSpc>
                <a:spcPct val="122000"/>
              </a:lnSpc>
              <a:spcAft>
                <a:spcPts val="0"/>
              </a:spcAft>
            </a:pPr>
            <a:r>
              <a:rPr sz="790" b="0">
                <a:solidFill>
                  <a:srgbClr val="5B6B84"/>
                </a:solidFill>
                <a:latin typeface="Arial"/>
              </a:rPr>
              <a:t>M3</a:t>
            </a:r>
          </a:p>
        </p:txBody>
      </p:sp>
      <p:sp>
        <p:nvSpPr>
          <p:cNvPr id="25" name="Rectangle 24"/>
          <p:cNvSpPr/>
          <p:nvPr/>
        </p:nvSpPr>
        <p:spPr>
          <a:xfrm>
            <a:off x="3383280" y="2537033"/>
            <a:ext cx="384047" cy="1397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6" name="Rectangle 25"/>
          <p:cNvSpPr/>
          <p:nvPr/>
        </p:nvSpPr>
        <p:spPr>
          <a:xfrm>
            <a:off x="3383280" y="3103961"/>
            <a:ext cx="384047" cy="1397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Rectangle 26"/>
          <p:cNvSpPr/>
          <p:nvPr/>
        </p:nvSpPr>
        <p:spPr>
          <a:xfrm>
            <a:off x="3383280" y="3670889"/>
            <a:ext cx="384047" cy="1397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Rectangle 27"/>
          <p:cNvSpPr/>
          <p:nvPr/>
        </p:nvSpPr>
        <p:spPr>
          <a:xfrm>
            <a:off x="3767328" y="2537033"/>
            <a:ext cx="13970" cy="1133856"/>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Rectangle 28"/>
          <p:cNvSpPr/>
          <p:nvPr/>
        </p:nvSpPr>
        <p:spPr>
          <a:xfrm>
            <a:off x="3767328" y="3103961"/>
            <a:ext cx="182880" cy="1397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Rectangle 29"/>
          <p:cNvSpPr/>
          <p:nvPr/>
        </p:nvSpPr>
        <p:spPr>
          <a:xfrm>
            <a:off x="3950208" y="2299289"/>
            <a:ext cx="3017520" cy="1609344"/>
          </a:xfrm>
          <a:prstGeom prst="rect">
            <a:avLst/>
          </a:prstGeom>
          <a:solidFill>
            <a:srgbClr val="FFFFFF"/>
          </a:solidFill>
          <a:ln w="12700">
            <a:solidFill>
              <a:srgbClr val="0A1E3C"/>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TextBox 30"/>
          <p:cNvSpPr txBox="1"/>
          <p:nvPr/>
        </p:nvSpPr>
        <p:spPr>
          <a:xfrm>
            <a:off x="4114800" y="2418161"/>
            <a:ext cx="2688336" cy="164592"/>
          </a:xfrm>
          <a:prstGeom prst="rect">
            <a:avLst/>
          </a:prstGeom>
          <a:noFill/>
        </p:spPr>
        <p:txBody>
          <a:bodyPr wrap="square" anchor="t" lIns="0" tIns="0" rIns="0" bIns="0">
            <a:noAutofit/>
          </a:bodyPr>
          <a:lstStyle/>
          <a:p>
            <a:r>
              <a:rPr sz="780" b="1" spc="100">
                <a:solidFill>
                  <a:srgbClr val="0A1E3C"/>
                </a:solidFill>
                <a:latin typeface="Arial"/>
              </a:rPr>
              <a:t>RECONCILED AGAINST</a:t>
            </a:r>
          </a:p>
        </p:txBody>
      </p:sp>
      <p:sp>
        <p:nvSpPr>
          <p:cNvPr id="32" name="TextBox 31"/>
          <p:cNvSpPr txBox="1"/>
          <p:nvPr/>
        </p:nvSpPr>
        <p:spPr>
          <a:xfrm>
            <a:off x="4114800" y="2683337"/>
            <a:ext cx="2688336" cy="189341"/>
          </a:xfrm>
          <a:prstGeom prst="rect">
            <a:avLst/>
          </a:prstGeom>
          <a:noFill/>
        </p:spPr>
        <p:txBody>
          <a:bodyPr wrap="square" anchor="t" lIns="0" tIns="0" rIns="0" bIns="0">
            <a:noAutofit/>
          </a:bodyPr>
          <a:lstStyle/>
          <a:p>
            <a:pPr algn="l">
              <a:lnSpc>
                <a:spcPct val="122000"/>
              </a:lnSpc>
              <a:spcAft>
                <a:spcPts val="0"/>
              </a:spcAft>
            </a:pPr>
            <a:r>
              <a:rPr sz="919" b="1">
                <a:solidFill>
                  <a:srgbClr val="0A1E3C"/>
                </a:solidFill>
                <a:latin typeface="Arial"/>
              </a:rPr>
              <a:t>Company filings</a:t>
            </a:r>
          </a:p>
        </p:txBody>
      </p:sp>
      <p:sp>
        <p:nvSpPr>
          <p:cNvPr id="33" name="TextBox 32"/>
          <p:cNvSpPr txBox="1"/>
          <p:nvPr/>
        </p:nvSpPr>
        <p:spPr>
          <a:xfrm>
            <a:off x="4114800" y="2875361"/>
            <a:ext cx="2688336" cy="165171"/>
          </a:xfrm>
          <a:prstGeom prst="rect">
            <a:avLst/>
          </a:prstGeom>
          <a:noFill/>
        </p:spPr>
        <p:txBody>
          <a:bodyPr wrap="square" anchor="t" lIns="0" tIns="0" rIns="0" bIns="0">
            <a:noAutofit/>
          </a:bodyPr>
          <a:lstStyle/>
          <a:p>
            <a:pPr algn="l">
              <a:lnSpc>
                <a:spcPct val="122000"/>
              </a:lnSpc>
              <a:spcAft>
                <a:spcPts val="0"/>
              </a:spcAft>
            </a:pPr>
            <a:r>
              <a:rPr sz="790" b="0">
                <a:solidFill>
                  <a:srgbClr val="5B6B84"/>
                </a:solidFill>
                <a:latin typeface="Arial"/>
              </a:rPr>
              <a:t>NEXTDC, Infratil/CDC, Goodman, DigiCo</a:t>
            </a:r>
          </a:p>
        </p:txBody>
      </p:sp>
      <p:sp>
        <p:nvSpPr>
          <p:cNvPr id="34" name="TextBox 33"/>
          <p:cNvSpPr txBox="1"/>
          <p:nvPr/>
        </p:nvSpPr>
        <p:spPr>
          <a:xfrm>
            <a:off x="4114800" y="3177113"/>
            <a:ext cx="2688336" cy="189341"/>
          </a:xfrm>
          <a:prstGeom prst="rect">
            <a:avLst/>
          </a:prstGeom>
          <a:noFill/>
        </p:spPr>
        <p:txBody>
          <a:bodyPr wrap="square" anchor="t" lIns="0" tIns="0" rIns="0" bIns="0">
            <a:noAutofit/>
          </a:bodyPr>
          <a:lstStyle/>
          <a:p>
            <a:pPr algn="l">
              <a:lnSpc>
                <a:spcPct val="122000"/>
              </a:lnSpc>
              <a:spcAft>
                <a:spcPts val="0"/>
              </a:spcAft>
            </a:pPr>
            <a:r>
              <a:rPr sz="919" b="1">
                <a:solidFill>
                  <a:srgbClr val="0A1E3C"/>
                </a:solidFill>
                <a:latin typeface="Arial"/>
              </a:rPr>
              <a:t>System-operator data</a:t>
            </a:r>
          </a:p>
        </p:txBody>
      </p:sp>
      <p:sp>
        <p:nvSpPr>
          <p:cNvPr id="35" name="TextBox 34"/>
          <p:cNvSpPr txBox="1"/>
          <p:nvPr/>
        </p:nvSpPr>
        <p:spPr>
          <a:xfrm>
            <a:off x="4114800" y="3369137"/>
            <a:ext cx="2688336" cy="165171"/>
          </a:xfrm>
          <a:prstGeom prst="rect">
            <a:avLst/>
          </a:prstGeom>
          <a:noFill/>
        </p:spPr>
        <p:txBody>
          <a:bodyPr wrap="square" anchor="t" lIns="0" tIns="0" rIns="0" bIns="0">
            <a:noAutofit/>
          </a:bodyPr>
          <a:lstStyle/>
          <a:p>
            <a:pPr algn="l">
              <a:lnSpc>
                <a:spcPct val="122000"/>
              </a:lnSpc>
              <a:spcAft>
                <a:spcPts val="0"/>
              </a:spcAft>
            </a:pPr>
            <a:r>
              <a:rPr sz="790" b="0">
                <a:solidFill>
                  <a:srgbClr val="5B6B84"/>
                </a:solidFill>
                <a:latin typeface="Arial"/>
              </a:rPr>
              <a:t>AEMO/Oxford Economics</a:t>
            </a:r>
          </a:p>
        </p:txBody>
      </p:sp>
      <p:sp>
        <p:nvSpPr>
          <p:cNvPr id="36" name="Isosceles Triangle 35"/>
          <p:cNvSpPr/>
          <p:nvPr/>
        </p:nvSpPr>
        <p:spPr>
          <a:xfrm rot="5400000">
            <a:off x="7050024" y="3021665"/>
            <a:ext cx="146304" cy="164592"/>
          </a:xfrm>
          <a:prstGeom prst="triangle">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37" name="Rectangle 36"/>
          <p:cNvSpPr/>
          <p:nvPr/>
        </p:nvSpPr>
        <p:spPr>
          <a:xfrm>
            <a:off x="7306056" y="2299289"/>
            <a:ext cx="4382993" cy="1609344"/>
          </a:xfrm>
          <a:prstGeom prst="rect">
            <a:avLst/>
          </a:prstGeom>
          <a:solidFill>
            <a:srgbClr val="F6E9E2"/>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Rectangle 37"/>
          <p:cNvSpPr/>
          <p:nvPr/>
        </p:nvSpPr>
        <p:spPr>
          <a:xfrm>
            <a:off x="7306056" y="2299289"/>
            <a:ext cx="41148" cy="1609344"/>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9" name="TextBox 38"/>
          <p:cNvSpPr txBox="1"/>
          <p:nvPr/>
        </p:nvSpPr>
        <p:spPr>
          <a:xfrm>
            <a:off x="7507224" y="2418161"/>
            <a:ext cx="4017233" cy="164592"/>
          </a:xfrm>
          <a:prstGeom prst="rect">
            <a:avLst/>
          </a:prstGeom>
          <a:noFill/>
        </p:spPr>
        <p:txBody>
          <a:bodyPr wrap="square" anchor="t" lIns="0" tIns="0" rIns="0" bIns="0">
            <a:noAutofit/>
          </a:bodyPr>
          <a:lstStyle/>
          <a:p>
            <a:r>
              <a:rPr sz="780" b="1" spc="100">
                <a:solidFill>
                  <a:srgbClr val="C2410C"/>
                </a:solidFill>
                <a:latin typeface="Arial"/>
              </a:rPr>
              <a:t>WHERE THE SYSTEMS DISAGREE</a:t>
            </a:r>
          </a:p>
        </p:txBody>
      </p:sp>
      <p:sp>
        <p:nvSpPr>
          <p:cNvPr id="40" name="TextBox 39"/>
          <p:cNvSpPr txBox="1"/>
          <p:nvPr/>
        </p:nvSpPr>
        <p:spPr>
          <a:xfrm>
            <a:off x="7507224" y="2665049"/>
            <a:ext cx="3980657" cy="485851"/>
          </a:xfrm>
          <a:prstGeom prst="rect">
            <a:avLst/>
          </a:prstGeom>
          <a:noFill/>
        </p:spPr>
        <p:txBody>
          <a:bodyPr wrap="square" anchor="t" lIns="0" tIns="0" rIns="0" bIns="0">
            <a:noAutofit/>
          </a:bodyPr>
          <a:lstStyle/>
          <a:p>
            <a:pPr algn="l">
              <a:lnSpc>
                <a:spcPct val="118000"/>
              </a:lnSpc>
              <a:spcAft>
                <a:spcPts val="0"/>
              </a:spcAft>
            </a:pPr>
            <a:r>
              <a:rPr sz="1300" b="1">
                <a:solidFill>
                  <a:srgbClr val="9A330A"/>
                </a:solidFill>
                <a:latin typeface="Georgia"/>
              </a:rPr>
              <a:t>Present the range and name the definitional cause.</a:t>
            </a:r>
          </a:p>
        </p:txBody>
      </p:sp>
      <p:sp>
        <p:nvSpPr>
          <p:cNvPr id="41" name="TextBox 40"/>
          <p:cNvSpPr txBox="1"/>
          <p:nvPr/>
        </p:nvSpPr>
        <p:spPr>
          <a:xfrm>
            <a:off x="7507224" y="3477646"/>
            <a:ext cx="3980657" cy="330403"/>
          </a:xfrm>
          <a:prstGeom prst="rect">
            <a:avLst/>
          </a:prstGeom>
          <a:noFill/>
        </p:spPr>
        <p:txBody>
          <a:bodyPr wrap="square" anchor="t" lIns="0" tIns="0" rIns="0" bIns="0">
            <a:noAutofit/>
          </a:bodyPr>
          <a:lstStyle/>
          <a:p>
            <a:pPr algn="l">
              <a:lnSpc>
                <a:spcPct val="128000"/>
              </a:lnSpc>
              <a:spcAft>
                <a:spcPts val="0"/>
              </a:spcAft>
            </a:pPr>
            <a:r>
              <a:rPr sz="800" b="0">
                <a:solidFill>
                  <a:srgbClr val="24385A"/>
                </a:solidFill>
                <a:latin typeface="Arial"/>
              </a:rPr>
              <a:t>Section 01 shows why five research houses produce five different headline numbers; Section 02 applies the rule to market size.</a:t>
            </a:r>
          </a:p>
        </p:txBody>
      </p:sp>
      <p:sp>
        <p:nvSpPr>
          <p:cNvPr id="42" name="TextBox 41"/>
          <p:cNvSpPr txBox="1"/>
          <p:nvPr/>
        </p:nvSpPr>
        <p:spPr>
          <a:xfrm>
            <a:off x="502920" y="4182953"/>
            <a:ext cx="3521445"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Conventions</a:t>
            </a:r>
          </a:p>
        </p:txBody>
      </p:sp>
      <p:sp>
        <p:nvSpPr>
          <p:cNvPr id="43" name="Rectangle 42"/>
          <p:cNvSpPr/>
          <p:nvPr/>
        </p:nvSpPr>
        <p:spPr>
          <a:xfrm>
            <a:off x="502920" y="4365833"/>
            <a:ext cx="3521445"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4" name="TextBox 43"/>
          <p:cNvSpPr txBox="1"/>
          <p:nvPr/>
        </p:nvSpPr>
        <p:spPr>
          <a:xfrm>
            <a:off x="502920" y="4457273"/>
            <a:ext cx="347472" cy="161909"/>
          </a:xfrm>
          <a:prstGeom prst="rect">
            <a:avLst/>
          </a:prstGeom>
          <a:noFill/>
        </p:spPr>
        <p:txBody>
          <a:bodyPr wrap="square" anchor="t" lIns="0" tIns="0" rIns="0" bIns="0">
            <a:noAutofit/>
          </a:bodyPr>
          <a:lstStyle/>
          <a:p>
            <a:pPr algn="l">
              <a:lnSpc>
                <a:spcPct val="124000"/>
              </a:lnSpc>
              <a:spcAft>
                <a:spcPts val="0"/>
              </a:spcAft>
            </a:pPr>
            <a:r>
              <a:rPr sz="760" b="1">
                <a:solidFill>
                  <a:srgbClr val="5B6B84"/>
                </a:solidFill>
                <a:latin typeface="Arial"/>
              </a:rPr>
              <a:t>A$</a:t>
            </a:r>
          </a:p>
        </p:txBody>
      </p:sp>
      <p:sp>
        <p:nvSpPr>
          <p:cNvPr id="45" name="TextBox 44"/>
          <p:cNvSpPr txBox="1"/>
          <p:nvPr/>
        </p:nvSpPr>
        <p:spPr>
          <a:xfrm>
            <a:off x="923544" y="4457273"/>
            <a:ext cx="3100821" cy="305531"/>
          </a:xfrm>
          <a:prstGeom prst="rect">
            <a:avLst/>
          </a:prstGeom>
          <a:noFill/>
        </p:spPr>
        <p:txBody>
          <a:bodyPr wrap="square" anchor="t" lIns="0" tIns="0" rIns="0" bIns="0">
            <a:noAutofit/>
          </a:bodyPr>
          <a:lstStyle/>
          <a:p>
            <a:pPr algn="l">
              <a:lnSpc>
                <a:spcPct val="124000"/>
              </a:lnSpc>
              <a:spcAft>
                <a:spcPts val="0"/>
              </a:spcAft>
            </a:pPr>
            <a:r>
              <a:rPr sz="760" b="0">
                <a:solidFill>
                  <a:srgbClr val="5B6B84"/>
                </a:solidFill>
                <a:latin typeface="Arial"/>
              </a:rPr>
              <a:t>Australian dollars; US$ marked where used. Conversions use the source-implied rate and are labelled.</a:t>
            </a:r>
          </a:p>
        </p:txBody>
      </p:sp>
      <p:sp>
        <p:nvSpPr>
          <p:cNvPr id="46" name="Rectangle 45"/>
          <p:cNvSpPr/>
          <p:nvPr/>
        </p:nvSpPr>
        <p:spPr>
          <a:xfrm>
            <a:off x="502920" y="4772177"/>
            <a:ext cx="3521445"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7" name="TextBox 46"/>
          <p:cNvSpPr txBox="1"/>
          <p:nvPr/>
        </p:nvSpPr>
        <p:spPr>
          <a:xfrm>
            <a:off x="502920" y="4794808"/>
            <a:ext cx="347472" cy="161909"/>
          </a:xfrm>
          <a:prstGeom prst="rect">
            <a:avLst/>
          </a:prstGeom>
          <a:noFill/>
        </p:spPr>
        <p:txBody>
          <a:bodyPr wrap="square" anchor="t" lIns="0" tIns="0" rIns="0" bIns="0">
            <a:noAutofit/>
          </a:bodyPr>
          <a:lstStyle/>
          <a:p>
            <a:pPr algn="l">
              <a:lnSpc>
                <a:spcPct val="124000"/>
              </a:lnSpc>
              <a:spcAft>
                <a:spcPts val="0"/>
              </a:spcAft>
            </a:pPr>
            <a:r>
              <a:rPr sz="760" b="1">
                <a:solidFill>
                  <a:srgbClr val="5B6B84"/>
                </a:solidFill>
                <a:latin typeface="Arial"/>
              </a:rPr>
              <a:t>MW</a:t>
            </a:r>
          </a:p>
        </p:txBody>
      </p:sp>
      <p:sp>
        <p:nvSpPr>
          <p:cNvPr id="48" name="TextBox 47"/>
          <p:cNvSpPr txBox="1"/>
          <p:nvPr/>
        </p:nvSpPr>
        <p:spPr>
          <a:xfrm>
            <a:off x="923544" y="4794808"/>
            <a:ext cx="3100821" cy="305531"/>
          </a:xfrm>
          <a:prstGeom prst="rect">
            <a:avLst/>
          </a:prstGeom>
          <a:noFill/>
        </p:spPr>
        <p:txBody>
          <a:bodyPr wrap="square" anchor="t" lIns="0" tIns="0" rIns="0" bIns="0">
            <a:noAutofit/>
          </a:bodyPr>
          <a:lstStyle/>
          <a:p>
            <a:pPr algn="l">
              <a:lnSpc>
                <a:spcPct val="124000"/>
              </a:lnSpc>
              <a:spcAft>
                <a:spcPts val="0"/>
              </a:spcAft>
            </a:pPr>
            <a:r>
              <a:rPr sz="760" b="0">
                <a:solidFill>
                  <a:srgbClr val="5B6B84"/>
                </a:solidFill>
                <a:latin typeface="Arial"/>
              </a:rPr>
              <a:t>Megawatts of IT load unless stated. Nameplate MVA vs deliverable IT MW is a known trap, flagged wherever it occurs.</a:t>
            </a:r>
          </a:p>
        </p:txBody>
      </p:sp>
      <p:sp>
        <p:nvSpPr>
          <p:cNvPr id="49" name="Rectangle 48"/>
          <p:cNvSpPr/>
          <p:nvPr/>
        </p:nvSpPr>
        <p:spPr>
          <a:xfrm>
            <a:off x="502920" y="5109712"/>
            <a:ext cx="3521445"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0" name="TextBox 49"/>
          <p:cNvSpPr txBox="1"/>
          <p:nvPr/>
        </p:nvSpPr>
        <p:spPr>
          <a:xfrm>
            <a:off x="502920" y="5132344"/>
            <a:ext cx="347472" cy="161909"/>
          </a:xfrm>
          <a:prstGeom prst="rect">
            <a:avLst/>
          </a:prstGeom>
          <a:noFill/>
        </p:spPr>
        <p:txBody>
          <a:bodyPr wrap="square" anchor="t" lIns="0" tIns="0" rIns="0" bIns="0">
            <a:noAutofit/>
          </a:bodyPr>
          <a:lstStyle/>
          <a:p>
            <a:pPr algn="l">
              <a:lnSpc>
                <a:spcPct val="124000"/>
              </a:lnSpc>
              <a:spcAft>
                <a:spcPts val="0"/>
              </a:spcAft>
            </a:pPr>
            <a:r>
              <a:rPr sz="760" b="1">
                <a:solidFill>
                  <a:srgbClr val="5B6B84"/>
                </a:solidFill>
                <a:latin typeface="Arial"/>
              </a:rPr>
              <a:t>FY</a:t>
            </a:r>
          </a:p>
        </p:txBody>
      </p:sp>
      <p:sp>
        <p:nvSpPr>
          <p:cNvPr id="51" name="TextBox 50"/>
          <p:cNvSpPr txBox="1"/>
          <p:nvPr/>
        </p:nvSpPr>
        <p:spPr>
          <a:xfrm>
            <a:off x="923544" y="5132344"/>
            <a:ext cx="3100821" cy="161909"/>
          </a:xfrm>
          <a:prstGeom prst="rect">
            <a:avLst/>
          </a:prstGeom>
          <a:noFill/>
        </p:spPr>
        <p:txBody>
          <a:bodyPr wrap="square" anchor="t" lIns="0" tIns="0" rIns="0" bIns="0">
            <a:noAutofit/>
          </a:bodyPr>
          <a:lstStyle/>
          <a:p>
            <a:pPr algn="l">
              <a:lnSpc>
                <a:spcPct val="124000"/>
              </a:lnSpc>
              <a:spcAft>
                <a:spcPts val="0"/>
              </a:spcAft>
            </a:pPr>
            <a:r>
              <a:rPr sz="760" b="0">
                <a:solidFill>
                  <a:srgbClr val="5B6B84"/>
                </a:solidFill>
                <a:latin typeface="Arial"/>
              </a:rPr>
              <a:t>Year to 30 June.</a:t>
            </a:r>
          </a:p>
        </p:txBody>
      </p:sp>
      <p:sp>
        <p:nvSpPr>
          <p:cNvPr id="52" name="TextBox 51"/>
          <p:cNvSpPr txBox="1"/>
          <p:nvPr/>
        </p:nvSpPr>
        <p:spPr>
          <a:xfrm>
            <a:off x="4335261" y="4182953"/>
            <a:ext cx="3521445"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Confidence labels used throughout</a:t>
            </a:r>
          </a:p>
        </p:txBody>
      </p:sp>
      <p:sp>
        <p:nvSpPr>
          <p:cNvPr id="53" name="Rectangle 52"/>
          <p:cNvSpPr/>
          <p:nvPr/>
        </p:nvSpPr>
        <p:spPr>
          <a:xfrm>
            <a:off x="4335261" y="4365833"/>
            <a:ext cx="3521445"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4" name="Rectangle 53"/>
          <p:cNvSpPr/>
          <p:nvPr/>
        </p:nvSpPr>
        <p:spPr>
          <a:xfrm>
            <a:off x="4335261" y="4457273"/>
            <a:ext cx="1076706" cy="19202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5" name="TextBox 54"/>
          <p:cNvSpPr txBox="1"/>
          <p:nvPr/>
        </p:nvSpPr>
        <p:spPr>
          <a:xfrm>
            <a:off x="4335261" y="4457273"/>
            <a:ext cx="1076706" cy="192024"/>
          </a:xfrm>
          <a:prstGeom prst="rect">
            <a:avLst/>
          </a:prstGeom>
          <a:noFill/>
        </p:spPr>
        <p:txBody>
          <a:bodyPr wrap="square" anchor="ctr" lIns="0" tIns="0" rIns="0" bIns="0">
            <a:noAutofit/>
          </a:bodyPr>
          <a:lstStyle/>
          <a:p>
            <a:pPr algn="ctr"/>
            <a:r>
              <a:rPr sz="780" b="1">
                <a:solidFill>
                  <a:srgbClr val="FFFFFF"/>
                </a:solidFill>
                <a:latin typeface="Arial"/>
              </a:rPr>
              <a:t>Reported</a:t>
            </a:r>
          </a:p>
        </p:txBody>
      </p:sp>
      <p:sp>
        <p:nvSpPr>
          <p:cNvPr id="56" name="TextBox 55"/>
          <p:cNvSpPr txBox="1"/>
          <p:nvPr/>
        </p:nvSpPr>
        <p:spPr>
          <a:xfrm>
            <a:off x="5539983" y="4470989"/>
            <a:ext cx="2316723" cy="169468"/>
          </a:xfrm>
          <a:prstGeom prst="rect">
            <a:avLst/>
          </a:prstGeom>
          <a:noFill/>
        </p:spPr>
        <p:txBody>
          <a:bodyPr wrap="square" anchor="t" lIns="0" tIns="0" rIns="0" bIns="0">
            <a:noAutofit/>
          </a:bodyPr>
          <a:lstStyle/>
          <a:p>
            <a:pPr algn="l">
              <a:lnSpc>
                <a:spcPct val="124000"/>
              </a:lnSpc>
              <a:spcAft>
                <a:spcPts val="0"/>
              </a:spcAft>
            </a:pPr>
            <a:r>
              <a:rPr sz="800" b="0">
                <a:solidFill>
                  <a:srgbClr val="24385A"/>
                </a:solidFill>
                <a:latin typeface="Arial"/>
              </a:rPr>
              <a:t>Filed or published by the named source.</a:t>
            </a:r>
          </a:p>
        </p:txBody>
      </p:sp>
      <p:sp>
        <p:nvSpPr>
          <p:cNvPr id="57" name="Rectangle 56"/>
          <p:cNvSpPr/>
          <p:nvPr/>
        </p:nvSpPr>
        <p:spPr>
          <a:xfrm>
            <a:off x="4335261" y="4759025"/>
            <a:ext cx="1076706" cy="192024"/>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8" name="TextBox 57"/>
          <p:cNvSpPr txBox="1"/>
          <p:nvPr/>
        </p:nvSpPr>
        <p:spPr>
          <a:xfrm>
            <a:off x="4335261" y="4759025"/>
            <a:ext cx="1076706" cy="192024"/>
          </a:xfrm>
          <a:prstGeom prst="rect">
            <a:avLst/>
          </a:prstGeom>
          <a:noFill/>
        </p:spPr>
        <p:txBody>
          <a:bodyPr wrap="square" anchor="ctr" lIns="0" tIns="0" rIns="0" bIns="0">
            <a:noAutofit/>
          </a:bodyPr>
          <a:lstStyle/>
          <a:p>
            <a:pPr algn="ctr"/>
            <a:r>
              <a:rPr sz="780" b="1">
                <a:solidFill>
                  <a:srgbClr val="FFFFFF"/>
                </a:solidFill>
                <a:latin typeface="Arial"/>
              </a:rPr>
              <a:t>Flagged</a:t>
            </a:r>
          </a:p>
        </p:txBody>
      </p:sp>
      <p:sp>
        <p:nvSpPr>
          <p:cNvPr id="59" name="TextBox 58"/>
          <p:cNvSpPr txBox="1"/>
          <p:nvPr/>
        </p:nvSpPr>
        <p:spPr>
          <a:xfrm>
            <a:off x="5539983" y="4772741"/>
            <a:ext cx="2316723" cy="169468"/>
          </a:xfrm>
          <a:prstGeom prst="rect">
            <a:avLst/>
          </a:prstGeom>
          <a:noFill/>
        </p:spPr>
        <p:txBody>
          <a:bodyPr wrap="square" anchor="t" lIns="0" tIns="0" rIns="0" bIns="0">
            <a:noAutofit/>
          </a:bodyPr>
          <a:lstStyle/>
          <a:p>
            <a:pPr algn="l">
              <a:lnSpc>
                <a:spcPct val="124000"/>
              </a:lnSpc>
              <a:spcAft>
                <a:spcPts val="0"/>
              </a:spcAft>
            </a:pPr>
            <a:r>
              <a:rPr sz="800" b="0">
                <a:solidFill>
                  <a:srgbClr val="24385A"/>
                </a:solidFill>
                <a:latin typeface="Arial"/>
              </a:rPr>
              <a:t>Sources conflict; both shown.</a:t>
            </a:r>
          </a:p>
        </p:txBody>
      </p:sp>
      <p:sp>
        <p:nvSpPr>
          <p:cNvPr id="60" name="Rectangle 59"/>
          <p:cNvSpPr/>
          <p:nvPr/>
        </p:nvSpPr>
        <p:spPr>
          <a:xfrm>
            <a:off x="4335261" y="5060777"/>
            <a:ext cx="1076706" cy="192024"/>
          </a:xfrm>
          <a:prstGeom prst="rect">
            <a:avLst/>
          </a:prstGeom>
          <a:solidFill>
            <a:srgbClr val="3D5A8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1" name="TextBox 60"/>
          <p:cNvSpPr txBox="1"/>
          <p:nvPr/>
        </p:nvSpPr>
        <p:spPr>
          <a:xfrm>
            <a:off x="4335261" y="5060777"/>
            <a:ext cx="1076706" cy="192024"/>
          </a:xfrm>
          <a:prstGeom prst="rect">
            <a:avLst/>
          </a:prstGeom>
          <a:noFill/>
        </p:spPr>
        <p:txBody>
          <a:bodyPr wrap="square" anchor="ctr" lIns="0" tIns="0" rIns="0" bIns="0">
            <a:noAutofit/>
          </a:bodyPr>
          <a:lstStyle/>
          <a:p>
            <a:pPr algn="ctr"/>
            <a:r>
              <a:rPr sz="780" b="1">
                <a:solidFill>
                  <a:srgbClr val="FFFFFF"/>
                </a:solidFill>
                <a:latin typeface="Arial"/>
              </a:rPr>
              <a:t>inashanu estimate</a:t>
            </a:r>
          </a:p>
        </p:txBody>
      </p:sp>
      <p:sp>
        <p:nvSpPr>
          <p:cNvPr id="62" name="TextBox 61"/>
          <p:cNvSpPr txBox="1"/>
          <p:nvPr/>
        </p:nvSpPr>
        <p:spPr>
          <a:xfrm>
            <a:off x="5539983" y="5074493"/>
            <a:ext cx="2316723" cy="169468"/>
          </a:xfrm>
          <a:prstGeom prst="rect">
            <a:avLst/>
          </a:prstGeom>
          <a:noFill/>
        </p:spPr>
        <p:txBody>
          <a:bodyPr wrap="square" anchor="t" lIns="0" tIns="0" rIns="0" bIns="0">
            <a:noAutofit/>
          </a:bodyPr>
          <a:lstStyle/>
          <a:p>
            <a:pPr algn="l">
              <a:lnSpc>
                <a:spcPct val="124000"/>
              </a:lnSpc>
              <a:spcAft>
                <a:spcPts val="0"/>
              </a:spcAft>
            </a:pPr>
            <a:r>
              <a:rPr sz="800" b="0">
                <a:solidFill>
                  <a:srgbClr val="24385A"/>
                </a:solidFill>
                <a:latin typeface="Arial"/>
              </a:rPr>
              <a:t>Our derivation, method shown.</a:t>
            </a:r>
          </a:p>
        </p:txBody>
      </p:sp>
      <p:sp>
        <p:nvSpPr>
          <p:cNvPr id="63" name="Rectangle 62"/>
          <p:cNvSpPr/>
          <p:nvPr/>
        </p:nvSpPr>
        <p:spPr>
          <a:xfrm>
            <a:off x="4335261" y="5362529"/>
            <a:ext cx="1076706" cy="192024"/>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4" name="TextBox 63"/>
          <p:cNvSpPr txBox="1"/>
          <p:nvPr/>
        </p:nvSpPr>
        <p:spPr>
          <a:xfrm>
            <a:off x="4335261" y="5362529"/>
            <a:ext cx="1076706" cy="192024"/>
          </a:xfrm>
          <a:prstGeom prst="rect">
            <a:avLst/>
          </a:prstGeom>
          <a:noFill/>
        </p:spPr>
        <p:txBody>
          <a:bodyPr wrap="square" anchor="ctr" lIns="0" tIns="0" rIns="0" bIns="0">
            <a:noAutofit/>
          </a:bodyPr>
          <a:lstStyle/>
          <a:p>
            <a:pPr algn="ctr"/>
            <a:r>
              <a:rPr sz="780" b="1">
                <a:solidFill>
                  <a:srgbClr val="FFFFFF"/>
                </a:solidFill>
                <a:latin typeface="Arial"/>
              </a:rPr>
              <a:t>Unverified</a:t>
            </a:r>
          </a:p>
        </p:txBody>
      </p:sp>
      <p:sp>
        <p:nvSpPr>
          <p:cNvPr id="65" name="TextBox 64"/>
          <p:cNvSpPr txBox="1"/>
          <p:nvPr/>
        </p:nvSpPr>
        <p:spPr>
          <a:xfrm>
            <a:off x="5539983" y="5376245"/>
            <a:ext cx="2316723" cy="320649"/>
          </a:xfrm>
          <a:prstGeom prst="rect">
            <a:avLst/>
          </a:prstGeom>
          <a:noFill/>
        </p:spPr>
        <p:txBody>
          <a:bodyPr wrap="square" anchor="t" lIns="0" tIns="0" rIns="0" bIns="0">
            <a:noAutofit/>
          </a:bodyPr>
          <a:lstStyle/>
          <a:p>
            <a:pPr algn="l">
              <a:lnSpc>
                <a:spcPct val="124000"/>
              </a:lnSpc>
              <a:spcAft>
                <a:spcPts val="0"/>
              </a:spcAft>
            </a:pPr>
            <a:r>
              <a:rPr sz="800" b="0">
                <a:solidFill>
                  <a:srgbClr val="24385A"/>
                </a:solidFill>
                <a:latin typeface="Arial"/>
              </a:rPr>
              <a:t>Retrievable only in degraded form (e.g. poor OCR); not relied upon.</a:t>
            </a:r>
          </a:p>
        </p:txBody>
      </p:sp>
      <p:sp>
        <p:nvSpPr>
          <p:cNvPr id="66" name="TextBox 65"/>
          <p:cNvSpPr txBox="1"/>
          <p:nvPr/>
        </p:nvSpPr>
        <p:spPr>
          <a:xfrm>
            <a:off x="8167603" y="4182953"/>
            <a:ext cx="3521445"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Reading time</a:t>
            </a:r>
          </a:p>
        </p:txBody>
      </p:sp>
      <p:sp>
        <p:nvSpPr>
          <p:cNvPr id="67" name="Rectangle 66"/>
          <p:cNvSpPr/>
          <p:nvPr/>
        </p:nvSpPr>
        <p:spPr>
          <a:xfrm>
            <a:off x="8167603" y="4365833"/>
            <a:ext cx="3521445"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8" name="Rectangle 67"/>
          <p:cNvSpPr/>
          <p:nvPr/>
        </p:nvSpPr>
        <p:spPr>
          <a:xfrm>
            <a:off x="8167603" y="4457273"/>
            <a:ext cx="3521445" cy="773125"/>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9" name="Rectangle 68"/>
          <p:cNvSpPr/>
          <p:nvPr/>
        </p:nvSpPr>
        <p:spPr>
          <a:xfrm>
            <a:off x="8167603" y="4457273"/>
            <a:ext cx="41148" cy="773125"/>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0" name="TextBox 69"/>
          <p:cNvSpPr txBox="1"/>
          <p:nvPr/>
        </p:nvSpPr>
        <p:spPr>
          <a:xfrm>
            <a:off x="8350483" y="4585289"/>
            <a:ext cx="3210549" cy="535381"/>
          </a:xfrm>
          <a:prstGeom prst="rect">
            <a:avLst/>
          </a:prstGeom>
          <a:noFill/>
        </p:spPr>
        <p:txBody>
          <a:bodyPr wrap="square" anchor="t" lIns="0" tIns="0" rIns="0" bIns="0">
            <a:noAutofit/>
          </a:bodyPr>
          <a:lstStyle/>
          <a:p>
            <a:pPr algn="l">
              <a:lnSpc>
                <a:spcPct val="130000"/>
              </a:lnSpc>
              <a:spcAft>
                <a:spcPts val="0"/>
              </a:spcAft>
            </a:pPr>
            <a:r>
              <a:rPr sz="869" b="0" spc="-19">
                <a:solidFill>
                  <a:srgbClr val="0A1E3C"/>
                </a:solidFill>
                <a:latin typeface="Arial"/>
              </a:rPr>
              <a:t>The executive summary (pages 4–6) stands alone. Sections 02, 06 and 10 carry the argument a committee most needs: what the market is, what constrains it, and what it becomes by 2030.</a:t>
            </a:r>
          </a:p>
        </p:txBody>
      </p:sp>
      <p:sp>
        <p:nvSpPr>
          <p:cNvPr id="71" name="TextBox 70"/>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inashanu methodology; dossier conventions (compiled 17 Sep 2026).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Executive summary</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4</a:t>
            </a:r>
          </a:p>
        </p:txBody>
      </p:sp>
      <p:sp>
        <p:nvSpPr>
          <p:cNvPr id="9" name="TextBox 8"/>
          <p:cNvSpPr txBox="1"/>
          <p:nvPr/>
        </p:nvSpPr>
        <p:spPr>
          <a:xfrm>
            <a:off x="502920" y="576072"/>
            <a:ext cx="11186129" cy="390144"/>
          </a:xfrm>
          <a:prstGeom prst="rect">
            <a:avLst/>
          </a:prstGeom>
          <a:noFill/>
        </p:spPr>
        <p:txBody>
          <a:bodyPr wrap="square" anchor="t" lIns="0" tIns="0" rIns="0" bIns="0">
            <a:noAutofit/>
          </a:bodyPr>
          <a:lstStyle/>
          <a:p>
            <a:pPr algn="l">
              <a:lnSpc>
                <a:spcPct val="122000"/>
              </a:lnSpc>
              <a:spcAft>
                <a:spcPts val="0"/>
              </a:spcAft>
            </a:pPr>
            <a:r>
              <a:rPr sz="2000" b="1">
                <a:solidFill>
                  <a:srgbClr val="0A1E3C"/>
                </a:solidFill>
                <a:latin typeface="Georgia"/>
              </a:rPr>
              <a:t>Executive summary</a:t>
            </a:r>
          </a:p>
        </p:txBody>
      </p:sp>
      <p:sp>
        <p:nvSpPr>
          <p:cNvPr id="10" name="Rectangle 9"/>
          <p:cNvSpPr/>
          <p:nvPr/>
        </p:nvSpPr>
        <p:spPr>
          <a:xfrm>
            <a:off x="502920" y="978408"/>
            <a:ext cx="566928" cy="2926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1" name="Rectangle 10"/>
          <p:cNvSpPr/>
          <p:nvPr/>
        </p:nvSpPr>
        <p:spPr>
          <a:xfrm>
            <a:off x="1161288" y="989380"/>
            <a:ext cx="10527761"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TextBox 11"/>
          <p:cNvSpPr txBox="1"/>
          <p:nvPr/>
        </p:nvSpPr>
        <p:spPr>
          <a:xfrm>
            <a:off x="502920" y="1097280"/>
            <a:ext cx="11186129" cy="196778"/>
          </a:xfrm>
          <a:prstGeom prst="rect">
            <a:avLst/>
          </a:prstGeom>
          <a:noFill/>
        </p:spPr>
        <p:txBody>
          <a:bodyPr wrap="square" anchor="t" lIns="0" tIns="0" rIns="0" bIns="0">
            <a:noAutofit/>
          </a:bodyPr>
          <a:lstStyle/>
          <a:p>
            <a:pPr algn="l">
              <a:lnSpc>
                <a:spcPct val="122000"/>
              </a:lnSpc>
              <a:spcAft>
                <a:spcPts val="0"/>
              </a:spcAft>
            </a:pPr>
            <a:r>
              <a:rPr sz="960" b="0">
                <a:solidFill>
                  <a:srgbClr val="5B6B84"/>
                </a:solidFill>
                <a:latin typeface="Arial"/>
              </a:rPr>
              <a:t>What the Australian data centre market is, what constrains it, and what it becomes</a:t>
            </a:r>
          </a:p>
        </p:txBody>
      </p:sp>
      <p:pic>
        <p:nvPicPr>
          <p:cNvPr id="13" name="Picture 12" descr="summary.png"/>
          <p:cNvPicPr>
            <a:picLocks noChangeAspect="1"/>
          </p:cNvPicPr>
          <p:nvPr/>
        </p:nvPicPr>
        <p:blipFill>
          <a:blip r:embed="rId2"/>
          <a:stretch>
            <a:fillRect/>
          </a:stretch>
        </p:blipFill>
        <p:spPr>
          <a:xfrm>
            <a:off x="11323289" y="603504"/>
            <a:ext cx="365760" cy="365760"/>
          </a:xfrm>
          <a:prstGeom prst="rect">
            <a:avLst/>
          </a:prstGeom>
        </p:spPr>
      </p:pic>
      <p:sp>
        <p:nvSpPr>
          <p:cNvPr id="14" name="Rectangle 13"/>
          <p:cNvSpPr/>
          <p:nvPr/>
        </p:nvSpPr>
        <p:spPr>
          <a:xfrm>
            <a:off x="502920" y="1371600"/>
            <a:ext cx="11186129" cy="6766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TextBox 14"/>
          <p:cNvSpPr txBox="1"/>
          <p:nvPr/>
        </p:nvSpPr>
        <p:spPr>
          <a:xfrm>
            <a:off x="649224" y="1481328"/>
            <a:ext cx="2503924"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~1.35 GW</a:t>
            </a:r>
          </a:p>
        </p:txBody>
      </p:sp>
      <p:sp>
        <p:nvSpPr>
          <p:cNvPr id="16" name="TextBox 15"/>
          <p:cNvSpPr txBox="1"/>
          <p:nvPr/>
        </p:nvSpPr>
        <p:spPr>
          <a:xfrm>
            <a:off x="649224" y="1818345"/>
            <a:ext cx="2503924"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operating IT load, end-2025 (ITK)</a:t>
            </a:r>
          </a:p>
        </p:txBody>
      </p:sp>
      <p:sp>
        <p:nvSpPr>
          <p:cNvPr id="17" name="Rectangle 16"/>
          <p:cNvSpPr/>
          <p:nvPr/>
        </p:nvSpPr>
        <p:spPr>
          <a:xfrm>
            <a:off x="3299452" y="1499616"/>
            <a:ext cx="11430" cy="42062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8" name="TextBox 17"/>
          <p:cNvSpPr txBox="1"/>
          <p:nvPr/>
        </p:nvSpPr>
        <p:spPr>
          <a:xfrm>
            <a:off x="3445756" y="1481328"/>
            <a:ext cx="2503924"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1,315 MW</a:t>
            </a:r>
          </a:p>
        </p:txBody>
      </p:sp>
      <p:sp>
        <p:nvSpPr>
          <p:cNvPr id="19" name="TextBox 18"/>
          <p:cNvSpPr txBox="1"/>
          <p:nvPr/>
        </p:nvSpPr>
        <p:spPr>
          <a:xfrm>
            <a:off x="3445756" y="1818345"/>
            <a:ext cx="2503924"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national occupancy 2025, ~40x 2005 (M3)</a:t>
            </a:r>
          </a:p>
        </p:txBody>
      </p:sp>
      <p:sp>
        <p:nvSpPr>
          <p:cNvPr id="20" name="Rectangle 19"/>
          <p:cNvSpPr/>
          <p:nvPr/>
        </p:nvSpPr>
        <p:spPr>
          <a:xfrm>
            <a:off x="6095984" y="1499616"/>
            <a:ext cx="11430" cy="42062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TextBox 20"/>
          <p:cNvSpPr txBox="1"/>
          <p:nvPr/>
        </p:nvSpPr>
        <p:spPr>
          <a:xfrm>
            <a:off x="6242288" y="1481328"/>
            <a:ext cx="2503924"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A$5.6bn</a:t>
            </a:r>
          </a:p>
        </p:txBody>
      </p:sp>
      <p:sp>
        <p:nvSpPr>
          <p:cNvPr id="22" name="TextBox 21"/>
          <p:cNvSpPr txBox="1"/>
          <p:nvPr/>
        </p:nvSpPr>
        <p:spPr>
          <a:xfrm>
            <a:off x="6242288" y="1818345"/>
            <a:ext cx="2503924"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2026 core revenue, inashanu sizing</a:t>
            </a:r>
          </a:p>
        </p:txBody>
      </p:sp>
      <p:sp>
        <p:nvSpPr>
          <p:cNvPr id="23" name="Rectangle 22"/>
          <p:cNvSpPr/>
          <p:nvPr/>
        </p:nvSpPr>
        <p:spPr>
          <a:xfrm>
            <a:off x="8892517" y="1499616"/>
            <a:ext cx="11430" cy="42062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TextBox 23"/>
          <p:cNvSpPr txBox="1"/>
          <p:nvPr/>
        </p:nvSpPr>
        <p:spPr>
          <a:xfrm>
            <a:off x="9038821" y="1481328"/>
            <a:ext cx="2503924"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44 GW</a:t>
            </a:r>
          </a:p>
        </p:txBody>
      </p:sp>
      <p:sp>
        <p:nvSpPr>
          <p:cNvPr id="25" name="TextBox 24"/>
          <p:cNvSpPr txBox="1"/>
          <p:nvPr/>
        </p:nvSpPr>
        <p:spPr>
          <a:xfrm>
            <a:off x="9038821" y="1818345"/>
            <a:ext cx="2503924"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grid requests vs ~6 GW needed (AEMO)</a:t>
            </a:r>
          </a:p>
        </p:txBody>
      </p:sp>
      <p:sp>
        <p:nvSpPr>
          <p:cNvPr id="26" name="Rectangle 25"/>
          <p:cNvSpPr/>
          <p:nvPr/>
        </p:nvSpPr>
        <p:spPr>
          <a:xfrm>
            <a:off x="649224" y="2048256"/>
            <a:ext cx="10893521"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Rectangle 26"/>
          <p:cNvSpPr/>
          <p:nvPr/>
        </p:nvSpPr>
        <p:spPr>
          <a:xfrm>
            <a:off x="502920" y="2048256"/>
            <a:ext cx="11186129" cy="6766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TextBox 27"/>
          <p:cNvSpPr txBox="1"/>
          <p:nvPr/>
        </p:nvSpPr>
        <p:spPr>
          <a:xfrm>
            <a:off x="649224" y="2157984"/>
            <a:ext cx="2503924"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A$24bn</a:t>
            </a:r>
          </a:p>
        </p:txBody>
      </p:sp>
      <p:sp>
        <p:nvSpPr>
          <p:cNvPr id="29" name="TextBox 28"/>
          <p:cNvSpPr txBox="1"/>
          <p:nvPr/>
        </p:nvSpPr>
        <p:spPr>
          <a:xfrm>
            <a:off x="649224" y="2495001"/>
            <a:ext cx="2503924"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AirTrunk EV, record DC deal (2024)</a:t>
            </a:r>
          </a:p>
        </p:txBody>
      </p:sp>
      <p:sp>
        <p:nvSpPr>
          <p:cNvPr id="30" name="Rectangle 29"/>
          <p:cNvSpPr/>
          <p:nvPr/>
        </p:nvSpPr>
        <p:spPr>
          <a:xfrm>
            <a:off x="3299452" y="2176272"/>
            <a:ext cx="11430" cy="42062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TextBox 30"/>
          <p:cNvSpPr txBox="1"/>
          <p:nvPr/>
        </p:nvSpPr>
        <p:spPr>
          <a:xfrm>
            <a:off x="3445756" y="2157984"/>
            <a:ext cx="2503924"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555 MW</a:t>
            </a:r>
          </a:p>
        </p:txBody>
      </p:sp>
      <p:sp>
        <p:nvSpPr>
          <p:cNvPr id="32" name="TextBox 31"/>
          <p:cNvSpPr txBox="1"/>
          <p:nvPr/>
        </p:nvSpPr>
        <p:spPr>
          <a:xfrm>
            <a:off x="3445756" y="2495001"/>
            <a:ext cx="2503924"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largest single AU contract (CDC, 2026)</a:t>
            </a:r>
          </a:p>
        </p:txBody>
      </p:sp>
      <p:sp>
        <p:nvSpPr>
          <p:cNvPr id="33" name="Rectangle 32"/>
          <p:cNvSpPr/>
          <p:nvPr/>
        </p:nvSpPr>
        <p:spPr>
          <a:xfrm>
            <a:off x="6095984" y="2176272"/>
            <a:ext cx="11430" cy="42062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TextBox 33"/>
          <p:cNvSpPr txBox="1"/>
          <p:nvPr/>
        </p:nvSpPr>
        <p:spPr>
          <a:xfrm>
            <a:off x="6242288" y="2157984"/>
            <a:ext cx="2503924"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A$46bn</a:t>
            </a:r>
          </a:p>
        </p:txBody>
      </p:sp>
      <p:sp>
        <p:nvSpPr>
          <p:cNvPr id="35" name="TextBox 34"/>
          <p:cNvSpPr txBox="1"/>
          <p:nvPr/>
        </p:nvSpPr>
        <p:spPr>
          <a:xfrm>
            <a:off x="6242288" y="2495001"/>
            <a:ext cx="2503924"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investment forecast to 2029 (CBRE)</a:t>
            </a:r>
          </a:p>
        </p:txBody>
      </p:sp>
      <p:sp>
        <p:nvSpPr>
          <p:cNvPr id="36" name="Rectangle 35"/>
          <p:cNvSpPr/>
          <p:nvPr/>
        </p:nvSpPr>
        <p:spPr>
          <a:xfrm>
            <a:off x="8892517" y="2176272"/>
            <a:ext cx="11430" cy="42062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7" name="TextBox 36"/>
          <p:cNvSpPr txBox="1"/>
          <p:nvPr/>
        </p:nvSpPr>
        <p:spPr>
          <a:xfrm>
            <a:off x="9038821" y="2157984"/>
            <a:ext cx="2503924" cy="322326"/>
          </a:xfrm>
          <a:prstGeom prst="rect">
            <a:avLst/>
          </a:prstGeom>
          <a:noFill/>
        </p:spPr>
        <p:txBody>
          <a:bodyPr wrap="square" anchor="t" lIns="0" tIns="0" rIns="0" bIns="0">
            <a:noAutofit/>
          </a:bodyPr>
          <a:lstStyle/>
          <a:p>
            <a:pPr algn="l">
              <a:lnSpc>
                <a:spcPct val="105000"/>
              </a:lnSpc>
              <a:spcAft>
                <a:spcPts val="0"/>
              </a:spcAft>
            </a:pPr>
            <a:r>
              <a:rPr sz="1900" b="1">
                <a:solidFill>
                  <a:srgbClr val="C2410C"/>
                </a:solidFill>
                <a:latin typeface="Georgia"/>
              </a:rPr>
              <a:t>6.0 GW</a:t>
            </a:r>
          </a:p>
        </p:txBody>
      </p:sp>
      <p:sp>
        <p:nvSpPr>
          <p:cNvPr id="38" name="TextBox 37"/>
          <p:cNvSpPr txBox="1"/>
          <p:nvPr/>
        </p:nvSpPr>
        <p:spPr>
          <a:xfrm>
            <a:off x="9038821" y="2495001"/>
            <a:ext cx="2503924"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2030 base case, inashanu estimate</a:t>
            </a:r>
          </a:p>
        </p:txBody>
      </p:sp>
      <p:sp>
        <p:nvSpPr>
          <p:cNvPr id="39" name="TextBox 38"/>
          <p:cNvSpPr txBox="1"/>
          <p:nvPr/>
        </p:nvSpPr>
        <p:spPr>
          <a:xfrm>
            <a:off x="502920" y="2935224"/>
            <a:ext cx="420624" cy="384048"/>
          </a:xfrm>
          <a:prstGeom prst="rect">
            <a:avLst/>
          </a:prstGeom>
          <a:noFill/>
        </p:spPr>
        <p:txBody>
          <a:bodyPr wrap="square" anchor="t" lIns="0" tIns="0" rIns="0" bIns="0">
            <a:noAutofit/>
          </a:bodyPr>
          <a:lstStyle/>
          <a:p>
            <a:r>
              <a:rPr sz="2200" b="1">
                <a:solidFill>
                  <a:srgbClr val="C2410C"/>
                </a:solidFill>
                <a:latin typeface="Georgia"/>
              </a:rPr>
              <a:t>1</a:t>
            </a:r>
          </a:p>
        </p:txBody>
      </p:sp>
      <p:sp>
        <p:nvSpPr>
          <p:cNvPr id="40" name="TextBox 39"/>
          <p:cNvSpPr txBox="1"/>
          <p:nvPr/>
        </p:nvSpPr>
        <p:spPr>
          <a:xfrm>
            <a:off x="960120" y="2999232"/>
            <a:ext cx="4884404" cy="692292"/>
          </a:xfrm>
          <a:prstGeom prst="rect">
            <a:avLst/>
          </a:prstGeom>
          <a:noFill/>
        </p:spPr>
        <p:txBody>
          <a:bodyPr wrap="square" anchor="t" lIns="0" tIns="0" rIns="0" bIns="0">
            <a:noAutofit/>
          </a:bodyPr>
          <a:lstStyle/>
          <a:p>
            <a:pPr algn="l">
              <a:lnSpc>
                <a:spcPct val="117000"/>
              </a:lnSpc>
              <a:spcAft>
                <a:spcPts val="0"/>
              </a:spcAft>
            </a:pPr>
            <a:r>
              <a:rPr sz="1260" b="1">
                <a:solidFill>
                  <a:srgbClr val="0A1E3C"/>
                </a:solidFill>
                <a:latin typeface="Georgia"/>
              </a:rPr>
              <a:t>Australia is now a top-10 global data centre market, and power availability, ahead of capital or demand, decides who wins it.</a:t>
            </a:r>
          </a:p>
        </p:txBody>
      </p:sp>
      <p:sp>
        <p:nvSpPr>
          <p:cNvPr id="41" name="TextBox 40"/>
          <p:cNvSpPr txBox="1"/>
          <p:nvPr/>
        </p:nvSpPr>
        <p:spPr>
          <a:xfrm>
            <a:off x="960120" y="3764676"/>
            <a:ext cx="4884404" cy="753465"/>
          </a:xfrm>
          <a:prstGeom prst="rect">
            <a:avLst/>
          </a:prstGeom>
          <a:noFill/>
        </p:spPr>
        <p:txBody>
          <a:bodyPr wrap="square" anchor="t" lIns="0" tIns="0" rIns="0" bIns="0">
            <a:noAutofit/>
          </a:bodyPr>
          <a:lstStyle/>
          <a:p>
            <a:pPr algn="l">
              <a:lnSpc>
                <a:spcPct val="134000"/>
              </a:lnSpc>
              <a:spcAft>
                <a:spcPts val="0"/>
              </a:spcAft>
            </a:pPr>
            <a:r>
              <a:rPr sz="900" b="0">
                <a:solidFill>
                  <a:srgbClr val="24385A"/>
                </a:solidFill>
                <a:latin typeface="Arial"/>
              </a:rPr>
              <a:t>Operating capacity reached ~1.35 GW at end-2025 after a ~40-fold, 20-year occupancy expansion. US$6.7bn was invested in 2024, second only to the US globally. The constraint has moved: 44 GW of connection requests sit with AEMO against ~6 GW the system actually needs, and only ~25% of the announced pipeline is fully deliverable.</a:t>
            </a:r>
          </a:p>
        </p:txBody>
      </p:sp>
      <p:sp>
        <p:nvSpPr>
          <p:cNvPr id="42" name="TextBox 41"/>
          <p:cNvSpPr txBox="1"/>
          <p:nvPr/>
        </p:nvSpPr>
        <p:spPr>
          <a:xfrm>
            <a:off x="6347444" y="2935224"/>
            <a:ext cx="420624" cy="384048"/>
          </a:xfrm>
          <a:prstGeom prst="rect">
            <a:avLst/>
          </a:prstGeom>
          <a:noFill/>
        </p:spPr>
        <p:txBody>
          <a:bodyPr wrap="square" anchor="t" lIns="0" tIns="0" rIns="0" bIns="0">
            <a:noAutofit/>
          </a:bodyPr>
          <a:lstStyle/>
          <a:p>
            <a:r>
              <a:rPr sz="2200" b="1">
                <a:solidFill>
                  <a:srgbClr val="C2410C"/>
                </a:solidFill>
                <a:latin typeface="Georgia"/>
              </a:rPr>
              <a:t>2</a:t>
            </a:r>
          </a:p>
        </p:txBody>
      </p:sp>
      <p:sp>
        <p:nvSpPr>
          <p:cNvPr id="43" name="TextBox 42"/>
          <p:cNvSpPr txBox="1"/>
          <p:nvPr/>
        </p:nvSpPr>
        <p:spPr>
          <a:xfrm>
            <a:off x="6804644" y="2999232"/>
            <a:ext cx="4884404" cy="692292"/>
          </a:xfrm>
          <a:prstGeom prst="rect">
            <a:avLst/>
          </a:prstGeom>
          <a:noFill/>
        </p:spPr>
        <p:txBody>
          <a:bodyPr wrap="square" anchor="t" lIns="0" tIns="0" rIns="0" bIns="0">
            <a:noAutofit/>
          </a:bodyPr>
          <a:lstStyle/>
          <a:p>
            <a:pPr algn="l">
              <a:lnSpc>
                <a:spcPct val="117000"/>
              </a:lnSpc>
              <a:spcAft>
                <a:spcPts val="0"/>
              </a:spcAft>
            </a:pPr>
            <a:r>
              <a:rPr sz="1260" b="1">
                <a:solidFill>
                  <a:srgbClr val="0A1E3C"/>
                </a:solidFill>
                <a:latin typeface="Georgia"/>
              </a:rPr>
              <a:t>One contract reset the market’s scale: CDC’s 555 MW hyperscale deal equals ~40% of everything operating nationally in 2025.</a:t>
            </a:r>
          </a:p>
        </p:txBody>
      </p:sp>
      <p:sp>
        <p:nvSpPr>
          <p:cNvPr id="44" name="TextBox 43"/>
          <p:cNvSpPr txBox="1"/>
          <p:nvPr/>
        </p:nvSpPr>
        <p:spPr>
          <a:xfrm>
            <a:off x="6804644" y="3764676"/>
            <a:ext cx="4884404" cy="569671"/>
          </a:xfrm>
          <a:prstGeom prst="rect">
            <a:avLst/>
          </a:prstGeom>
          <a:noFill/>
        </p:spPr>
        <p:txBody>
          <a:bodyPr wrap="square" anchor="t" lIns="0" tIns="0" rIns="0" bIns="0">
            <a:noAutofit/>
          </a:bodyPr>
          <a:lstStyle/>
          <a:p>
            <a:pPr algn="l">
              <a:lnSpc>
                <a:spcPct val="134000"/>
              </a:lnSpc>
              <a:spcAft>
                <a:spcPts val="0"/>
              </a:spcAft>
            </a:pPr>
            <a:r>
              <a:rPr sz="900" b="0" spc="-20">
                <a:solidFill>
                  <a:srgbClr val="24385A"/>
                </a:solidFill>
                <a:latin typeface="Arial"/>
              </a:rPr>
              <a:t>The May 2026 contract (10-year minimum, US investment-grade counterparty) lifted CDC’s independent valuation A$3.5bn in a quarter and implies ~A$2m/MW/yr of contracted hyperscale EBITDA, the clearest per-MW economics anchor the Australian market has produced.</a:t>
            </a:r>
          </a:p>
        </p:txBody>
      </p:sp>
      <p:sp>
        <p:nvSpPr>
          <p:cNvPr id="45" name="TextBox 44"/>
          <p:cNvSpPr txBox="1"/>
          <p:nvPr/>
        </p:nvSpPr>
        <p:spPr>
          <a:xfrm>
            <a:off x="960120" y="4701021"/>
            <a:ext cx="4884404" cy="164592"/>
          </a:xfrm>
          <a:prstGeom prst="rect">
            <a:avLst/>
          </a:prstGeom>
          <a:noFill/>
        </p:spPr>
        <p:txBody>
          <a:bodyPr wrap="square" anchor="t" lIns="0" tIns="0" rIns="0" bIns="0">
            <a:noAutofit/>
          </a:bodyPr>
          <a:lstStyle/>
          <a:p>
            <a:r>
              <a:rPr sz="740" b="1" spc="90">
                <a:solidFill>
                  <a:srgbClr val="5B6B84"/>
                </a:solidFill>
                <a:latin typeface="Arial"/>
              </a:rPr>
              <a:t>EXHIBIT: THE QUEUE AGAINST THE NEED, GW</a:t>
            </a:r>
          </a:p>
        </p:txBody>
      </p:sp>
      <p:sp>
        <p:nvSpPr>
          <p:cNvPr id="46" name="TextBox 45"/>
          <p:cNvSpPr txBox="1"/>
          <p:nvPr/>
        </p:nvSpPr>
        <p:spPr>
          <a:xfrm>
            <a:off x="960120" y="4897617"/>
            <a:ext cx="1905888" cy="219456"/>
          </a:xfrm>
          <a:prstGeom prst="rect">
            <a:avLst/>
          </a:prstGeom>
          <a:noFill/>
        </p:spPr>
        <p:txBody>
          <a:bodyPr wrap="square" anchor="ctr" lIns="0" tIns="0" rIns="0" bIns="0">
            <a:noAutofit/>
          </a:bodyPr>
          <a:lstStyle/>
          <a:p>
            <a:r>
              <a:rPr sz="869" b="1">
                <a:solidFill>
                  <a:srgbClr val="0A1E3C"/>
                </a:solidFill>
                <a:latin typeface="Arial"/>
              </a:rPr>
              <a:t>Connection requests with AEMO</a:t>
            </a:r>
          </a:p>
        </p:txBody>
      </p:sp>
      <p:sp>
        <p:nvSpPr>
          <p:cNvPr id="47" name="Rectangle 46"/>
          <p:cNvSpPr/>
          <p:nvPr/>
        </p:nvSpPr>
        <p:spPr>
          <a:xfrm>
            <a:off x="2957449" y="4938765"/>
            <a:ext cx="2137267" cy="137160"/>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8" name="Rectangle 47"/>
          <p:cNvSpPr/>
          <p:nvPr/>
        </p:nvSpPr>
        <p:spPr>
          <a:xfrm>
            <a:off x="2957449" y="4938765"/>
            <a:ext cx="2137267" cy="13716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9" name="TextBox 48"/>
          <p:cNvSpPr txBox="1"/>
          <p:nvPr/>
        </p:nvSpPr>
        <p:spPr>
          <a:xfrm>
            <a:off x="5167868" y="4897617"/>
            <a:ext cx="658368" cy="219456"/>
          </a:xfrm>
          <a:prstGeom prst="rect">
            <a:avLst/>
          </a:prstGeom>
          <a:noFill/>
        </p:spPr>
        <p:txBody>
          <a:bodyPr wrap="square" anchor="ctr" lIns="0" tIns="0" rIns="0" bIns="0">
            <a:noAutofit/>
          </a:bodyPr>
          <a:lstStyle/>
          <a:p>
            <a:r>
              <a:rPr sz="869" b="1">
                <a:solidFill>
                  <a:srgbClr val="C2410C"/>
                </a:solidFill>
                <a:latin typeface="Arial"/>
              </a:rPr>
              <a:t>44 GW</a:t>
            </a:r>
          </a:p>
        </p:txBody>
      </p:sp>
      <p:sp>
        <p:nvSpPr>
          <p:cNvPr id="50" name="TextBox 49"/>
          <p:cNvSpPr txBox="1"/>
          <p:nvPr/>
        </p:nvSpPr>
        <p:spPr>
          <a:xfrm>
            <a:off x="960120" y="5144505"/>
            <a:ext cx="1905888" cy="219456"/>
          </a:xfrm>
          <a:prstGeom prst="rect">
            <a:avLst/>
          </a:prstGeom>
          <a:noFill/>
        </p:spPr>
        <p:txBody>
          <a:bodyPr wrap="square" anchor="ctr" lIns="0" tIns="0" rIns="0" bIns="0">
            <a:noAutofit/>
          </a:bodyPr>
          <a:lstStyle/>
          <a:p>
            <a:r>
              <a:rPr sz="869" b="0">
                <a:solidFill>
                  <a:srgbClr val="0A1E3C"/>
                </a:solidFill>
                <a:latin typeface="Arial"/>
              </a:rPr>
              <a:t>Capacity the system actually needs</a:t>
            </a:r>
          </a:p>
        </p:txBody>
      </p:sp>
      <p:sp>
        <p:nvSpPr>
          <p:cNvPr id="51" name="Rectangle 50"/>
          <p:cNvSpPr/>
          <p:nvPr/>
        </p:nvSpPr>
        <p:spPr>
          <a:xfrm>
            <a:off x="2957449" y="5185653"/>
            <a:ext cx="2137267" cy="137160"/>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2" name="Rectangle 51"/>
          <p:cNvSpPr/>
          <p:nvPr/>
        </p:nvSpPr>
        <p:spPr>
          <a:xfrm>
            <a:off x="2957449" y="5185653"/>
            <a:ext cx="291445" cy="13716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3" name="TextBox 52"/>
          <p:cNvSpPr txBox="1"/>
          <p:nvPr/>
        </p:nvSpPr>
        <p:spPr>
          <a:xfrm>
            <a:off x="5167868" y="5144505"/>
            <a:ext cx="658368" cy="219456"/>
          </a:xfrm>
          <a:prstGeom prst="rect">
            <a:avLst/>
          </a:prstGeom>
          <a:noFill/>
        </p:spPr>
        <p:txBody>
          <a:bodyPr wrap="square" anchor="ctr" lIns="0" tIns="0" rIns="0" bIns="0">
            <a:noAutofit/>
          </a:bodyPr>
          <a:lstStyle/>
          <a:p>
            <a:r>
              <a:rPr sz="869" b="1">
                <a:solidFill>
                  <a:srgbClr val="0A1E3C"/>
                </a:solidFill>
                <a:latin typeface="Arial"/>
              </a:rPr>
              <a:t>~6 GW</a:t>
            </a:r>
          </a:p>
        </p:txBody>
      </p:sp>
      <p:sp>
        <p:nvSpPr>
          <p:cNvPr id="54" name="TextBox 53"/>
          <p:cNvSpPr txBox="1"/>
          <p:nvPr/>
        </p:nvSpPr>
        <p:spPr>
          <a:xfrm>
            <a:off x="960120" y="5391393"/>
            <a:ext cx="1905888" cy="219456"/>
          </a:xfrm>
          <a:prstGeom prst="rect">
            <a:avLst/>
          </a:prstGeom>
          <a:noFill/>
        </p:spPr>
        <p:txBody>
          <a:bodyPr wrap="square" anchor="ctr" lIns="0" tIns="0" rIns="0" bIns="0">
            <a:noAutofit/>
          </a:bodyPr>
          <a:lstStyle/>
          <a:p>
            <a:r>
              <a:rPr sz="869" b="0">
                <a:solidFill>
                  <a:srgbClr val="0A1E3C"/>
                </a:solidFill>
                <a:latin typeface="Arial"/>
              </a:rPr>
              <a:t>Operating IT load, end-2025</a:t>
            </a:r>
          </a:p>
        </p:txBody>
      </p:sp>
      <p:sp>
        <p:nvSpPr>
          <p:cNvPr id="55" name="Rectangle 54"/>
          <p:cNvSpPr/>
          <p:nvPr/>
        </p:nvSpPr>
        <p:spPr>
          <a:xfrm>
            <a:off x="2957449" y="5432541"/>
            <a:ext cx="2137267" cy="137160"/>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6" name="Rectangle 55"/>
          <p:cNvSpPr/>
          <p:nvPr/>
        </p:nvSpPr>
        <p:spPr>
          <a:xfrm>
            <a:off x="2957449" y="5432541"/>
            <a:ext cx="65575" cy="13716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7" name="TextBox 56"/>
          <p:cNvSpPr txBox="1"/>
          <p:nvPr/>
        </p:nvSpPr>
        <p:spPr>
          <a:xfrm>
            <a:off x="5167868" y="5391393"/>
            <a:ext cx="658368" cy="219456"/>
          </a:xfrm>
          <a:prstGeom prst="rect">
            <a:avLst/>
          </a:prstGeom>
          <a:noFill/>
        </p:spPr>
        <p:txBody>
          <a:bodyPr wrap="square" anchor="ctr" lIns="0" tIns="0" rIns="0" bIns="0">
            <a:noAutofit/>
          </a:bodyPr>
          <a:lstStyle/>
          <a:p>
            <a:r>
              <a:rPr sz="869" b="1">
                <a:solidFill>
                  <a:srgbClr val="0A1E3C"/>
                </a:solidFill>
                <a:latin typeface="Arial"/>
              </a:rPr>
              <a:t>~1.35 GW</a:t>
            </a:r>
          </a:p>
        </p:txBody>
      </p:sp>
      <p:sp>
        <p:nvSpPr>
          <p:cNvPr id="58" name="TextBox 57"/>
          <p:cNvSpPr txBox="1"/>
          <p:nvPr/>
        </p:nvSpPr>
        <p:spPr>
          <a:xfrm>
            <a:off x="6804644" y="4701021"/>
            <a:ext cx="4884404" cy="164592"/>
          </a:xfrm>
          <a:prstGeom prst="rect">
            <a:avLst/>
          </a:prstGeom>
          <a:noFill/>
        </p:spPr>
        <p:txBody>
          <a:bodyPr wrap="square" anchor="t" lIns="0" tIns="0" rIns="0" bIns="0">
            <a:noAutofit/>
          </a:bodyPr>
          <a:lstStyle/>
          <a:p>
            <a:r>
              <a:rPr sz="740" b="1" spc="90">
                <a:solidFill>
                  <a:srgbClr val="5B6B84"/>
                </a:solidFill>
                <a:latin typeface="Arial"/>
              </a:rPr>
              <a:t>EXHIBIT: ONE CONTRACT AGAINST THE NATIONAL BASE, MW</a:t>
            </a:r>
          </a:p>
        </p:txBody>
      </p:sp>
      <p:sp>
        <p:nvSpPr>
          <p:cNvPr id="59" name="TextBox 58"/>
          <p:cNvSpPr txBox="1"/>
          <p:nvPr/>
        </p:nvSpPr>
        <p:spPr>
          <a:xfrm>
            <a:off x="6804644" y="4897617"/>
            <a:ext cx="1328039" cy="219456"/>
          </a:xfrm>
          <a:prstGeom prst="rect">
            <a:avLst/>
          </a:prstGeom>
          <a:noFill/>
        </p:spPr>
        <p:txBody>
          <a:bodyPr wrap="square" anchor="ctr" lIns="0" tIns="0" rIns="0" bIns="0">
            <a:noAutofit/>
          </a:bodyPr>
          <a:lstStyle/>
          <a:p>
            <a:r>
              <a:rPr sz="869" b="0">
                <a:solidFill>
                  <a:srgbClr val="0A1E3C"/>
                </a:solidFill>
                <a:latin typeface="Arial"/>
              </a:rPr>
              <a:t>National operating, 2025</a:t>
            </a:r>
          </a:p>
        </p:txBody>
      </p:sp>
      <p:sp>
        <p:nvSpPr>
          <p:cNvPr id="60" name="Rectangle 59"/>
          <p:cNvSpPr/>
          <p:nvPr/>
        </p:nvSpPr>
        <p:spPr>
          <a:xfrm>
            <a:off x="8224123" y="4938765"/>
            <a:ext cx="2413365" cy="137160"/>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1" name="Rectangle 60"/>
          <p:cNvSpPr/>
          <p:nvPr/>
        </p:nvSpPr>
        <p:spPr>
          <a:xfrm>
            <a:off x="8224123" y="4938765"/>
            <a:ext cx="2413365" cy="13716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2" name="TextBox 61"/>
          <p:cNvSpPr txBox="1"/>
          <p:nvPr/>
        </p:nvSpPr>
        <p:spPr>
          <a:xfrm>
            <a:off x="10710641" y="4897617"/>
            <a:ext cx="960120" cy="219456"/>
          </a:xfrm>
          <a:prstGeom prst="rect">
            <a:avLst/>
          </a:prstGeom>
          <a:noFill/>
        </p:spPr>
        <p:txBody>
          <a:bodyPr wrap="square" anchor="ctr" lIns="0" tIns="0" rIns="0" bIns="0">
            <a:noAutofit/>
          </a:bodyPr>
          <a:lstStyle/>
          <a:p>
            <a:r>
              <a:rPr sz="869" b="1">
                <a:solidFill>
                  <a:srgbClr val="0A1E3C"/>
                </a:solidFill>
                <a:latin typeface="Arial"/>
              </a:rPr>
              <a:t>~1,350 MW</a:t>
            </a:r>
          </a:p>
        </p:txBody>
      </p:sp>
      <p:sp>
        <p:nvSpPr>
          <p:cNvPr id="63" name="TextBox 62"/>
          <p:cNvSpPr txBox="1"/>
          <p:nvPr/>
        </p:nvSpPr>
        <p:spPr>
          <a:xfrm>
            <a:off x="6804644" y="5144505"/>
            <a:ext cx="1328039" cy="219456"/>
          </a:xfrm>
          <a:prstGeom prst="rect">
            <a:avLst/>
          </a:prstGeom>
          <a:noFill/>
        </p:spPr>
        <p:txBody>
          <a:bodyPr wrap="square" anchor="ctr" lIns="0" tIns="0" rIns="0" bIns="0">
            <a:noAutofit/>
          </a:bodyPr>
          <a:lstStyle/>
          <a:p>
            <a:r>
              <a:rPr sz="869" b="1">
                <a:solidFill>
                  <a:srgbClr val="0A1E3C"/>
                </a:solidFill>
                <a:latin typeface="Arial"/>
              </a:rPr>
              <a:t>CDC contract, May 2026</a:t>
            </a:r>
          </a:p>
        </p:txBody>
      </p:sp>
      <p:sp>
        <p:nvSpPr>
          <p:cNvPr id="64" name="Rectangle 63"/>
          <p:cNvSpPr/>
          <p:nvPr/>
        </p:nvSpPr>
        <p:spPr>
          <a:xfrm>
            <a:off x="8224123" y="5185653"/>
            <a:ext cx="2413365" cy="137160"/>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5" name="Rectangle 64"/>
          <p:cNvSpPr/>
          <p:nvPr/>
        </p:nvSpPr>
        <p:spPr>
          <a:xfrm>
            <a:off x="8224123" y="5185653"/>
            <a:ext cx="992161" cy="13716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6" name="TextBox 65"/>
          <p:cNvSpPr txBox="1"/>
          <p:nvPr/>
        </p:nvSpPr>
        <p:spPr>
          <a:xfrm>
            <a:off x="10710641" y="5144505"/>
            <a:ext cx="960120" cy="219456"/>
          </a:xfrm>
          <a:prstGeom prst="rect">
            <a:avLst/>
          </a:prstGeom>
          <a:noFill/>
        </p:spPr>
        <p:txBody>
          <a:bodyPr wrap="square" anchor="ctr" lIns="0" tIns="0" rIns="0" bIns="0">
            <a:noAutofit/>
          </a:bodyPr>
          <a:lstStyle/>
          <a:p>
            <a:r>
              <a:rPr sz="869" b="1">
                <a:solidFill>
                  <a:srgbClr val="C2410C"/>
                </a:solidFill>
                <a:latin typeface="Arial"/>
              </a:rPr>
              <a:t>555 MW (~40%)</a:t>
            </a:r>
          </a:p>
        </p:txBody>
      </p:sp>
      <p:sp>
        <p:nvSpPr>
          <p:cNvPr id="67" name="TextBox 66"/>
          <p:cNvSpPr txBox="1"/>
          <p:nvPr/>
        </p:nvSpPr>
        <p:spPr>
          <a:xfrm>
            <a:off x="6804644" y="5523981"/>
            <a:ext cx="4884404" cy="182880"/>
          </a:xfrm>
          <a:prstGeom prst="rect">
            <a:avLst/>
          </a:prstGeom>
          <a:noFill/>
        </p:spPr>
        <p:txBody>
          <a:bodyPr wrap="square" anchor="t" lIns="0" tIns="0" rIns="0" bIns="0">
            <a:noAutofit/>
          </a:bodyPr>
          <a:lstStyle/>
          <a:p>
            <a:pPr algn="l">
              <a:lnSpc>
                <a:spcPct val="122000"/>
              </a:lnSpc>
              <a:spcAft>
                <a:spcPts val="0"/>
              </a:spcAft>
            </a:pPr>
            <a:r>
              <a:rPr sz="869" b="1">
                <a:solidFill>
                  <a:srgbClr val="C2410C"/>
                </a:solidFill>
                <a:latin typeface="Arial"/>
              </a:rPr>
              <a:t>+A$3.5bn </a:t>
            </a:r>
            <a:r>
              <a:rPr sz="869" b="0">
                <a:solidFill>
                  <a:srgbClr val="5B6B84"/>
                </a:solidFill>
                <a:latin typeface="Arial"/>
              </a:rPr>
              <a:t>CDC independent valuation uplift in a quarter   </a:t>
            </a:r>
            <a:r>
              <a:rPr sz="869" b="1">
                <a:solidFill>
                  <a:srgbClr val="0A1E3C"/>
                </a:solidFill>
                <a:latin typeface="Arial"/>
              </a:rPr>
              <a:t>~A$2m/MW/yr </a:t>
            </a:r>
            <a:r>
              <a:rPr sz="869" b="0">
                <a:solidFill>
                  <a:srgbClr val="5B6B84"/>
                </a:solidFill>
                <a:latin typeface="Arial"/>
              </a:rPr>
              <a:t>contracted EBITDA</a:t>
            </a:r>
          </a:p>
        </p:txBody>
      </p:sp>
      <p:sp>
        <p:nvSpPr>
          <p:cNvPr id="68" name="TextBox 67"/>
          <p:cNvSpPr txBox="1"/>
          <p:nvPr/>
        </p:nvSpPr>
        <p:spPr>
          <a:xfrm>
            <a:off x="502920" y="6069787"/>
            <a:ext cx="11186129" cy="285292"/>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ITK Research (May 2026); M3 Property (Nov 2025); Knight Frank / Quartz (2025–26); AEMO-Oxford Economics 2025 IASR; Bloomberg via Energy Connects (6 May 2026); Reuters (4 Sep 2024); CBRE via Certified Strategic (May 2026); inashanu sizing and scenario estimates (Sections 02, 10). Full citations in source log.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Executive summary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5</a:t>
            </a:r>
          </a:p>
        </p:txBody>
      </p:sp>
      <p:sp>
        <p:nvSpPr>
          <p:cNvPr id="9" name="TextBox 8"/>
          <p:cNvSpPr txBox="1"/>
          <p:nvPr/>
        </p:nvSpPr>
        <p:spPr>
          <a:xfrm>
            <a:off x="502920" y="576072"/>
            <a:ext cx="11186129" cy="164592"/>
          </a:xfrm>
          <a:prstGeom prst="rect">
            <a:avLst/>
          </a:prstGeom>
          <a:noFill/>
        </p:spPr>
        <p:txBody>
          <a:bodyPr wrap="square" anchor="t" lIns="0" tIns="0" rIns="0" bIns="0">
            <a:noAutofit/>
          </a:bodyPr>
          <a:lstStyle/>
          <a:p>
            <a:r>
              <a:rPr sz="800" b="1" spc="110">
                <a:solidFill>
                  <a:srgbClr val="C2410C"/>
                </a:solidFill>
                <a:latin typeface="Arial"/>
              </a:rPr>
              <a:t>EXECUTIVE SUMMARY   ·   FINDINGS 3–4 OF 6</a:t>
            </a:r>
          </a:p>
        </p:txBody>
      </p:sp>
      <p:sp>
        <p:nvSpPr>
          <p:cNvPr id="10" name="TextBox 9"/>
          <p:cNvSpPr txBox="1"/>
          <p:nvPr/>
        </p:nvSpPr>
        <p:spPr>
          <a:xfrm>
            <a:off x="502920" y="822959"/>
            <a:ext cx="420624" cy="384048"/>
          </a:xfrm>
          <a:prstGeom prst="rect">
            <a:avLst/>
          </a:prstGeom>
          <a:noFill/>
        </p:spPr>
        <p:txBody>
          <a:bodyPr wrap="square" anchor="t" lIns="0" tIns="0" rIns="0" bIns="0">
            <a:noAutofit/>
          </a:bodyPr>
          <a:lstStyle/>
          <a:p>
            <a:r>
              <a:rPr sz="2200" b="1">
                <a:solidFill>
                  <a:srgbClr val="C2410C"/>
                </a:solidFill>
                <a:latin typeface="Georgia"/>
              </a:rPr>
              <a:t>3</a:t>
            </a:r>
          </a:p>
        </p:txBody>
      </p:sp>
      <p:sp>
        <p:nvSpPr>
          <p:cNvPr id="11" name="TextBox 10"/>
          <p:cNvSpPr txBox="1"/>
          <p:nvPr/>
        </p:nvSpPr>
        <p:spPr>
          <a:xfrm>
            <a:off x="960120" y="886968"/>
            <a:ext cx="4884404" cy="467624"/>
          </a:xfrm>
          <a:prstGeom prst="rect">
            <a:avLst/>
          </a:prstGeom>
          <a:noFill/>
        </p:spPr>
        <p:txBody>
          <a:bodyPr wrap="square" anchor="t" lIns="0" tIns="0" rIns="0" bIns="0">
            <a:noAutofit/>
          </a:bodyPr>
          <a:lstStyle/>
          <a:p>
            <a:pPr algn="l">
              <a:lnSpc>
                <a:spcPct val="117000"/>
              </a:lnSpc>
              <a:spcAft>
                <a:spcPts val="0"/>
              </a:spcAft>
            </a:pPr>
            <a:r>
              <a:rPr sz="1260" b="1" spc="-28">
                <a:solidFill>
                  <a:srgbClr val="0A1E3C"/>
                </a:solidFill>
                <a:latin typeface="Georgia"/>
              </a:rPr>
              <a:t>July 2026 made energy policy the industry’s central variable: large data centres must become ‘net generators’.</a:t>
            </a:r>
          </a:p>
        </p:txBody>
      </p:sp>
      <p:sp>
        <p:nvSpPr>
          <p:cNvPr id="12" name="TextBox 11"/>
          <p:cNvSpPr txBox="1"/>
          <p:nvPr/>
        </p:nvSpPr>
        <p:spPr>
          <a:xfrm>
            <a:off x="960120" y="1427744"/>
            <a:ext cx="4884404" cy="753465"/>
          </a:xfrm>
          <a:prstGeom prst="rect">
            <a:avLst/>
          </a:prstGeom>
          <a:noFill/>
        </p:spPr>
        <p:txBody>
          <a:bodyPr wrap="square" anchor="t" lIns="0" tIns="0" rIns="0" bIns="0">
            <a:noAutofit/>
          </a:bodyPr>
          <a:lstStyle/>
          <a:p>
            <a:pPr algn="l">
              <a:lnSpc>
                <a:spcPct val="134000"/>
              </a:lnSpc>
              <a:spcAft>
                <a:spcPts val="0"/>
              </a:spcAft>
            </a:pPr>
            <a:r>
              <a:rPr sz="900" b="0">
                <a:solidFill>
                  <a:srgbClr val="24385A"/>
                </a:solidFill>
                <a:latin typeface="Arial"/>
              </a:rPr>
              <a:t>The Commonwealth will require large facilities to add at least as much generation as they draw, pay full connection costs and curtail under grid stress. AEMC’s four-pillar advice (28 Jul 2026) turns that into certificate, firming, registration and flexibility obligations. Every large project’s cost and schedule now carries policy risk.</a:t>
            </a:r>
          </a:p>
        </p:txBody>
      </p:sp>
      <p:sp>
        <p:nvSpPr>
          <p:cNvPr id="13" name="TextBox 12"/>
          <p:cNvSpPr txBox="1"/>
          <p:nvPr/>
        </p:nvSpPr>
        <p:spPr>
          <a:xfrm>
            <a:off x="6347444" y="822959"/>
            <a:ext cx="420624" cy="384048"/>
          </a:xfrm>
          <a:prstGeom prst="rect">
            <a:avLst/>
          </a:prstGeom>
          <a:noFill/>
        </p:spPr>
        <p:txBody>
          <a:bodyPr wrap="square" anchor="t" lIns="0" tIns="0" rIns="0" bIns="0">
            <a:noAutofit/>
          </a:bodyPr>
          <a:lstStyle/>
          <a:p>
            <a:r>
              <a:rPr sz="2200" b="1">
                <a:solidFill>
                  <a:srgbClr val="C2410C"/>
                </a:solidFill>
                <a:latin typeface="Georgia"/>
              </a:rPr>
              <a:t>4</a:t>
            </a:r>
          </a:p>
        </p:txBody>
      </p:sp>
      <p:sp>
        <p:nvSpPr>
          <p:cNvPr id="14" name="TextBox 13"/>
          <p:cNvSpPr txBox="1"/>
          <p:nvPr/>
        </p:nvSpPr>
        <p:spPr>
          <a:xfrm>
            <a:off x="6804644" y="886968"/>
            <a:ext cx="4884404" cy="692292"/>
          </a:xfrm>
          <a:prstGeom prst="rect">
            <a:avLst/>
          </a:prstGeom>
          <a:noFill/>
        </p:spPr>
        <p:txBody>
          <a:bodyPr wrap="square" anchor="t" lIns="0" tIns="0" rIns="0" bIns="0">
            <a:noAutofit/>
          </a:bodyPr>
          <a:lstStyle/>
          <a:p>
            <a:pPr algn="l">
              <a:lnSpc>
                <a:spcPct val="117000"/>
              </a:lnSpc>
              <a:spcAft>
                <a:spcPts val="0"/>
              </a:spcAft>
            </a:pPr>
            <a:r>
              <a:rPr sz="1260" b="1">
                <a:solidFill>
                  <a:srgbClr val="0A1E3C"/>
                </a:solidFill>
                <a:latin typeface="Georgia"/>
              </a:rPr>
              <a:t>Sydney holds ~60% of capacity and ~65% of the pipeline: the market is a two-metro story with a sovereign capital attached.</a:t>
            </a:r>
          </a:p>
        </p:txBody>
      </p:sp>
      <p:sp>
        <p:nvSpPr>
          <p:cNvPr id="15" name="TextBox 14"/>
          <p:cNvSpPr txBox="1"/>
          <p:nvPr/>
        </p:nvSpPr>
        <p:spPr>
          <a:xfrm>
            <a:off x="6804644" y="1652412"/>
            <a:ext cx="4884404" cy="569671"/>
          </a:xfrm>
          <a:prstGeom prst="rect">
            <a:avLst/>
          </a:prstGeom>
          <a:noFill/>
        </p:spPr>
        <p:txBody>
          <a:bodyPr wrap="square" anchor="t" lIns="0" tIns="0" rIns="0" bIns="0">
            <a:noAutofit/>
          </a:bodyPr>
          <a:lstStyle/>
          <a:p>
            <a:pPr algn="l">
              <a:lnSpc>
                <a:spcPct val="134000"/>
              </a:lnSpc>
              <a:spcAft>
                <a:spcPts val="0"/>
              </a:spcAft>
            </a:pPr>
            <a:r>
              <a:rPr sz="900" b="0">
                <a:solidFill>
                  <a:srgbClr val="24385A"/>
                </a:solidFill>
                <a:latin typeface="Arial"/>
              </a:rPr>
              <a:t>NSW alone carries 44 projects totalling 11.4 GW of pipeline; Melbourne’s west is the second corridor. Canberra anchors sovereign government demand. Tasmania has emerged as the AI-factory frontier (Firmus, up to 400 MW).</a:t>
            </a:r>
          </a:p>
        </p:txBody>
      </p:sp>
      <p:sp>
        <p:nvSpPr>
          <p:cNvPr id="16" name="TextBox 15"/>
          <p:cNvSpPr txBox="1"/>
          <p:nvPr/>
        </p:nvSpPr>
        <p:spPr>
          <a:xfrm>
            <a:off x="960120" y="2459827"/>
            <a:ext cx="4884404" cy="164592"/>
          </a:xfrm>
          <a:prstGeom prst="rect">
            <a:avLst/>
          </a:prstGeom>
          <a:noFill/>
        </p:spPr>
        <p:txBody>
          <a:bodyPr wrap="square" anchor="t" lIns="0" tIns="0" rIns="0" bIns="0">
            <a:noAutofit/>
          </a:bodyPr>
          <a:lstStyle/>
          <a:p>
            <a:r>
              <a:rPr sz="740" b="1" spc="90">
                <a:solidFill>
                  <a:srgbClr val="5B6B84"/>
                </a:solidFill>
                <a:latin typeface="Arial"/>
              </a:rPr>
              <a:t>EXHIBIT: WHAT THE COMMONWEALTH WILL REQUIRE OF LARGE FACILITIES</a:t>
            </a:r>
          </a:p>
        </p:txBody>
      </p:sp>
      <p:sp>
        <p:nvSpPr>
          <p:cNvPr id="17" name="Rectangle 16"/>
          <p:cNvSpPr/>
          <p:nvPr/>
        </p:nvSpPr>
        <p:spPr>
          <a:xfrm>
            <a:off x="960120" y="2660995"/>
            <a:ext cx="1567174" cy="568391"/>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8" name="Rectangle 17"/>
          <p:cNvSpPr/>
          <p:nvPr/>
        </p:nvSpPr>
        <p:spPr>
          <a:xfrm>
            <a:off x="960120" y="2660995"/>
            <a:ext cx="1567174" cy="2926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TextBox 18"/>
          <p:cNvSpPr txBox="1"/>
          <p:nvPr/>
        </p:nvSpPr>
        <p:spPr>
          <a:xfrm>
            <a:off x="1069848" y="2789011"/>
            <a:ext cx="1347718" cy="330647"/>
          </a:xfrm>
          <a:prstGeom prst="rect">
            <a:avLst/>
          </a:prstGeom>
          <a:noFill/>
        </p:spPr>
        <p:txBody>
          <a:bodyPr wrap="square" anchor="t" lIns="0" tIns="0" rIns="0" bIns="0">
            <a:noAutofit/>
          </a:bodyPr>
          <a:lstStyle/>
          <a:p>
            <a:pPr algn="l">
              <a:lnSpc>
                <a:spcPct val="122000"/>
              </a:lnSpc>
              <a:spcAft>
                <a:spcPts val="0"/>
              </a:spcAft>
            </a:pPr>
            <a:r>
              <a:rPr sz="840" b="1">
                <a:solidFill>
                  <a:srgbClr val="0A1E3C"/>
                </a:solidFill>
                <a:latin typeface="Arial"/>
              </a:rPr>
              <a:t>Add at least as much generation as they draw</a:t>
            </a:r>
          </a:p>
        </p:txBody>
      </p:sp>
      <p:sp>
        <p:nvSpPr>
          <p:cNvPr id="20" name="Rectangle 19"/>
          <p:cNvSpPr/>
          <p:nvPr/>
        </p:nvSpPr>
        <p:spPr>
          <a:xfrm>
            <a:off x="2618734" y="2660995"/>
            <a:ext cx="1567174" cy="568391"/>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Rectangle 20"/>
          <p:cNvSpPr/>
          <p:nvPr/>
        </p:nvSpPr>
        <p:spPr>
          <a:xfrm>
            <a:off x="2618734" y="2660995"/>
            <a:ext cx="1567174" cy="2926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2" name="TextBox 21"/>
          <p:cNvSpPr txBox="1"/>
          <p:nvPr/>
        </p:nvSpPr>
        <p:spPr>
          <a:xfrm>
            <a:off x="2728462" y="2789011"/>
            <a:ext cx="1347718" cy="174467"/>
          </a:xfrm>
          <a:prstGeom prst="rect">
            <a:avLst/>
          </a:prstGeom>
          <a:noFill/>
        </p:spPr>
        <p:txBody>
          <a:bodyPr wrap="square" anchor="t" lIns="0" tIns="0" rIns="0" bIns="0">
            <a:noAutofit/>
          </a:bodyPr>
          <a:lstStyle/>
          <a:p>
            <a:pPr algn="l">
              <a:lnSpc>
                <a:spcPct val="122000"/>
              </a:lnSpc>
              <a:spcAft>
                <a:spcPts val="0"/>
              </a:spcAft>
            </a:pPr>
            <a:r>
              <a:rPr sz="840" b="1">
                <a:solidFill>
                  <a:srgbClr val="0A1E3C"/>
                </a:solidFill>
                <a:latin typeface="Arial"/>
              </a:rPr>
              <a:t>Pay full connection costs</a:t>
            </a:r>
          </a:p>
        </p:txBody>
      </p:sp>
      <p:sp>
        <p:nvSpPr>
          <p:cNvPr id="23" name="Rectangle 22"/>
          <p:cNvSpPr/>
          <p:nvPr/>
        </p:nvSpPr>
        <p:spPr>
          <a:xfrm>
            <a:off x="4277349" y="2660995"/>
            <a:ext cx="1567174" cy="568391"/>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Rectangle 23"/>
          <p:cNvSpPr/>
          <p:nvPr/>
        </p:nvSpPr>
        <p:spPr>
          <a:xfrm>
            <a:off x="4277349" y="2660995"/>
            <a:ext cx="1567174" cy="2926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TextBox 24"/>
          <p:cNvSpPr txBox="1"/>
          <p:nvPr/>
        </p:nvSpPr>
        <p:spPr>
          <a:xfrm>
            <a:off x="4387077" y="2789011"/>
            <a:ext cx="1347718" cy="174467"/>
          </a:xfrm>
          <a:prstGeom prst="rect">
            <a:avLst/>
          </a:prstGeom>
          <a:noFill/>
        </p:spPr>
        <p:txBody>
          <a:bodyPr wrap="square" anchor="t" lIns="0" tIns="0" rIns="0" bIns="0">
            <a:noAutofit/>
          </a:bodyPr>
          <a:lstStyle/>
          <a:p>
            <a:pPr algn="l">
              <a:lnSpc>
                <a:spcPct val="122000"/>
              </a:lnSpc>
              <a:spcAft>
                <a:spcPts val="0"/>
              </a:spcAft>
            </a:pPr>
            <a:r>
              <a:rPr sz="840" b="1">
                <a:solidFill>
                  <a:srgbClr val="0A1E3C"/>
                </a:solidFill>
                <a:latin typeface="Arial"/>
              </a:rPr>
              <a:t>Curtail under grid stress</a:t>
            </a:r>
          </a:p>
        </p:txBody>
      </p:sp>
      <p:sp>
        <p:nvSpPr>
          <p:cNvPr id="26" name="TextBox 25"/>
          <p:cNvSpPr txBox="1"/>
          <p:nvPr/>
        </p:nvSpPr>
        <p:spPr>
          <a:xfrm>
            <a:off x="960120" y="3448842"/>
            <a:ext cx="4884404" cy="164592"/>
          </a:xfrm>
          <a:prstGeom prst="rect">
            <a:avLst/>
          </a:prstGeom>
          <a:noFill/>
        </p:spPr>
        <p:txBody>
          <a:bodyPr wrap="square" anchor="t" lIns="0" tIns="0" rIns="0" bIns="0">
            <a:noAutofit/>
          </a:bodyPr>
          <a:lstStyle/>
          <a:p>
            <a:r>
              <a:rPr sz="740" b="1" spc="90">
                <a:solidFill>
                  <a:srgbClr val="5B6B84"/>
                </a:solidFill>
                <a:latin typeface="Arial"/>
              </a:rPr>
              <a:t>EXHIBIT: AEMC’S FOUR PILLARS (28 JUL 2026; DETAIL IN SECTION 06)</a:t>
            </a:r>
          </a:p>
        </p:txBody>
      </p:sp>
      <p:sp>
        <p:nvSpPr>
          <p:cNvPr id="27" name="Rectangle 26"/>
          <p:cNvSpPr/>
          <p:nvPr/>
        </p:nvSpPr>
        <p:spPr>
          <a:xfrm>
            <a:off x="960120" y="3650010"/>
            <a:ext cx="2396482" cy="814425"/>
          </a:xfrm>
          <a:prstGeom prst="rect">
            <a:avLst/>
          </a:prstGeom>
          <a:solidFill>
            <a:srgbClr val="FFFFFF"/>
          </a:solidFill>
          <a:ln w="11430">
            <a:solidFill>
              <a:srgbClr val="D7DEE9"/>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Rectangle 27"/>
          <p:cNvSpPr/>
          <p:nvPr/>
        </p:nvSpPr>
        <p:spPr>
          <a:xfrm>
            <a:off x="960120" y="3650010"/>
            <a:ext cx="36576" cy="814425"/>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TextBox 28"/>
          <p:cNvSpPr txBox="1"/>
          <p:nvPr/>
        </p:nvSpPr>
        <p:spPr>
          <a:xfrm>
            <a:off x="1106424" y="3732306"/>
            <a:ext cx="2122162" cy="146304"/>
          </a:xfrm>
          <a:prstGeom prst="rect">
            <a:avLst/>
          </a:prstGeom>
          <a:noFill/>
        </p:spPr>
        <p:txBody>
          <a:bodyPr wrap="square" anchor="t" lIns="0" tIns="0" rIns="0" bIns="0">
            <a:noAutofit/>
          </a:bodyPr>
          <a:lstStyle/>
          <a:p>
            <a:r>
              <a:rPr sz="720" b="1" spc="80">
                <a:solidFill>
                  <a:srgbClr val="C2410C"/>
                </a:solidFill>
                <a:latin typeface="Arial"/>
              </a:rPr>
              <a:t>PILLAR 1</a:t>
            </a:r>
          </a:p>
        </p:txBody>
      </p:sp>
      <p:sp>
        <p:nvSpPr>
          <p:cNvPr id="30" name="TextBox 29"/>
          <p:cNvSpPr txBox="1"/>
          <p:nvPr/>
        </p:nvSpPr>
        <p:spPr>
          <a:xfrm>
            <a:off x="1106424" y="3887754"/>
            <a:ext cx="2122162" cy="196778"/>
          </a:xfrm>
          <a:prstGeom prst="rect">
            <a:avLst/>
          </a:prstGeom>
          <a:noFill/>
        </p:spPr>
        <p:txBody>
          <a:bodyPr wrap="square" anchor="t" lIns="0" tIns="0" rIns="0" bIns="0">
            <a:noAutofit/>
          </a:bodyPr>
          <a:lstStyle/>
          <a:p>
            <a:pPr algn="l">
              <a:lnSpc>
                <a:spcPct val="122000"/>
              </a:lnSpc>
              <a:spcAft>
                <a:spcPts val="0"/>
              </a:spcAft>
            </a:pPr>
            <a:r>
              <a:rPr sz="960" b="1">
                <a:solidFill>
                  <a:srgbClr val="0A1E3C"/>
                </a:solidFill>
                <a:latin typeface="Arial"/>
              </a:rPr>
              <a:t>REGO surrender</a:t>
            </a:r>
          </a:p>
        </p:txBody>
      </p:sp>
      <p:sp>
        <p:nvSpPr>
          <p:cNvPr id="31" name="TextBox 30"/>
          <p:cNvSpPr txBox="1"/>
          <p:nvPr/>
        </p:nvSpPr>
        <p:spPr>
          <a:xfrm>
            <a:off x="1106424" y="4088922"/>
            <a:ext cx="2158738" cy="320649"/>
          </a:xfrm>
          <a:prstGeom prst="rect">
            <a:avLst/>
          </a:prstGeom>
          <a:noFill/>
        </p:spPr>
        <p:txBody>
          <a:bodyPr wrap="square" anchor="t" lIns="0" tIns="0" rIns="0" bIns="0">
            <a:noAutofit/>
          </a:bodyPr>
          <a:lstStyle/>
          <a:p>
            <a:pPr algn="l">
              <a:lnSpc>
                <a:spcPct val="124000"/>
              </a:lnSpc>
              <a:spcAft>
                <a:spcPts val="0"/>
              </a:spcAft>
            </a:pPr>
            <a:r>
              <a:rPr sz="800" b="0">
                <a:solidFill>
                  <a:srgbClr val="5B6B84"/>
                </a:solidFill>
                <a:latin typeface="Arial"/>
              </a:rPr>
              <a:t>Surrender REGO certificates from new additional generation</a:t>
            </a:r>
          </a:p>
        </p:txBody>
      </p:sp>
      <p:sp>
        <p:nvSpPr>
          <p:cNvPr id="32" name="Rectangle 31"/>
          <p:cNvSpPr/>
          <p:nvPr/>
        </p:nvSpPr>
        <p:spPr>
          <a:xfrm>
            <a:off x="3448042" y="3650010"/>
            <a:ext cx="2396482" cy="814425"/>
          </a:xfrm>
          <a:prstGeom prst="rect">
            <a:avLst/>
          </a:prstGeom>
          <a:solidFill>
            <a:srgbClr val="FFFFFF"/>
          </a:solidFill>
          <a:ln w="11430">
            <a:solidFill>
              <a:srgbClr val="D7DEE9"/>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3" name="Rectangle 32"/>
          <p:cNvSpPr/>
          <p:nvPr/>
        </p:nvSpPr>
        <p:spPr>
          <a:xfrm>
            <a:off x="3448042" y="3650010"/>
            <a:ext cx="36576" cy="814425"/>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TextBox 33"/>
          <p:cNvSpPr txBox="1"/>
          <p:nvPr/>
        </p:nvSpPr>
        <p:spPr>
          <a:xfrm>
            <a:off x="3594346" y="3732306"/>
            <a:ext cx="2122162" cy="146304"/>
          </a:xfrm>
          <a:prstGeom prst="rect">
            <a:avLst/>
          </a:prstGeom>
          <a:noFill/>
        </p:spPr>
        <p:txBody>
          <a:bodyPr wrap="square" anchor="t" lIns="0" tIns="0" rIns="0" bIns="0">
            <a:noAutofit/>
          </a:bodyPr>
          <a:lstStyle/>
          <a:p>
            <a:r>
              <a:rPr sz="720" b="1" spc="80">
                <a:solidFill>
                  <a:srgbClr val="8A99B0"/>
                </a:solidFill>
                <a:latin typeface="Arial"/>
              </a:rPr>
              <a:t>PILLAR 2</a:t>
            </a:r>
          </a:p>
        </p:txBody>
      </p:sp>
      <p:sp>
        <p:nvSpPr>
          <p:cNvPr id="35" name="TextBox 34"/>
          <p:cNvSpPr txBox="1"/>
          <p:nvPr/>
        </p:nvSpPr>
        <p:spPr>
          <a:xfrm>
            <a:off x="3594346" y="3887754"/>
            <a:ext cx="2122162" cy="196778"/>
          </a:xfrm>
          <a:prstGeom prst="rect">
            <a:avLst/>
          </a:prstGeom>
          <a:noFill/>
        </p:spPr>
        <p:txBody>
          <a:bodyPr wrap="square" anchor="t" lIns="0" tIns="0" rIns="0" bIns="0">
            <a:noAutofit/>
          </a:bodyPr>
          <a:lstStyle/>
          <a:p>
            <a:pPr algn="l">
              <a:lnSpc>
                <a:spcPct val="122000"/>
              </a:lnSpc>
              <a:spcAft>
                <a:spcPts val="0"/>
              </a:spcAft>
            </a:pPr>
            <a:r>
              <a:rPr sz="960" b="1">
                <a:solidFill>
                  <a:srgbClr val="0A1E3C"/>
                </a:solidFill>
                <a:latin typeface="Arial"/>
              </a:rPr>
              <a:t>Firm capacity</a:t>
            </a:r>
          </a:p>
        </p:txBody>
      </p:sp>
      <p:sp>
        <p:nvSpPr>
          <p:cNvPr id="36" name="TextBox 35"/>
          <p:cNvSpPr txBox="1"/>
          <p:nvPr/>
        </p:nvSpPr>
        <p:spPr>
          <a:xfrm>
            <a:off x="3594346" y="4088922"/>
            <a:ext cx="2158738" cy="169468"/>
          </a:xfrm>
          <a:prstGeom prst="rect">
            <a:avLst/>
          </a:prstGeom>
          <a:noFill/>
        </p:spPr>
        <p:txBody>
          <a:bodyPr wrap="square" anchor="t" lIns="0" tIns="0" rIns="0" bIns="0">
            <a:noAutofit/>
          </a:bodyPr>
          <a:lstStyle/>
          <a:p>
            <a:pPr algn="l">
              <a:lnSpc>
                <a:spcPct val="124000"/>
              </a:lnSpc>
              <a:spcAft>
                <a:spcPts val="0"/>
              </a:spcAft>
            </a:pPr>
            <a:r>
              <a:rPr sz="800" b="0">
                <a:solidFill>
                  <a:srgbClr val="5B6B84"/>
                </a:solidFill>
                <a:latin typeface="Arial"/>
              </a:rPr>
              <a:t>Prove demand backed by new firm capacity</a:t>
            </a:r>
          </a:p>
        </p:txBody>
      </p:sp>
      <p:sp>
        <p:nvSpPr>
          <p:cNvPr id="37" name="Rectangle 36"/>
          <p:cNvSpPr/>
          <p:nvPr/>
        </p:nvSpPr>
        <p:spPr>
          <a:xfrm>
            <a:off x="960120" y="4555876"/>
            <a:ext cx="2396482" cy="814425"/>
          </a:xfrm>
          <a:prstGeom prst="rect">
            <a:avLst/>
          </a:prstGeom>
          <a:solidFill>
            <a:srgbClr val="FFFFFF"/>
          </a:solidFill>
          <a:ln w="11430">
            <a:solidFill>
              <a:srgbClr val="D7DEE9"/>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Rectangle 37"/>
          <p:cNvSpPr/>
          <p:nvPr/>
        </p:nvSpPr>
        <p:spPr>
          <a:xfrm>
            <a:off x="960120" y="4555876"/>
            <a:ext cx="36576" cy="814425"/>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9" name="TextBox 38"/>
          <p:cNvSpPr txBox="1"/>
          <p:nvPr/>
        </p:nvSpPr>
        <p:spPr>
          <a:xfrm>
            <a:off x="1106424" y="4638172"/>
            <a:ext cx="2122162" cy="146304"/>
          </a:xfrm>
          <a:prstGeom prst="rect">
            <a:avLst/>
          </a:prstGeom>
          <a:noFill/>
        </p:spPr>
        <p:txBody>
          <a:bodyPr wrap="square" anchor="t" lIns="0" tIns="0" rIns="0" bIns="0">
            <a:noAutofit/>
          </a:bodyPr>
          <a:lstStyle/>
          <a:p>
            <a:r>
              <a:rPr sz="720" b="1" spc="80">
                <a:solidFill>
                  <a:srgbClr val="8A99B0"/>
                </a:solidFill>
                <a:latin typeface="Arial"/>
              </a:rPr>
              <a:t>PILLAR 3</a:t>
            </a:r>
          </a:p>
        </p:txBody>
      </p:sp>
      <p:sp>
        <p:nvSpPr>
          <p:cNvPr id="40" name="TextBox 39"/>
          <p:cNvSpPr txBox="1"/>
          <p:nvPr/>
        </p:nvSpPr>
        <p:spPr>
          <a:xfrm>
            <a:off x="1106424" y="4793620"/>
            <a:ext cx="2122162" cy="196778"/>
          </a:xfrm>
          <a:prstGeom prst="rect">
            <a:avLst/>
          </a:prstGeom>
          <a:noFill/>
        </p:spPr>
        <p:txBody>
          <a:bodyPr wrap="square" anchor="t" lIns="0" tIns="0" rIns="0" bIns="0">
            <a:noAutofit/>
          </a:bodyPr>
          <a:lstStyle/>
          <a:p>
            <a:pPr algn="l">
              <a:lnSpc>
                <a:spcPct val="122000"/>
              </a:lnSpc>
              <a:spcAft>
                <a:spcPts val="0"/>
              </a:spcAft>
            </a:pPr>
            <a:r>
              <a:rPr sz="960" b="1">
                <a:solidFill>
                  <a:srgbClr val="0A1E3C"/>
                </a:solidFill>
                <a:latin typeface="Arial"/>
              </a:rPr>
              <a:t>Market registration</a:t>
            </a:r>
          </a:p>
        </p:txBody>
      </p:sp>
      <p:sp>
        <p:nvSpPr>
          <p:cNvPr id="41" name="TextBox 40"/>
          <p:cNvSpPr txBox="1"/>
          <p:nvPr/>
        </p:nvSpPr>
        <p:spPr>
          <a:xfrm>
            <a:off x="1106424" y="4994788"/>
            <a:ext cx="2158738" cy="169468"/>
          </a:xfrm>
          <a:prstGeom prst="rect">
            <a:avLst/>
          </a:prstGeom>
          <a:noFill/>
        </p:spPr>
        <p:txBody>
          <a:bodyPr wrap="square" anchor="t" lIns="0" tIns="0" rIns="0" bIns="0">
            <a:noAutofit/>
          </a:bodyPr>
          <a:lstStyle/>
          <a:p>
            <a:pPr algn="l">
              <a:lnSpc>
                <a:spcPct val="124000"/>
              </a:lnSpc>
              <a:spcAft>
                <a:spcPts val="0"/>
              </a:spcAft>
            </a:pPr>
            <a:r>
              <a:rPr sz="800" b="0">
                <a:solidFill>
                  <a:srgbClr val="5B6B84"/>
                </a:solidFill>
                <a:latin typeface="Arial"/>
              </a:rPr>
              <a:t>Register as market participants</a:t>
            </a:r>
          </a:p>
        </p:txBody>
      </p:sp>
      <p:sp>
        <p:nvSpPr>
          <p:cNvPr id="42" name="Rectangle 41"/>
          <p:cNvSpPr/>
          <p:nvPr/>
        </p:nvSpPr>
        <p:spPr>
          <a:xfrm>
            <a:off x="3448042" y="4555876"/>
            <a:ext cx="2396482" cy="814425"/>
          </a:xfrm>
          <a:prstGeom prst="rect">
            <a:avLst/>
          </a:prstGeom>
          <a:solidFill>
            <a:srgbClr val="FFFFFF"/>
          </a:solidFill>
          <a:ln w="11430">
            <a:solidFill>
              <a:srgbClr val="D7DEE9"/>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3" name="Rectangle 42"/>
          <p:cNvSpPr/>
          <p:nvPr/>
        </p:nvSpPr>
        <p:spPr>
          <a:xfrm>
            <a:off x="3448042" y="4555876"/>
            <a:ext cx="36576" cy="814425"/>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4" name="TextBox 43"/>
          <p:cNvSpPr txBox="1"/>
          <p:nvPr/>
        </p:nvSpPr>
        <p:spPr>
          <a:xfrm>
            <a:off x="3594346" y="4638172"/>
            <a:ext cx="2122162" cy="146304"/>
          </a:xfrm>
          <a:prstGeom prst="rect">
            <a:avLst/>
          </a:prstGeom>
          <a:noFill/>
        </p:spPr>
        <p:txBody>
          <a:bodyPr wrap="square" anchor="t" lIns="0" tIns="0" rIns="0" bIns="0">
            <a:noAutofit/>
          </a:bodyPr>
          <a:lstStyle/>
          <a:p>
            <a:r>
              <a:rPr sz="720" b="1" spc="80">
                <a:solidFill>
                  <a:srgbClr val="8A99B0"/>
                </a:solidFill>
                <a:latin typeface="Arial"/>
              </a:rPr>
              <a:t>PILLAR 4</a:t>
            </a:r>
          </a:p>
        </p:txBody>
      </p:sp>
      <p:sp>
        <p:nvSpPr>
          <p:cNvPr id="45" name="TextBox 44"/>
          <p:cNvSpPr txBox="1"/>
          <p:nvPr/>
        </p:nvSpPr>
        <p:spPr>
          <a:xfrm>
            <a:off x="3594346" y="4793620"/>
            <a:ext cx="2122162" cy="196778"/>
          </a:xfrm>
          <a:prstGeom prst="rect">
            <a:avLst/>
          </a:prstGeom>
          <a:noFill/>
        </p:spPr>
        <p:txBody>
          <a:bodyPr wrap="square" anchor="t" lIns="0" tIns="0" rIns="0" bIns="0">
            <a:noAutofit/>
          </a:bodyPr>
          <a:lstStyle/>
          <a:p>
            <a:pPr algn="l">
              <a:lnSpc>
                <a:spcPct val="122000"/>
              </a:lnSpc>
              <a:spcAft>
                <a:spcPts val="0"/>
              </a:spcAft>
            </a:pPr>
            <a:r>
              <a:rPr sz="960" b="1">
                <a:solidFill>
                  <a:srgbClr val="0A1E3C"/>
                </a:solidFill>
                <a:latin typeface="Arial"/>
              </a:rPr>
              <a:t>Flexibility</a:t>
            </a:r>
          </a:p>
        </p:txBody>
      </p:sp>
      <p:sp>
        <p:nvSpPr>
          <p:cNvPr id="46" name="TextBox 45"/>
          <p:cNvSpPr txBox="1"/>
          <p:nvPr/>
        </p:nvSpPr>
        <p:spPr>
          <a:xfrm>
            <a:off x="3594346" y="4994788"/>
            <a:ext cx="2158738" cy="320649"/>
          </a:xfrm>
          <a:prstGeom prst="rect">
            <a:avLst/>
          </a:prstGeom>
          <a:noFill/>
        </p:spPr>
        <p:txBody>
          <a:bodyPr wrap="square" anchor="t" lIns="0" tIns="0" rIns="0" bIns="0">
            <a:noAutofit/>
          </a:bodyPr>
          <a:lstStyle/>
          <a:p>
            <a:pPr algn="l">
              <a:lnSpc>
                <a:spcPct val="124000"/>
              </a:lnSpc>
              <a:spcAft>
                <a:spcPts val="0"/>
              </a:spcAft>
            </a:pPr>
            <a:r>
              <a:rPr sz="800" b="0">
                <a:solidFill>
                  <a:srgbClr val="5B6B84"/>
                </a:solidFill>
                <a:latin typeface="Arial"/>
              </a:rPr>
              <a:t>Via connection agreements / co-location, staged by size and load impact</a:t>
            </a:r>
          </a:p>
        </p:txBody>
      </p:sp>
      <p:sp>
        <p:nvSpPr>
          <p:cNvPr id="47" name="Rectangle 46"/>
          <p:cNvSpPr/>
          <p:nvPr/>
        </p:nvSpPr>
        <p:spPr>
          <a:xfrm>
            <a:off x="960120" y="5534893"/>
            <a:ext cx="4884404" cy="365394"/>
          </a:xfrm>
          <a:prstGeom prst="rect">
            <a:avLst/>
          </a:prstGeom>
          <a:solidFill>
            <a:srgbClr val="F6E9E2"/>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8" name="Rectangle 47"/>
          <p:cNvSpPr/>
          <p:nvPr/>
        </p:nvSpPr>
        <p:spPr>
          <a:xfrm>
            <a:off x="960120" y="5534893"/>
            <a:ext cx="36576" cy="365394"/>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9" name="TextBox 48"/>
          <p:cNvSpPr txBox="1"/>
          <p:nvPr/>
        </p:nvSpPr>
        <p:spPr>
          <a:xfrm>
            <a:off x="1124712" y="5644621"/>
            <a:ext cx="4573508" cy="164226"/>
          </a:xfrm>
          <a:prstGeom prst="rect">
            <a:avLst/>
          </a:prstGeom>
          <a:noFill/>
        </p:spPr>
        <p:txBody>
          <a:bodyPr wrap="square" anchor="t" lIns="0" tIns="0" rIns="0" bIns="0">
            <a:noAutofit/>
          </a:bodyPr>
          <a:lstStyle/>
          <a:p>
            <a:pPr algn="l">
              <a:lnSpc>
                <a:spcPct val="126000"/>
              </a:lnSpc>
              <a:spcAft>
                <a:spcPts val="0"/>
              </a:spcAft>
            </a:pPr>
            <a:r>
              <a:rPr sz="760" b="0">
                <a:solidFill>
                  <a:srgbClr val="0A1E3C"/>
                </a:solidFill>
                <a:latin typeface="Arial"/>
              </a:rPr>
              <a:t>Every large project’s cost and schedule now carries policy risk.</a:t>
            </a:r>
          </a:p>
        </p:txBody>
      </p:sp>
      <p:sp>
        <p:nvSpPr>
          <p:cNvPr id="50" name="TextBox 49"/>
          <p:cNvSpPr txBox="1"/>
          <p:nvPr/>
        </p:nvSpPr>
        <p:spPr>
          <a:xfrm>
            <a:off x="6804644" y="2459827"/>
            <a:ext cx="4884404" cy="164592"/>
          </a:xfrm>
          <a:prstGeom prst="rect">
            <a:avLst/>
          </a:prstGeom>
          <a:noFill/>
        </p:spPr>
        <p:txBody>
          <a:bodyPr wrap="square" anchor="t" lIns="0" tIns="0" rIns="0" bIns="0">
            <a:noAutofit/>
          </a:bodyPr>
          <a:lstStyle/>
          <a:p>
            <a:r>
              <a:rPr sz="740" b="1" spc="90">
                <a:solidFill>
                  <a:srgbClr val="5B6B84"/>
                </a:solidFill>
                <a:latin typeface="Arial"/>
              </a:rPr>
              <a:t>EXHIBIT: SYDNEY’S SHARE OF THE NATIONAL MARKET</a:t>
            </a:r>
          </a:p>
        </p:txBody>
      </p:sp>
      <p:sp>
        <p:nvSpPr>
          <p:cNvPr id="51" name="TextBox 50"/>
          <p:cNvSpPr txBox="1"/>
          <p:nvPr/>
        </p:nvSpPr>
        <p:spPr>
          <a:xfrm>
            <a:off x="6804644" y="2656423"/>
            <a:ext cx="1143000" cy="219456"/>
          </a:xfrm>
          <a:prstGeom prst="rect">
            <a:avLst/>
          </a:prstGeom>
          <a:noFill/>
        </p:spPr>
        <p:txBody>
          <a:bodyPr wrap="square" anchor="ctr" lIns="0" tIns="0" rIns="0" bIns="0">
            <a:noAutofit/>
          </a:bodyPr>
          <a:lstStyle/>
          <a:p>
            <a:r>
              <a:rPr sz="869" b="0">
                <a:solidFill>
                  <a:srgbClr val="0A1E3C"/>
                </a:solidFill>
                <a:latin typeface="Arial"/>
              </a:rPr>
              <a:t>Capacity</a:t>
            </a:r>
          </a:p>
        </p:txBody>
      </p:sp>
      <p:sp>
        <p:nvSpPr>
          <p:cNvPr id="52" name="Rectangle 51"/>
          <p:cNvSpPr/>
          <p:nvPr/>
        </p:nvSpPr>
        <p:spPr>
          <a:xfrm>
            <a:off x="8039084" y="2697571"/>
            <a:ext cx="2644124" cy="137160"/>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3" name="Rectangle 52"/>
          <p:cNvSpPr/>
          <p:nvPr/>
        </p:nvSpPr>
        <p:spPr>
          <a:xfrm>
            <a:off x="8039084" y="2697571"/>
            <a:ext cx="1586474" cy="13716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4" name="TextBox 53"/>
          <p:cNvSpPr txBox="1"/>
          <p:nvPr/>
        </p:nvSpPr>
        <p:spPr>
          <a:xfrm>
            <a:off x="10756361" y="2656423"/>
            <a:ext cx="914400" cy="219456"/>
          </a:xfrm>
          <a:prstGeom prst="rect">
            <a:avLst/>
          </a:prstGeom>
          <a:noFill/>
        </p:spPr>
        <p:txBody>
          <a:bodyPr wrap="square" anchor="ctr" lIns="0" tIns="0" rIns="0" bIns="0">
            <a:noAutofit/>
          </a:bodyPr>
          <a:lstStyle/>
          <a:p>
            <a:r>
              <a:rPr sz="869" b="1">
                <a:solidFill>
                  <a:srgbClr val="0A1E3C"/>
                </a:solidFill>
                <a:latin typeface="Arial"/>
              </a:rPr>
              <a:t>~60%</a:t>
            </a:r>
          </a:p>
        </p:txBody>
      </p:sp>
      <p:sp>
        <p:nvSpPr>
          <p:cNvPr id="55" name="TextBox 54"/>
          <p:cNvSpPr txBox="1"/>
          <p:nvPr/>
        </p:nvSpPr>
        <p:spPr>
          <a:xfrm>
            <a:off x="6804644" y="2912455"/>
            <a:ext cx="1143000" cy="219456"/>
          </a:xfrm>
          <a:prstGeom prst="rect">
            <a:avLst/>
          </a:prstGeom>
          <a:noFill/>
        </p:spPr>
        <p:txBody>
          <a:bodyPr wrap="square" anchor="ctr" lIns="0" tIns="0" rIns="0" bIns="0">
            <a:noAutofit/>
          </a:bodyPr>
          <a:lstStyle/>
          <a:p>
            <a:r>
              <a:rPr sz="869" b="1">
                <a:solidFill>
                  <a:srgbClr val="0A1E3C"/>
                </a:solidFill>
                <a:latin typeface="Arial"/>
              </a:rPr>
              <a:t>Pipeline</a:t>
            </a:r>
          </a:p>
        </p:txBody>
      </p:sp>
      <p:sp>
        <p:nvSpPr>
          <p:cNvPr id="56" name="Rectangle 55"/>
          <p:cNvSpPr/>
          <p:nvPr/>
        </p:nvSpPr>
        <p:spPr>
          <a:xfrm>
            <a:off x="8039084" y="2953603"/>
            <a:ext cx="2644124" cy="137160"/>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7" name="Rectangle 56"/>
          <p:cNvSpPr/>
          <p:nvPr/>
        </p:nvSpPr>
        <p:spPr>
          <a:xfrm>
            <a:off x="8039084" y="2953603"/>
            <a:ext cx="1718681" cy="13716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8" name="TextBox 57"/>
          <p:cNvSpPr txBox="1"/>
          <p:nvPr/>
        </p:nvSpPr>
        <p:spPr>
          <a:xfrm>
            <a:off x="10756361" y="2912455"/>
            <a:ext cx="914400" cy="219456"/>
          </a:xfrm>
          <a:prstGeom prst="rect">
            <a:avLst/>
          </a:prstGeom>
          <a:noFill/>
        </p:spPr>
        <p:txBody>
          <a:bodyPr wrap="square" anchor="ctr" lIns="0" tIns="0" rIns="0" bIns="0">
            <a:noAutofit/>
          </a:bodyPr>
          <a:lstStyle/>
          <a:p>
            <a:r>
              <a:rPr sz="869" b="1">
                <a:solidFill>
                  <a:srgbClr val="C2410C"/>
                </a:solidFill>
                <a:latin typeface="Arial"/>
              </a:rPr>
              <a:t>~65%</a:t>
            </a:r>
          </a:p>
        </p:txBody>
      </p:sp>
      <p:sp>
        <p:nvSpPr>
          <p:cNvPr id="59" name="TextBox 58"/>
          <p:cNvSpPr txBox="1"/>
          <p:nvPr/>
        </p:nvSpPr>
        <p:spPr>
          <a:xfrm>
            <a:off x="6804644" y="3365083"/>
            <a:ext cx="4884404" cy="164592"/>
          </a:xfrm>
          <a:prstGeom prst="rect">
            <a:avLst/>
          </a:prstGeom>
          <a:noFill/>
        </p:spPr>
        <p:txBody>
          <a:bodyPr wrap="square" anchor="t" lIns="0" tIns="0" rIns="0" bIns="0">
            <a:noAutofit/>
          </a:bodyPr>
          <a:lstStyle/>
          <a:p>
            <a:r>
              <a:rPr sz="740" b="1" spc="90">
                <a:solidFill>
                  <a:srgbClr val="5B6B84"/>
                </a:solidFill>
                <a:latin typeface="Arial"/>
              </a:rPr>
              <a:t>EXHIBIT: THE NSW PIPELINE AGAINST THE NATIONAL OPERATING BASE, GW</a:t>
            </a:r>
          </a:p>
        </p:txBody>
      </p:sp>
      <p:sp>
        <p:nvSpPr>
          <p:cNvPr id="60" name="TextBox 59"/>
          <p:cNvSpPr txBox="1"/>
          <p:nvPr/>
        </p:nvSpPr>
        <p:spPr>
          <a:xfrm>
            <a:off x="6804644" y="3561679"/>
            <a:ext cx="1143000" cy="219456"/>
          </a:xfrm>
          <a:prstGeom prst="rect">
            <a:avLst/>
          </a:prstGeom>
          <a:noFill/>
        </p:spPr>
        <p:txBody>
          <a:bodyPr wrap="square" anchor="ctr" lIns="0" tIns="0" rIns="0" bIns="0">
            <a:noAutofit/>
          </a:bodyPr>
          <a:lstStyle/>
          <a:p>
            <a:r>
              <a:rPr sz="869" b="1">
                <a:solidFill>
                  <a:srgbClr val="0A1E3C"/>
                </a:solidFill>
                <a:latin typeface="Arial"/>
              </a:rPr>
              <a:t>NSW pipeline</a:t>
            </a:r>
          </a:p>
        </p:txBody>
      </p:sp>
      <p:sp>
        <p:nvSpPr>
          <p:cNvPr id="61" name="Rectangle 60"/>
          <p:cNvSpPr/>
          <p:nvPr/>
        </p:nvSpPr>
        <p:spPr>
          <a:xfrm>
            <a:off x="8039084" y="3602827"/>
            <a:ext cx="2644124" cy="137160"/>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2" name="Rectangle 61"/>
          <p:cNvSpPr/>
          <p:nvPr/>
        </p:nvSpPr>
        <p:spPr>
          <a:xfrm>
            <a:off x="8039084" y="3602827"/>
            <a:ext cx="2644124" cy="13716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3" name="TextBox 62"/>
          <p:cNvSpPr txBox="1"/>
          <p:nvPr/>
        </p:nvSpPr>
        <p:spPr>
          <a:xfrm>
            <a:off x="10756361" y="3561679"/>
            <a:ext cx="914400" cy="219456"/>
          </a:xfrm>
          <a:prstGeom prst="rect">
            <a:avLst/>
          </a:prstGeom>
          <a:noFill/>
        </p:spPr>
        <p:txBody>
          <a:bodyPr wrap="square" anchor="ctr" lIns="0" tIns="0" rIns="0" bIns="0">
            <a:noAutofit/>
          </a:bodyPr>
          <a:lstStyle/>
          <a:p>
            <a:r>
              <a:rPr sz="869" b="1">
                <a:solidFill>
                  <a:srgbClr val="C2410C"/>
                </a:solidFill>
                <a:latin typeface="Arial"/>
              </a:rPr>
              <a:t>11.4 GW</a:t>
            </a:r>
          </a:p>
        </p:txBody>
      </p:sp>
      <p:sp>
        <p:nvSpPr>
          <p:cNvPr id="64" name="TextBox 63"/>
          <p:cNvSpPr txBox="1"/>
          <p:nvPr/>
        </p:nvSpPr>
        <p:spPr>
          <a:xfrm>
            <a:off x="6804644" y="3817711"/>
            <a:ext cx="1143000" cy="219456"/>
          </a:xfrm>
          <a:prstGeom prst="rect">
            <a:avLst/>
          </a:prstGeom>
          <a:noFill/>
        </p:spPr>
        <p:txBody>
          <a:bodyPr wrap="square" anchor="ctr" lIns="0" tIns="0" rIns="0" bIns="0">
            <a:noAutofit/>
          </a:bodyPr>
          <a:lstStyle/>
          <a:p>
            <a:r>
              <a:rPr sz="869" b="0">
                <a:solidFill>
                  <a:srgbClr val="0A1E3C"/>
                </a:solidFill>
                <a:latin typeface="Arial"/>
              </a:rPr>
              <a:t>National operating</a:t>
            </a:r>
          </a:p>
        </p:txBody>
      </p:sp>
      <p:sp>
        <p:nvSpPr>
          <p:cNvPr id="65" name="Rectangle 64"/>
          <p:cNvSpPr/>
          <p:nvPr/>
        </p:nvSpPr>
        <p:spPr>
          <a:xfrm>
            <a:off x="8039084" y="3858859"/>
            <a:ext cx="2644124" cy="137160"/>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6" name="Rectangle 65"/>
          <p:cNvSpPr/>
          <p:nvPr/>
        </p:nvSpPr>
        <p:spPr>
          <a:xfrm>
            <a:off x="8039084" y="3858859"/>
            <a:ext cx="313120" cy="13716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7" name="TextBox 66"/>
          <p:cNvSpPr txBox="1"/>
          <p:nvPr/>
        </p:nvSpPr>
        <p:spPr>
          <a:xfrm>
            <a:off x="10756361" y="3817711"/>
            <a:ext cx="914400" cy="219456"/>
          </a:xfrm>
          <a:prstGeom prst="rect">
            <a:avLst/>
          </a:prstGeom>
          <a:noFill/>
        </p:spPr>
        <p:txBody>
          <a:bodyPr wrap="square" anchor="ctr" lIns="0" tIns="0" rIns="0" bIns="0">
            <a:noAutofit/>
          </a:bodyPr>
          <a:lstStyle/>
          <a:p>
            <a:r>
              <a:rPr sz="869" b="1">
                <a:solidFill>
                  <a:srgbClr val="0A1E3C"/>
                </a:solidFill>
                <a:latin typeface="Arial"/>
              </a:rPr>
              <a:t>~1.35 GW</a:t>
            </a:r>
          </a:p>
        </p:txBody>
      </p:sp>
      <p:sp>
        <p:nvSpPr>
          <p:cNvPr id="68" name="TextBox 67"/>
          <p:cNvSpPr txBox="1"/>
          <p:nvPr/>
        </p:nvSpPr>
        <p:spPr>
          <a:xfrm>
            <a:off x="6804644" y="4073743"/>
            <a:ext cx="1143000" cy="219456"/>
          </a:xfrm>
          <a:prstGeom prst="rect">
            <a:avLst/>
          </a:prstGeom>
          <a:noFill/>
        </p:spPr>
        <p:txBody>
          <a:bodyPr wrap="square" anchor="ctr" lIns="0" tIns="0" rIns="0" bIns="0">
            <a:noAutofit/>
          </a:bodyPr>
          <a:lstStyle/>
          <a:p>
            <a:r>
              <a:rPr sz="869" b="0">
                <a:solidFill>
                  <a:srgbClr val="0A1E3C"/>
                </a:solidFill>
                <a:latin typeface="Arial"/>
              </a:rPr>
              <a:t>Firmus, Tasmania</a:t>
            </a:r>
          </a:p>
        </p:txBody>
      </p:sp>
      <p:sp>
        <p:nvSpPr>
          <p:cNvPr id="69" name="Rectangle 68"/>
          <p:cNvSpPr/>
          <p:nvPr/>
        </p:nvSpPr>
        <p:spPr>
          <a:xfrm>
            <a:off x="8039084" y="4114891"/>
            <a:ext cx="2644124" cy="137160"/>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0" name="Rectangle 69"/>
          <p:cNvSpPr/>
          <p:nvPr/>
        </p:nvSpPr>
        <p:spPr>
          <a:xfrm>
            <a:off x="8039084" y="4114891"/>
            <a:ext cx="92776" cy="13716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1" name="TextBox 70"/>
          <p:cNvSpPr txBox="1"/>
          <p:nvPr/>
        </p:nvSpPr>
        <p:spPr>
          <a:xfrm>
            <a:off x="10756361" y="4073743"/>
            <a:ext cx="914400" cy="219456"/>
          </a:xfrm>
          <a:prstGeom prst="rect">
            <a:avLst/>
          </a:prstGeom>
          <a:noFill/>
        </p:spPr>
        <p:txBody>
          <a:bodyPr wrap="square" anchor="ctr" lIns="0" tIns="0" rIns="0" bIns="0">
            <a:noAutofit/>
          </a:bodyPr>
          <a:lstStyle/>
          <a:p>
            <a:r>
              <a:rPr sz="869" b="1">
                <a:solidFill>
                  <a:srgbClr val="0A1E3C"/>
                </a:solidFill>
                <a:latin typeface="Arial"/>
              </a:rPr>
              <a:t>up to 0.4 GW</a:t>
            </a:r>
          </a:p>
        </p:txBody>
      </p:sp>
      <p:sp>
        <p:nvSpPr>
          <p:cNvPr id="72" name="TextBox 71"/>
          <p:cNvSpPr txBox="1"/>
          <p:nvPr/>
        </p:nvSpPr>
        <p:spPr>
          <a:xfrm>
            <a:off x="6804644" y="4361779"/>
            <a:ext cx="4884404" cy="167030"/>
          </a:xfrm>
          <a:prstGeom prst="rect">
            <a:avLst/>
          </a:prstGeom>
          <a:noFill/>
        </p:spPr>
        <p:txBody>
          <a:bodyPr wrap="square" anchor="t" lIns="0" tIns="0" rIns="0" bIns="0">
            <a:noAutofit/>
          </a:bodyPr>
          <a:lstStyle/>
          <a:p>
            <a:pPr algn="l">
              <a:lnSpc>
                <a:spcPct val="122000"/>
              </a:lnSpc>
              <a:spcAft>
                <a:spcPts val="0"/>
              </a:spcAft>
            </a:pPr>
            <a:r>
              <a:rPr sz="800" b="0">
                <a:solidFill>
                  <a:srgbClr val="5B6B84"/>
                </a:solidFill>
                <a:latin typeface="Arial"/>
              </a:rPr>
              <a:t>NSW’s pipeline alone is ~8x the national operating base (inashanu estimate: 11.4 / 1.35 GW).</a:t>
            </a:r>
          </a:p>
        </p:txBody>
      </p:sp>
      <p:sp>
        <p:nvSpPr>
          <p:cNvPr id="73" name="TextBox 72"/>
          <p:cNvSpPr txBox="1"/>
          <p:nvPr/>
        </p:nvSpPr>
        <p:spPr>
          <a:xfrm>
            <a:off x="6804644" y="4672675"/>
            <a:ext cx="4884404" cy="164592"/>
          </a:xfrm>
          <a:prstGeom prst="rect">
            <a:avLst/>
          </a:prstGeom>
          <a:noFill/>
        </p:spPr>
        <p:txBody>
          <a:bodyPr wrap="square" anchor="t" lIns="0" tIns="0" rIns="0" bIns="0">
            <a:noAutofit/>
          </a:bodyPr>
          <a:lstStyle/>
          <a:p>
            <a:r>
              <a:rPr sz="740" b="1" spc="90">
                <a:solidFill>
                  <a:srgbClr val="5B6B84"/>
                </a:solidFill>
                <a:latin typeface="Arial"/>
              </a:rPr>
              <a:t>EXHIBIT: WHERE THE REST OF THE MAP SITS</a:t>
            </a:r>
          </a:p>
        </p:txBody>
      </p:sp>
      <p:sp>
        <p:nvSpPr>
          <p:cNvPr id="74" name="TextBox 73"/>
          <p:cNvSpPr txBox="1"/>
          <p:nvPr/>
        </p:nvSpPr>
        <p:spPr>
          <a:xfrm>
            <a:off x="6804644" y="4873843"/>
            <a:ext cx="886968" cy="182697"/>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NSW</a:t>
            </a:r>
          </a:p>
        </p:txBody>
      </p:sp>
      <p:sp>
        <p:nvSpPr>
          <p:cNvPr id="75" name="TextBox 74"/>
          <p:cNvSpPr txBox="1"/>
          <p:nvPr/>
        </p:nvSpPr>
        <p:spPr>
          <a:xfrm>
            <a:off x="7764764" y="4873843"/>
            <a:ext cx="3924284" cy="182697"/>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44 projects totalling 11.4 GW of pipeline</a:t>
            </a:r>
          </a:p>
        </p:txBody>
      </p:sp>
      <p:sp>
        <p:nvSpPr>
          <p:cNvPr id="76" name="Rectangle 75"/>
          <p:cNvSpPr/>
          <p:nvPr/>
        </p:nvSpPr>
        <p:spPr>
          <a:xfrm>
            <a:off x="6804644" y="5065913"/>
            <a:ext cx="488440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7" name="TextBox 76"/>
          <p:cNvSpPr txBox="1"/>
          <p:nvPr/>
        </p:nvSpPr>
        <p:spPr>
          <a:xfrm>
            <a:off x="6804644" y="5088544"/>
            <a:ext cx="886968" cy="182697"/>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Melbourne</a:t>
            </a:r>
          </a:p>
        </p:txBody>
      </p:sp>
      <p:sp>
        <p:nvSpPr>
          <p:cNvPr id="78" name="TextBox 77"/>
          <p:cNvSpPr txBox="1"/>
          <p:nvPr/>
        </p:nvSpPr>
        <p:spPr>
          <a:xfrm>
            <a:off x="7764764" y="5088544"/>
            <a:ext cx="3924284" cy="182697"/>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the west is the second corridor</a:t>
            </a:r>
          </a:p>
        </p:txBody>
      </p:sp>
      <p:sp>
        <p:nvSpPr>
          <p:cNvPr id="79" name="Rectangle 78"/>
          <p:cNvSpPr/>
          <p:nvPr/>
        </p:nvSpPr>
        <p:spPr>
          <a:xfrm>
            <a:off x="6804644" y="5280614"/>
            <a:ext cx="488440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80" name="TextBox 79"/>
          <p:cNvSpPr txBox="1"/>
          <p:nvPr/>
        </p:nvSpPr>
        <p:spPr>
          <a:xfrm>
            <a:off x="6804644" y="5303245"/>
            <a:ext cx="886968" cy="182697"/>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Canberra</a:t>
            </a:r>
          </a:p>
        </p:txBody>
      </p:sp>
      <p:sp>
        <p:nvSpPr>
          <p:cNvPr id="81" name="TextBox 80"/>
          <p:cNvSpPr txBox="1"/>
          <p:nvPr/>
        </p:nvSpPr>
        <p:spPr>
          <a:xfrm>
            <a:off x="7764764" y="5303245"/>
            <a:ext cx="3924284" cy="182697"/>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anchors sovereign government demand</a:t>
            </a:r>
          </a:p>
        </p:txBody>
      </p:sp>
      <p:sp>
        <p:nvSpPr>
          <p:cNvPr id="82" name="Rectangle 81"/>
          <p:cNvSpPr/>
          <p:nvPr/>
        </p:nvSpPr>
        <p:spPr>
          <a:xfrm>
            <a:off x="6804644" y="5495315"/>
            <a:ext cx="488440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83" name="TextBox 82"/>
          <p:cNvSpPr txBox="1"/>
          <p:nvPr/>
        </p:nvSpPr>
        <p:spPr>
          <a:xfrm>
            <a:off x="6804644" y="5517946"/>
            <a:ext cx="886968" cy="182697"/>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Tasmania</a:t>
            </a:r>
          </a:p>
        </p:txBody>
      </p:sp>
      <p:sp>
        <p:nvSpPr>
          <p:cNvPr id="84" name="TextBox 83"/>
          <p:cNvSpPr txBox="1"/>
          <p:nvPr/>
        </p:nvSpPr>
        <p:spPr>
          <a:xfrm>
            <a:off x="7764764" y="5517946"/>
            <a:ext cx="3924284" cy="182697"/>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AI-factory frontier (Firmus, up to 400 MW)</a:t>
            </a:r>
          </a:p>
        </p:txBody>
      </p:sp>
      <p:sp>
        <p:nvSpPr>
          <p:cNvPr id="85" name="TextBox 84"/>
          <p:cNvSpPr txBox="1"/>
          <p:nvPr/>
        </p:nvSpPr>
        <p:spPr>
          <a:xfrm>
            <a:off x="502920" y="6069787"/>
            <a:ext cx="11186129" cy="285292"/>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ITK Research (May 2026); M3 Property (Nov 2025); Knight Frank / Quartz (2025–26); AEMO-Oxford Economics 2025 IASR; Bloomberg via Energy Connects (6 May 2026); Reuters (4 Sep 2024); Energy Storage News / PV Tech (Jul 2026); AEMC (5 Aug 2026); CBRE via Certified Strategic (May 2026). Full citations in source log. Point 4: IMARC (2026); Climate Council/DC Byte (Jun 2026). Pillar detail: AEMC (5 Aug 2026); King &amp; Wood Mallesons (6 Aug 2026), per Section 06.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Executive summary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6</a:t>
            </a:r>
          </a:p>
        </p:txBody>
      </p:sp>
      <p:sp>
        <p:nvSpPr>
          <p:cNvPr id="9" name="TextBox 8"/>
          <p:cNvSpPr txBox="1"/>
          <p:nvPr/>
        </p:nvSpPr>
        <p:spPr>
          <a:xfrm>
            <a:off x="502920" y="576072"/>
            <a:ext cx="11186129" cy="164592"/>
          </a:xfrm>
          <a:prstGeom prst="rect">
            <a:avLst/>
          </a:prstGeom>
          <a:noFill/>
        </p:spPr>
        <p:txBody>
          <a:bodyPr wrap="square" anchor="t" lIns="0" tIns="0" rIns="0" bIns="0">
            <a:noAutofit/>
          </a:bodyPr>
          <a:lstStyle/>
          <a:p>
            <a:r>
              <a:rPr sz="800" b="1" spc="110">
                <a:solidFill>
                  <a:srgbClr val="C2410C"/>
                </a:solidFill>
                <a:latin typeface="Arial"/>
              </a:rPr>
              <a:t>EXECUTIVE SUMMARY   ·   FINDINGS 5–6 OF 6   ·   2030 SCENARIOS</a:t>
            </a:r>
          </a:p>
        </p:txBody>
      </p:sp>
      <p:sp>
        <p:nvSpPr>
          <p:cNvPr id="10" name="TextBox 9"/>
          <p:cNvSpPr txBox="1"/>
          <p:nvPr/>
        </p:nvSpPr>
        <p:spPr>
          <a:xfrm>
            <a:off x="502920" y="822959"/>
            <a:ext cx="420624" cy="384048"/>
          </a:xfrm>
          <a:prstGeom prst="rect">
            <a:avLst/>
          </a:prstGeom>
          <a:noFill/>
        </p:spPr>
        <p:txBody>
          <a:bodyPr wrap="square" anchor="t" lIns="0" tIns="0" rIns="0" bIns="0">
            <a:noAutofit/>
          </a:bodyPr>
          <a:lstStyle/>
          <a:p>
            <a:r>
              <a:rPr sz="2200" b="1">
                <a:solidFill>
                  <a:srgbClr val="C2410C"/>
                </a:solidFill>
                <a:latin typeface="Georgia"/>
              </a:rPr>
              <a:t>5</a:t>
            </a:r>
          </a:p>
        </p:txBody>
      </p:sp>
      <p:sp>
        <p:nvSpPr>
          <p:cNvPr id="11" name="TextBox 10"/>
          <p:cNvSpPr txBox="1"/>
          <p:nvPr/>
        </p:nvSpPr>
        <p:spPr>
          <a:xfrm>
            <a:off x="960120" y="886968"/>
            <a:ext cx="4884404" cy="467624"/>
          </a:xfrm>
          <a:prstGeom prst="rect">
            <a:avLst/>
          </a:prstGeom>
          <a:noFill/>
        </p:spPr>
        <p:txBody>
          <a:bodyPr wrap="square" anchor="t" lIns="0" tIns="0" rIns="0" bIns="0">
            <a:noAutofit/>
          </a:bodyPr>
          <a:lstStyle/>
          <a:p>
            <a:pPr algn="l">
              <a:lnSpc>
                <a:spcPct val="117000"/>
              </a:lnSpc>
              <a:spcAft>
                <a:spcPts val="0"/>
              </a:spcAft>
            </a:pPr>
            <a:r>
              <a:rPr sz="1260" b="1">
                <a:solidFill>
                  <a:srgbClr val="0A1E3C"/>
                </a:solidFill>
                <a:latin typeface="Georgia"/>
              </a:rPr>
              <a:t>Valuations price flawless conversion: the September 2026 NEXTDC sell-off shows how fragile that pricing is.</a:t>
            </a:r>
          </a:p>
        </p:txBody>
      </p:sp>
      <p:sp>
        <p:nvSpPr>
          <p:cNvPr id="12" name="TextBox 11"/>
          <p:cNvSpPr txBox="1"/>
          <p:nvPr/>
        </p:nvSpPr>
        <p:spPr>
          <a:xfrm>
            <a:off x="960120" y="1427744"/>
            <a:ext cx="4884404" cy="753465"/>
          </a:xfrm>
          <a:prstGeom prst="rect">
            <a:avLst/>
          </a:prstGeom>
          <a:noFill/>
        </p:spPr>
        <p:txBody>
          <a:bodyPr wrap="square" anchor="t" lIns="0" tIns="0" rIns="0" bIns="0">
            <a:noAutofit/>
          </a:bodyPr>
          <a:lstStyle/>
          <a:p>
            <a:pPr algn="l">
              <a:lnSpc>
                <a:spcPct val="134000"/>
              </a:lnSpc>
              <a:spcAft>
                <a:spcPts val="0"/>
              </a:spcAft>
            </a:pPr>
            <a:r>
              <a:rPr sz="900" b="0">
                <a:solidFill>
                  <a:srgbClr val="24385A"/>
                </a:solidFill>
                <a:latin typeface="Arial"/>
              </a:rPr>
              <a:t>NEXTDC trades at ~45x FY26 EV/EBITDA with a 565 MW forward order book still to convert; AirTrunk cleared at 21x contracted EBITDA (~87x expected 2024 EBITDA; the gap is denominator definition, explained in Section 09). Shares fell ~14% in a month amid AI-boom volatility; Blue Owl is testing exit depth with a &gt;US$30bn Stack APAC exploration.</a:t>
            </a:r>
          </a:p>
        </p:txBody>
      </p:sp>
      <p:sp>
        <p:nvSpPr>
          <p:cNvPr id="13" name="TextBox 12"/>
          <p:cNvSpPr txBox="1"/>
          <p:nvPr/>
        </p:nvSpPr>
        <p:spPr>
          <a:xfrm>
            <a:off x="6347444" y="822959"/>
            <a:ext cx="420624" cy="384048"/>
          </a:xfrm>
          <a:prstGeom prst="rect">
            <a:avLst/>
          </a:prstGeom>
          <a:noFill/>
        </p:spPr>
        <p:txBody>
          <a:bodyPr wrap="square" anchor="t" lIns="0" tIns="0" rIns="0" bIns="0">
            <a:noAutofit/>
          </a:bodyPr>
          <a:lstStyle/>
          <a:p>
            <a:r>
              <a:rPr sz="2200" b="1">
                <a:solidFill>
                  <a:srgbClr val="C2410C"/>
                </a:solidFill>
                <a:latin typeface="Georgia"/>
              </a:rPr>
              <a:t>6</a:t>
            </a:r>
          </a:p>
        </p:txBody>
      </p:sp>
      <p:sp>
        <p:nvSpPr>
          <p:cNvPr id="14" name="TextBox 13"/>
          <p:cNvSpPr txBox="1"/>
          <p:nvPr/>
        </p:nvSpPr>
        <p:spPr>
          <a:xfrm>
            <a:off x="6804644" y="886968"/>
            <a:ext cx="4884404" cy="467624"/>
          </a:xfrm>
          <a:prstGeom prst="rect">
            <a:avLst/>
          </a:prstGeom>
          <a:noFill/>
        </p:spPr>
        <p:txBody>
          <a:bodyPr wrap="square" anchor="t" lIns="0" tIns="0" rIns="0" bIns="0">
            <a:noAutofit/>
          </a:bodyPr>
          <a:lstStyle/>
          <a:p>
            <a:pPr algn="l">
              <a:lnSpc>
                <a:spcPct val="117000"/>
              </a:lnSpc>
              <a:spcAft>
                <a:spcPts val="0"/>
              </a:spcAft>
            </a:pPr>
            <a:r>
              <a:rPr sz="1260" b="1">
                <a:solidFill>
                  <a:srgbClr val="0A1E3C"/>
                </a:solidFill>
                <a:latin typeface="Georgia"/>
              </a:rPr>
              <a:t>With demand established, the investable question is which announced megawatts are deliverable.</a:t>
            </a:r>
          </a:p>
        </p:txBody>
      </p:sp>
      <p:sp>
        <p:nvSpPr>
          <p:cNvPr id="15" name="TextBox 14"/>
          <p:cNvSpPr txBox="1"/>
          <p:nvPr/>
        </p:nvSpPr>
        <p:spPr>
          <a:xfrm>
            <a:off x="6804644" y="1427744"/>
            <a:ext cx="4884404" cy="753465"/>
          </a:xfrm>
          <a:prstGeom prst="rect">
            <a:avLst/>
          </a:prstGeom>
          <a:noFill/>
        </p:spPr>
        <p:txBody>
          <a:bodyPr wrap="square" anchor="t" lIns="0" tIns="0" rIns="0" bIns="0">
            <a:noAutofit/>
          </a:bodyPr>
          <a:lstStyle/>
          <a:p>
            <a:pPr algn="l">
              <a:lnSpc>
                <a:spcPct val="134000"/>
              </a:lnSpc>
              <a:spcAft>
                <a:spcPts val="0"/>
              </a:spcAft>
            </a:pPr>
            <a:r>
              <a:rPr sz="900" b="0">
                <a:solidFill>
                  <a:srgbClr val="24385A"/>
                </a:solidFill>
                <a:latin typeface="Arial"/>
              </a:rPr>
              <a:t>Demand evidence is strong: take-up exceeded new supply for the first time in 2023–24, 68% of construction is pre-committed vs a 38% norm, and AI-specific demand rose ~27x in 20 years. The sorting mechanism for the next five years is power access, planning speed and balance-sheet depth.</a:t>
            </a:r>
          </a:p>
        </p:txBody>
      </p:sp>
      <p:sp>
        <p:nvSpPr>
          <p:cNvPr id="16" name="TextBox 15"/>
          <p:cNvSpPr txBox="1"/>
          <p:nvPr/>
        </p:nvSpPr>
        <p:spPr>
          <a:xfrm>
            <a:off x="960120" y="2345801"/>
            <a:ext cx="4884404" cy="164592"/>
          </a:xfrm>
          <a:prstGeom prst="rect">
            <a:avLst/>
          </a:prstGeom>
          <a:noFill/>
        </p:spPr>
        <p:txBody>
          <a:bodyPr wrap="square" anchor="t" lIns="0" tIns="0" rIns="0" bIns="0">
            <a:noAutofit/>
          </a:bodyPr>
          <a:lstStyle/>
          <a:p>
            <a:r>
              <a:rPr sz="740" b="1" spc="90">
                <a:solidFill>
                  <a:srgbClr val="5B6B84"/>
                </a:solidFill>
                <a:latin typeface="Arial"/>
              </a:rPr>
              <a:t>EXHIBIT: SAME SECTOR, THREE MULTIPLES (EV/EBITDA)</a:t>
            </a:r>
          </a:p>
        </p:txBody>
      </p:sp>
      <p:sp>
        <p:nvSpPr>
          <p:cNvPr id="17" name="TextBox 16"/>
          <p:cNvSpPr txBox="1"/>
          <p:nvPr/>
        </p:nvSpPr>
        <p:spPr>
          <a:xfrm>
            <a:off x="960120" y="2524109"/>
            <a:ext cx="1325880" cy="219456"/>
          </a:xfrm>
          <a:prstGeom prst="rect">
            <a:avLst/>
          </a:prstGeom>
          <a:noFill/>
        </p:spPr>
        <p:txBody>
          <a:bodyPr wrap="square" anchor="ctr" lIns="0" tIns="0" rIns="0" bIns="0">
            <a:noAutofit/>
          </a:bodyPr>
          <a:lstStyle/>
          <a:p>
            <a:r>
              <a:rPr sz="869" b="1">
                <a:solidFill>
                  <a:srgbClr val="0A1E3C"/>
                </a:solidFill>
                <a:latin typeface="Arial"/>
              </a:rPr>
              <a:t>AirTrunk, expected 2024</a:t>
            </a:r>
          </a:p>
        </p:txBody>
      </p:sp>
      <p:sp>
        <p:nvSpPr>
          <p:cNvPr id="18" name="Rectangle 17"/>
          <p:cNvSpPr/>
          <p:nvPr/>
        </p:nvSpPr>
        <p:spPr>
          <a:xfrm>
            <a:off x="2377440" y="2574401"/>
            <a:ext cx="2872724" cy="118872"/>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Rectangle 18"/>
          <p:cNvSpPr/>
          <p:nvPr/>
        </p:nvSpPr>
        <p:spPr>
          <a:xfrm>
            <a:off x="2377440" y="2574401"/>
            <a:ext cx="2872724" cy="118872"/>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TextBox 19"/>
          <p:cNvSpPr txBox="1"/>
          <p:nvPr/>
        </p:nvSpPr>
        <p:spPr>
          <a:xfrm>
            <a:off x="5323316" y="2524109"/>
            <a:ext cx="502920" cy="219456"/>
          </a:xfrm>
          <a:prstGeom prst="rect">
            <a:avLst/>
          </a:prstGeom>
          <a:noFill/>
        </p:spPr>
        <p:txBody>
          <a:bodyPr wrap="square" anchor="ctr" lIns="0" tIns="0" rIns="0" bIns="0">
            <a:noAutofit/>
          </a:bodyPr>
          <a:lstStyle/>
          <a:p>
            <a:r>
              <a:rPr sz="869" b="1">
                <a:solidFill>
                  <a:srgbClr val="C2410C"/>
                </a:solidFill>
                <a:latin typeface="Arial"/>
              </a:rPr>
              <a:t>~87x</a:t>
            </a:r>
          </a:p>
        </p:txBody>
      </p:sp>
      <p:sp>
        <p:nvSpPr>
          <p:cNvPr id="21" name="TextBox 20"/>
          <p:cNvSpPr txBox="1"/>
          <p:nvPr/>
        </p:nvSpPr>
        <p:spPr>
          <a:xfrm>
            <a:off x="960120" y="2738993"/>
            <a:ext cx="1325880" cy="219456"/>
          </a:xfrm>
          <a:prstGeom prst="rect">
            <a:avLst/>
          </a:prstGeom>
          <a:noFill/>
        </p:spPr>
        <p:txBody>
          <a:bodyPr wrap="square" anchor="ctr" lIns="0" tIns="0" rIns="0" bIns="0">
            <a:noAutofit/>
          </a:bodyPr>
          <a:lstStyle/>
          <a:p>
            <a:r>
              <a:rPr sz="869" b="0">
                <a:solidFill>
                  <a:srgbClr val="0A1E3C"/>
                </a:solidFill>
                <a:latin typeface="Arial"/>
              </a:rPr>
              <a:t>NEXTDC</a:t>
            </a:r>
          </a:p>
        </p:txBody>
      </p:sp>
      <p:sp>
        <p:nvSpPr>
          <p:cNvPr id="22" name="Rectangle 21"/>
          <p:cNvSpPr/>
          <p:nvPr/>
        </p:nvSpPr>
        <p:spPr>
          <a:xfrm>
            <a:off x="2377440" y="2789285"/>
            <a:ext cx="2872724" cy="118872"/>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Rectangle 22"/>
          <p:cNvSpPr/>
          <p:nvPr/>
        </p:nvSpPr>
        <p:spPr>
          <a:xfrm>
            <a:off x="2377440" y="2789285"/>
            <a:ext cx="1485892" cy="118872"/>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TextBox 23"/>
          <p:cNvSpPr txBox="1"/>
          <p:nvPr/>
        </p:nvSpPr>
        <p:spPr>
          <a:xfrm>
            <a:off x="5323316" y="2738993"/>
            <a:ext cx="502920" cy="219456"/>
          </a:xfrm>
          <a:prstGeom prst="rect">
            <a:avLst/>
          </a:prstGeom>
          <a:noFill/>
        </p:spPr>
        <p:txBody>
          <a:bodyPr wrap="square" anchor="ctr" lIns="0" tIns="0" rIns="0" bIns="0">
            <a:noAutofit/>
          </a:bodyPr>
          <a:lstStyle/>
          <a:p>
            <a:r>
              <a:rPr sz="869" b="1">
                <a:solidFill>
                  <a:srgbClr val="0A1E3C"/>
                </a:solidFill>
                <a:latin typeface="Arial"/>
              </a:rPr>
              <a:t>~45x</a:t>
            </a:r>
          </a:p>
        </p:txBody>
      </p:sp>
      <p:sp>
        <p:nvSpPr>
          <p:cNvPr id="25" name="TextBox 24"/>
          <p:cNvSpPr txBox="1"/>
          <p:nvPr/>
        </p:nvSpPr>
        <p:spPr>
          <a:xfrm>
            <a:off x="960120" y="2953877"/>
            <a:ext cx="1325880" cy="219456"/>
          </a:xfrm>
          <a:prstGeom prst="rect">
            <a:avLst/>
          </a:prstGeom>
          <a:noFill/>
        </p:spPr>
        <p:txBody>
          <a:bodyPr wrap="square" anchor="ctr" lIns="0" tIns="0" rIns="0" bIns="0">
            <a:noAutofit/>
          </a:bodyPr>
          <a:lstStyle/>
          <a:p>
            <a:r>
              <a:rPr sz="869" b="0">
                <a:solidFill>
                  <a:srgbClr val="0A1E3C"/>
                </a:solidFill>
                <a:latin typeface="Arial"/>
              </a:rPr>
              <a:t>AirTrunk, contracted</a:t>
            </a:r>
          </a:p>
        </p:txBody>
      </p:sp>
      <p:sp>
        <p:nvSpPr>
          <p:cNvPr id="26" name="Rectangle 25"/>
          <p:cNvSpPr/>
          <p:nvPr/>
        </p:nvSpPr>
        <p:spPr>
          <a:xfrm>
            <a:off x="2377440" y="3004169"/>
            <a:ext cx="2872724" cy="118872"/>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Rectangle 26"/>
          <p:cNvSpPr/>
          <p:nvPr/>
        </p:nvSpPr>
        <p:spPr>
          <a:xfrm>
            <a:off x="2377440" y="3004169"/>
            <a:ext cx="693416" cy="118872"/>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TextBox 27"/>
          <p:cNvSpPr txBox="1"/>
          <p:nvPr/>
        </p:nvSpPr>
        <p:spPr>
          <a:xfrm>
            <a:off x="5323316" y="2953877"/>
            <a:ext cx="502920" cy="219456"/>
          </a:xfrm>
          <a:prstGeom prst="rect">
            <a:avLst/>
          </a:prstGeom>
          <a:noFill/>
        </p:spPr>
        <p:txBody>
          <a:bodyPr wrap="square" anchor="ctr" lIns="0" tIns="0" rIns="0" bIns="0">
            <a:noAutofit/>
          </a:bodyPr>
          <a:lstStyle/>
          <a:p>
            <a:r>
              <a:rPr sz="869" b="1">
                <a:solidFill>
                  <a:srgbClr val="0A1E3C"/>
                </a:solidFill>
                <a:latin typeface="Arial"/>
              </a:rPr>
              <a:t>21x</a:t>
            </a:r>
          </a:p>
        </p:txBody>
      </p:sp>
      <p:sp>
        <p:nvSpPr>
          <p:cNvPr id="29" name="TextBox 28"/>
          <p:cNvSpPr txBox="1"/>
          <p:nvPr/>
        </p:nvSpPr>
        <p:spPr>
          <a:xfrm>
            <a:off x="6804644" y="2345801"/>
            <a:ext cx="4884404" cy="164592"/>
          </a:xfrm>
          <a:prstGeom prst="rect">
            <a:avLst/>
          </a:prstGeom>
          <a:noFill/>
        </p:spPr>
        <p:txBody>
          <a:bodyPr wrap="square" anchor="t" lIns="0" tIns="0" rIns="0" bIns="0">
            <a:noAutofit/>
          </a:bodyPr>
          <a:lstStyle/>
          <a:p>
            <a:r>
              <a:rPr sz="740" b="1" spc="90">
                <a:solidFill>
                  <a:srgbClr val="5B6B84"/>
                </a:solidFill>
                <a:latin typeface="Arial"/>
              </a:rPr>
              <a:t>EXHIBIT: CONSTRUCTION PRE-COMMITTED</a:t>
            </a:r>
          </a:p>
        </p:txBody>
      </p:sp>
      <p:sp>
        <p:nvSpPr>
          <p:cNvPr id="30" name="TextBox 29"/>
          <p:cNvSpPr txBox="1"/>
          <p:nvPr/>
        </p:nvSpPr>
        <p:spPr>
          <a:xfrm>
            <a:off x="6804644" y="2524109"/>
            <a:ext cx="1325880" cy="219456"/>
          </a:xfrm>
          <a:prstGeom prst="rect">
            <a:avLst/>
          </a:prstGeom>
          <a:noFill/>
        </p:spPr>
        <p:txBody>
          <a:bodyPr wrap="square" anchor="ctr" lIns="0" tIns="0" rIns="0" bIns="0">
            <a:noAutofit/>
          </a:bodyPr>
          <a:lstStyle/>
          <a:p>
            <a:r>
              <a:rPr sz="869" b="1">
                <a:solidFill>
                  <a:srgbClr val="0A1E3C"/>
                </a:solidFill>
                <a:latin typeface="Arial"/>
              </a:rPr>
              <a:t>Today</a:t>
            </a:r>
          </a:p>
        </p:txBody>
      </p:sp>
      <p:sp>
        <p:nvSpPr>
          <p:cNvPr id="31" name="Rectangle 30"/>
          <p:cNvSpPr/>
          <p:nvPr/>
        </p:nvSpPr>
        <p:spPr>
          <a:xfrm>
            <a:off x="8221964" y="2574401"/>
            <a:ext cx="2872724" cy="118872"/>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2" name="Rectangle 31"/>
          <p:cNvSpPr/>
          <p:nvPr/>
        </p:nvSpPr>
        <p:spPr>
          <a:xfrm>
            <a:off x="8221964" y="2574401"/>
            <a:ext cx="1953452" cy="118872"/>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3" name="TextBox 32"/>
          <p:cNvSpPr txBox="1"/>
          <p:nvPr/>
        </p:nvSpPr>
        <p:spPr>
          <a:xfrm>
            <a:off x="11167841" y="2524109"/>
            <a:ext cx="502920" cy="219456"/>
          </a:xfrm>
          <a:prstGeom prst="rect">
            <a:avLst/>
          </a:prstGeom>
          <a:noFill/>
        </p:spPr>
        <p:txBody>
          <a:bodyPr wrap="square" anchor="ctr" lIns="0" tIns="0" rIns="0" bIns="0">
            <a:noAutofit/>
          </a:bodyPr>
          <a:lstStyle/>
          <a:p>
            <a:r>
              <a:rPr sz="869" b="1">
                <a:solidFill>
                  <a:srgbClr val="C2410C"/>
                </a:solidFill>
                <a:latin typeface="Arial"/>
              </a:rPr>
              <a:t>68%</a:t>
            </a:r>
          </a:p>
        </p:txBody>
      </p:sp>
      <p:sp>
        <p:nvSpPr>
          <p:cNvPr id="34" name="TextBox 33"/>
          <p:cNvSpPr txBox="1"/>
          <p:nvPr/>
        </p:nvSpPr>
        <p:spPr>
          <a:xfrm>
            <a:off x="6804644" y="2738993"/>
            <a:ext cx="1325880" cy="219456"/>
          </a:xfrm>
          <a:prstGeom prst="rect">
            <a:avLst/>
          </a:prstGeom>
          <a:noFill/>
        </p:spPr>
        <p:txBody>
          <a:bodyPr wrap="square" anchor="ctr" lIns="0" tIns="0" rIns="0" bIns="0">
            <a:noAutofit/>
          </a:bodyPr>
          <a:lstStyle/>
          <a:p>
            <a:r>
              <a:rPr sz="869" b="0">
                <a:solidFill>
                  <a:srgbClr val="0A1E3C"/>
                </a:solidFill>
                <a:latin typeface="Arial"/>
              </a:rPr>
              <a:t>Long-run norm</a:t>
            </a:r>
          </a:p>
        </p:txBody>
      </p:sp>
      <p:sp>
        <p:nvSpPr>
          <p:cNvPr id="35" name="Rectangle 34"/>
          <p:cNvSpPr/>
          <p:nvPr/>
        </p:nvSpPr>
        <p:spPr>
          <a:xfrm>
            <a:off x="8221964" y="2789285"/>
            <a:ext cx="2872724" cy="118872"/>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Rectangle 35"/>
          <p:cNvSpPr/>
          <p:nvPr/>
        </p:nvSpPr>
        <p:spPr>
          <a:xfrm>
            <a:off x="8221964" y="2789285"/>
            <a:ext cx="1091635" cy="118872"/>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7" name="TextBox 36"/>
          <p:cNvSpPr txBox="1"/>
          <p:nvPr/>
        </p:nvSpPr>
        <p:spPr>
          <a:xfrm>
            <a:off x="11167841" y="2738993"/>
            <a:ext cx="502920" cy="219456"/>
          </a:xfrm>
          <a:prstGeom prst="rect">
            <a:avLst/>
          </a:prstGeom>
          <a:noFill/>
        </p:spPr>
        <p:txBody>
          <a:bodyPr wrap="square" anchor="ctr" lIns="0" tIns="0" rIns="0" bIns="0">
            <a:noAutofit/>
          </a:bodyPr>
          <a:lstStyle/>
          <a:p>
            <a:r>
              <a:rPr sz="869" b="1">
                <a:solidFill>
                  <a:srgbClr val="0A1E3C"/>
                </a:solidFill>
                <a:latin typeface="Arial"/>
              </a:rPr>
              <a:t>38%</a:t>
            </a:r>
          </a:p>
        </p:txBody>
      </p:sp>
      <p:sp>
        <p:nvSpPr>
          <p:cNvPr id="38" name="Rectangle 37"/>
          <p:cNvSpPr/>
          <p:nvPr/>
        </p:nvSpPr>
        <p:spPr>
          <a:xfrm>
            <a:off x="502920" y="3305921"/>
            <a:ext cx="11186129" cy="1397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9" name="TextBox 38"/>
          <p:cNvSpPr txBox="1"/>
          <p:nvPr/>
        </p:nvSpPr>
        <p:spPr>
          <a:xfrm>
            <a:off x="502920" y="3424793"/>
            <a:ext cx="11186129" cy="237744"/>
          </a:xfrm>
          <a:prstGeom prst="rect">
            <a:avLst/>
          </a:prstGeom>
          <a:noFill/>
        </p:spPr>
        <p:txBody>
          <a:bodyPr wrap="square" anchor="t" lIns="0" tIns="0" rIns="0" bIns="0">
            <a:noAutofit/>
          </a:bodyPr>
          <a:lstStyle/>
          <a:p>
            <a:r>
              <a:rPr sz="1300" b="1">
                <a:solidFill>
                  <a:srgbClr val="0A1E3C"/>
                </a:solidFill>
                <a:latin typeface="Georgia"/>
              </a:rPr>
              <a:t>2030 scenarios at a glance</a:t>
            </a:r>
            <a:r>
              <a:rPr sz="840" b="0">
                <a:solidFill>
                  <a:srgbClr val="5B6B84"/>
                </a:solidFill>
                <a:latin typeface="Arial"/>
              </a:rPr>
              <a:t>   inashanu estimates, detail in Section 10</a:t>
            </a:r>
          </a:p>
        </p:txBody>
      </p:sp>
      <p:graphicFrame>
        <p:nvGraphicFramePr>
          <p:cNvPr id="40" name="Table 39"/>
          <p:cNvGraphicFramePr>
            <a:graphicFrameLocks noGrp="1"/>
          </p:cNvGraphicFramePr>
          <p:nvPr/>
        </p:nvGraphicFramePr>
        <p:xfrm>
          <a:off x="502920" y="3753977"/>
          <a:ext cx="8389597" cy="1571273"/>
        </p:xfrm>
        <a:graphic>
          <a:graphicData uri="http://schemas.openxmlformats.org/drawingml/2006/table">
            <a:tbl>
              <a:tblPr firstRow="0" bandRow="0" firstCol="0" bandCol="0">
                <a:tableStyleId>{2D5ABB26-0587-4C30-8999-92F81FD0307C}</a:tableStyleId>
              </a:tblPr>
              <a:tblGrid>
                <a:gridCol w="960120"/>
                <a:gridCol w="1097280"/>
                <a:gridCol w="1481328"/>
                <a:gridCol w="1143000"/>
                <a:gridCol w="3707869"/>
              </a:tblGrid>
              <a:tr h="422940">
                <a:tc>
                  <a:txBody>
                    <a:bodyPr wrap="square">
                      <a:noAutofit/>
                    </a:bodyPr>
                    <a:lstStyle/>
                    <a:p>
                      <a:pPr algn="l">
                        <a:lnSpc>
                          <a:spcPct val="118000"/>
                        </a:lnSpc>
                      </a:pPr>
                      <a:r>
                        <a:rPr sz="819" b="1">
                          <a:solidFill>
                            <a:srgbClr val="0A1E3C"/>
                          </a:solidFill>
                          <a:latin typeface="Arial"/>
                        </a:rPr>
                        <a:t>2030 scenario</a:t>
                      </a:r>
                    </a:p>
                  </a:txBody>
                  <a:tcPr marL="91440" marR="82296" marT="64008" marB="64008" anchor="t">
                    <a:lnT w="11430" cap="flat" cmpd="sng" algn="ctr">
                      <a:solidFill>
                        <a:srgbClr val="0A1E3C"/>
                      </a:solidFill>
                    </a:lnT>
                    <a:lnB w="11430" cap="flat" cmpd="sng" algn="ctr">
                      <a:solidFill>
                        <a:srgbClr val="0A1E3C"/>
                      </a:solidFill>
                    </a:lnB>
                    <a:noFill/>
                  </a:tcPr>
                </a:tc>
                <a:tc>
                  <a:txBody>
                    <a:bodyPr wrap="square">
                      <a:noAutofit/>
                    </a:bodyPr>
                    <a:lstStyle/>
                    <a:p>
                      <a:pPr algn="r">
                        <a:lnSpc>
                          <a:spcPct val="118000"/>
                        </a:lnSpc>
                      </a:pPr>
                      <a:r>
                        <a:rPr sz="819" b="1">
                          <a:solidFill>
                            <a:srgbClr val="0A1E3C"/>
                          </a:solidFill>
                          <a:latin typeface="Arial"/>
                        </a:rPr>
                        <a:t>Operating capacity</a:t>
                      </a:r>
                    </a:p>
                  </a:txBody>
                  <a:tcPr marL="82296" marR="82296" marT="64008" marB="64008" anchor="t">
                    <a:lnT w="11430" cap="flat" cmpd="sng" algn="ctr">
                      <a:solidFill>
                        <a:srgbClr val="0A1E3C"/>
                      </a:solidFill>
                    </a:lnT>
                    <a:lnB w="11430" cap="flat" cmpd="sng" algn="ctr">
                      <a:solidFill>
                        <a:srgbClr val="0A1E3C"/>
                      </a:solidFill>
                    </a:lnB>
                    <a:noFill/>
                  </a:tcPr>
                </a:tc>
                <a:tc>
                  <a:txBody>
                    <a:bodyPr wrap="square">
                      <a:noAutofit/>
                    </a:bodyPr>
                    <a:lstStyle/>
                    <a:p>
                      <a:pPr algn="r">
                        <a:lnSpc>
                          <a:spcPct val="118000"/>
                        </a:lnSpc>
                      </a:pPr>
                      <a:r>
                        <a:rPr sz="819" b="1">
                          <a:solidFill>
                            <a:srgbClr val="0A1E3C"/>
                          </a:solidFill>
                          <a:latin typeface="Arial"/>
                        </a:rPr>
                        <a:t>Implied CAGR 2025–30</a:t>
                      </a:r>
                    </a:p>
                  </a:txBody>
                  <a:tcPr marL="82296" marR="82296" marT="64008" marB="64008" anchor="t">
                    <a:lnT w="11430" cap="flat" cmpd="sng" algn="ctr">
                      <a:solidFill>
                        <a:srgbClr val="0A1E3C"/>
                      </a:solidFill>
                    </a:lnT>
                    <a:lnB w="11430" cap="flat" cmpd="sng" algn="ctr">
                      <a:solidFill>
                        <a:srgbClr val="0A1E3C"/>
                      </a:solidFill>
                    </a:lnB>
                    <a:noFill/>
                  </a:tcPr>
                </a:tc>
                <a:tc>
                  <a:txBody>
                    <a:bodyPr wrap="square">
                      <a:noAutofit/>
                    </a:bodyPr>
                    <a:lstStyle/>
                    <a:p>
                      <a:pPr algn="r">
                        <a:lnSpc>
                          <a:spcPct val="118000"/>
                        </a:lnSpc>
                      </a:pPr>
                      <a:r>
                        <a:rPr sz="819" b="1">
                          <a:solidFill>
                            <a:srgbClr val="0A1E3C"/>
                          </a:solidFill>
                          <a:latin typeface="Arial"/>
                        </a:rPr>
                        <a:t>Core revenue 2030</a:t>
                      </a:r>
                    </a:p>
                  </a:txBody>
                  <a:tcPr marL="82296" marR="82296" marT="64008" marB="64008"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19" b="1">
                          <a:solidFill>
                            <a:srgbClr val="0A1E3C"/>
                          </a:solidFill>
                          <a:latin typeface="Arial"/>
                        </a:rPr>
                        <a:t>Core driver</a:t>
                      </a:r>
                    </a:p>
                  </a:txBody>
                  <a:tcPr marL="82296" marR="82296" marT="64008" marB="64008" anchor="t">
                    <a:lnT w="11430" cap="flat" cmpd="sng" algn="ctr">
                      <a:solidFill>
                        <a:srgbClr val="0A1E3C"/>
                      </a:solidFill>
                    </a:lnT>
                    <a:lnB w="11430" cap="flat" cmpd="sng" algn="ctr">
                      <a:solidFill>
                        <a:srgbClr val="0A1E3C"/>
                      </a:solidFill>
                    </a:lnB>
                    <a:noFill/>
                  </a:tcPr>
                </a:tc>
              </a:tr>
              <a:tr h="433730">
                <a:tc>
                  <a:txBody>
                    <a:bodyPr wrap="square">
                      <a:noAutofit/>
                    </a:bodyPr>
                    <a:lstStyle/>
                    <a:p>
                      <a:pPr algn="l">
                        <a:lnSpc>
                          <a:spcPct val="118000"/>
                        </a:lnSpc>
                      </a:pPr>
                      <a:r>
                        <a:rPr sz="850" b="1">
                          <a:solidFill>
                            <a:srgbClr val="0A1E3C"/>
                          </a:solidFill>
                          <a:latin typeface="Arial"/>
                        </a:rPr>
                        <a:t>Bear</a:t>
                      </a:r>
                    </a:p>
                  </a:txBody>
                  <a:tcPr marL="91440" marR="82296" marT="64008" marB="64008" anchor="t">
                    <a:lnB w="7620" cap="flat" cmpd="sng" algn="ctr">
                      <a:solidFill>
                        <a:srgbClr val="D7DEE9"/>
                      </a:solidFill>
                    </a:lnB>
                    <a:noFill/>
                  </a:tcPr>
                </a:tc>
                <a:tc>
                  <a:txBody>
                    <a:bodyPr wrap="square">
                      <a:noAutofit/>
                    </a:bodyPr>
                    <a:lstStyle/>
                    <a:p>
                      <a:pPr algn="r">
                        <a:lnSpc>
                          <a:spcPct val="118000"/>
                        </a:lnSpc>
                      </a:pPr>
                      <a:r>
                        <a:rPr sz="850" b="0">
                          <a:solidFill>
                            <a:srgbClr val="0A1E3C"/>
                          </a:solidFill>
                          <a:latin typeface="Arial"/>
                        </a:rPr>
                        <a:t>5.0 GW</a:t>
                      </a:r>
                    </a:p>
                  </a:txBody>
                  <a:tcPr marL="82296" marR="82296" marT="64008" marB="64008" anchor="t">
                    <a:lnB w="7620" cap="flat" cmpd="sng" algn="ctr">
                      <a:solidFill>
                        <a:srgbClr val="D7DEE9"/>
                      </a:solidFill>
                    </a:lnB>
                    <a:noFill/>
                  </a:tcPr>
                </a:tc>
                <a:tc>
                  <a:txBody>
                    <a:bodyPr wrap="square">
                      <a:noAutofit/>
                    </a:bodyPr>
                    <a:lstStyle/>
                    <a:p>
                      <a:pPr algn="r">
                        <a:lnSpc>
                          <a:spcPct val="118000"/>
                        </a:lnSpc>
                      </a:pPr>
                      <a:r>
                        <a:rPr sz="850" b="0">
                          <a:solidFill>
                            <a:srgbClr val="0A1E3C"/>
                          </a:solidFill>
                          <a:latin typeface="Arial"/>
                        </a:rPr>
                        <a:t>29.9%</a:t>
                      </a:r>
                    </a:p>
                  </a:txBody>
                  <a:tcPr marL="82296" marR="82296" marT="64008" marB="64008" anchor="t">
                    <a:lnB w="7620" cap="flat" cmpd="sng" algn="ctr">
                      <a:solidFill>
                        <a:srgbClr val="D7DEE9"/>
                      </a:solidFill>
                    </a:lnB>
                    <a:noFill/>
                  </a:tcPr>
                </a:tc>
                <a:tc>
                  <a:txBody>
                    <a:bodyPr wrap="square">
                      <a:noAutofit/>
                    </a:bodyPr>
                    <a:lstStyle/>
                    <a:p>
                      <a:pPr algn="r">
                        <a:lnSpc>
                          <a:spcPct val="118000"/>
                        </a:lnSpc>
                      </a:pPr>
                      <a:r>
                        <a:rPr sz="850" b="0">
                          <a:solidFill>
                            <a:srgbClr val="0A1E3C"/>
                          </a:solidFill>
                          <a:latin typeface="Arial"/>
                        </a:rPr>
                        <a:t>A$7.6bn</a:t>
                      </a:r>
                    </a:p>
                  </a:txBody>
                  <a:tcPr marL="82296" marR="82296" marT="64008" marB="64008" anchor="t">
                    <a:lnB w="7620" cap="flat" cmpd="sng" algn="ctr">
                      <a:solidFill>
                        <a:srgbClr val="D7DEE9"/>
                      </a:solidFill>
                    </a:lnB>
                    <a:noFill/>
                  </a:tcPr>
                </a:tc>
                <a:tc>
                  <a:txBody>
                    <a:bodyPr wrap="square">
                      <a:noAutofit/>
                    </a:bodyPr>
                    <a:lstStyle/>
                    <a:p>
                      <a:pPr algn="l">
                        <a:lnSpc>
                          <a:spcPct val="118000"/>
                        </a:lnSpc>
                      </a:pPr>
                      <a:r>
                        <a:rPr sz="850" b="0">
                          <a:solidFill>
                            <a:srgbClr val="0A1E3C"/>
                          </a:solidFill>
                          <a:latin typeface="Arial"/>
                        </a:rPr>
                        <a:t>Net-generator costs + grid queues stall conversion; low end of the planning band</a:t>
                      </a:r>
                    </a:p>
                  </a:txBody>
                  <a:tcPr marL="82296" marR="82296" marT="64008" marB="64008" anchor="t">
                    <a:lnB w="7620" cap="flat" cmpd="sng" algn="ctr">
                      <a:solidFill>
                        <a:srgbClr val="D7DEE9"/>
                      </a:solidFill>
                    </a:lnB>
                    <a:noFill/>
                  </a:tcPr>
                </a:tc>
              </a:tr>
              <a:tr h="280873">
                <a:tc>
                  <a:txBody>
                    <a:bodyPr wrap="square">
                      <a:noAutofit/>
                    </a:bodyPr>
                    <a:lstStyle/>
                    <a:p>
                      <a:pPr algn="l">
                        <a:lnSpc>
                          <a:spcPct val="118000"/>
                        </a:lnSpc>
                      </a:pPr>
                      <a:r>
                        <a:rPr sz="850" b="1">
                          <a:solidFill>
                            <a:srgbClr val="0A1E3C"/>
                          </a:solidFill>
                          <a:latin typeface="Arial"/>
                        </a:rPr>
                        <a:t>Base</a:t>
                      </a:r>
                    </a:p>
                  </a:txBody>
                  <a:tcPr marL="91440" marR="82296" marT="64008" marB="64008" anchor="t">
                    <a:lnB w="7620" cap="flat" cmpd="sng" algn="ctr">
                      <a:solidFill>
                        <a:srgbClr val="D7DEE9"/>
                      </a:solidFill>
                    </a:lnB>
                    <a:solidFill>
                      <a:srgbClr val="F6E9E2"/>
                    </a:solidFill>
                  </a:tcPr>
                </a:tc>
                <a:tc>
                  <a:txBody>
                    <a:bodyPr wrap="square">
                      <a:noAutofit/>
                    </a:bodyPr>
                    <a:lstStyle/>
                    <a:p>
                      <a:pPr algn="r">
                        <a:lnSpc>
                          <a:spcPct val="118000"/>
                        </a:lnSpc>
                      </a:pPr>
                      <a:r>
                        <a:rPr sz="850" b="0">
                          <a:solidFill>
                            <a:srgbClr val="0A1E3C"/>
                          </a:solidFill>
                          <a:latin typeface="Arial"/>
                        </a:rPr>
                        <a:t>6.0 GW</a:t>
                      </a:r>
                    </a:p>
                  </a:txBody>
                  <a:tcPr marL="82296" marR="82296" marT="64008" marB="64008" anchor="t">
                    <a:lnB w="7620" cap="flat" cmpd="sng" algn="ctr">
                      <a:solidFill>
                        <a:srgbClr val="D7DEE9"/>
                      </a:solidFill>
                    </a:lnB>
                    <a:solidFill>
                      <a:srgbClr val="F6E9E2"/>
                    </a:solidFill>
                  </a:tcPr>
                </a:tc>
                <a:tc>
                  <a:txBody>
                    <a:bodyPr wrap="square">
                      <a:noAutofit/>
                    </a:bodyPr>
                    <a:lstStyle/>
                    <a:p>
                      <a:pPr algn="r">
                        <a:lnSpc>
                          <a:spcPct val="118000"/>
                        </a:lnSpc>
                      </a:pPr>
                      <a:r>
                        <a:rPr sz="850" b="0">
                          <a:solidFill>
                            <a:srgbClr val="0A1E3C"/>
                          </a:solidFill>
                          <a:latin typeface="Arial"/>
                        </a:rPr>
                        <a:t>34.8%</a:t>
                      </a:r>
                    </a:p>
                  </a:txBody>
                  <a:tcPr marL="82296" marR="82296" marT="64008" marB="64008" anchor="t">
                    <a:lnB w="7620" cap="flat" cmpd="sng" algn="ctr">
                      <a:solidFill>
                        <a:srgbClr val="D7DEE9"/>
                      </a:solidFill>
                    </a:lnB>
                    <a:solidFill>
                      <a:srgbClr val="F6E9E2"/>
                    </a:solidFill>
                  </a:tcPr>
                </a:tc>
                <a:tc>
                  <a:txBody>
                    <a:bodyPr wrap="square">
                      <a:noAutofit/>
                    </a:bodyPr>
                    <a:lstStyle/>
                    <a:p>
                      <a:pPr algn="r">
                        <a:lnSpc>
                          <a:spcPct val="118000"/>
                        </a:lnSpc>
                      </a:pPr>
                      <a:r>
                        <a:rPr sz="850" b="0">
                          <a:solidFill>
                            <a:srgbClr val="0A1E3C"/>
                          </a:solidFill>
                          <a:latin typeface="Arial"/>
                        </a:rPr>
                        <a:t>A$8.8bn</a:t>
                      </a:r>
                    </a:p>
                  </a:txBody>
                  <a:tcPr marL="82296" marR="82296" marT="64008" marB="64008" anchor="t">
                    <a:lnB w="7620" cap="flat" cmpd="sng" algn="ctr">
                      <a:solidFill>
                        <a:srgbClr val="D7DEE9"/>
                      </a:solidFill>
                    </a:lnB>
                    <a:solidFill>
                      <a:srgbClr val="F6E9E2"/>
                    </a:solidFill>
                  </a:tcPr>
                </a:tc>
                <a:tc>
                  <a:txBody>
                    <a:bodyPr wrap="square">
                      <a:noAutofit/>
                    </a:bodyPr>
                    <a:lstStyle/>
                    <a:p>
                      <a:pPr algn="l">
                        <a:lnSpc>
                          <a:spcPct val="118000"/>
                        </a:lnSpc>
                      </a:pPr>
                      <a:r>
                        <a:rPr sz="850" b="0">
                          <a:solidFill>
                            <a:srgbClr val="0A1E3C"/>
                          </a:solidFill>
                          <a:latin typeface="Arial"/>
                        </a:rPr>
                        <a:t>555 MW-class contracts convert; AEMO Step Change requirement is met</a:t>
                      </a:r>
                    </a:p>
                  </a:txBody>
                  <a:tcPr marL="82296" marR="82296" marT="64008" marB="64008" anchor="t">
                    <a:lnB w="7620" cap="flat" cmpd="sng" algn="ctr">
                      <a:solidFill>
                        <a:srgbClr val="D7DEE9"/>
                      </a:solidFill>
                    </a:lnB>
                    <a:solidFill>
                      <a:srgbClr val="F6E9E2"/>
                    </a:solidFill>
                  </a:tcPr>
                </a:tc>
              </a:tr>
              <a:tr h="433730">
                <a:tc>
                  <a:txBody>
                    <a:bodyPr wrap="square">
                      <a:noAutofit/>
                    </a:bodyPr>
                    <a:lstStyle/>
                    <a:p>
                      <a:pPr algn="l">
                        <a:lnSpc>
                          <a:spcPct val="118000"/>
                        </a:lnSpc>
                      </a:pPr>
                      <a:r>
                        <a:rPr sz="850" b="1">
                          <a:solidFill>
                            <a:srgbClr val="0A1E3C"/>
                          </a:solidFill>
                          <a:latin typeface="Arial"/>
                        </a:rPr>
                        <a:t>Bull</a:t>
                      </a:r>
                    </a:p>
                  </a:txBody>
                  <a:tcPr marL="91440" marR="82296" marT="64008" marB="64008" anchor="t">
                    <a:lnB w="11430" cap="flat" cmpd="sng" algn="ctr">
                      <a:solidFill>
                        <a:srgbClr val="0A1E3C"/>
                      </a:solidFill>
                    </a:lnB>
                    <a:noFill/>
                  </a:tcPr>
                </a:tc>
                <a:tc>
                  <a:txBody>
                    <a:bodyPr wrap="square">
                      <a:noAutofit/>
                    </a:bodyPr>
                    <a:lstStyle/>
                    <a:p>
                      <a:pPr algn="r">
                        <a:lnSpc>
                          <a:spcPct val="118000"/>
                        </a:lnSpc>
                      </a:pPr>
                      <a:r>
                        <a:rPr sz="850" b="0">
                          <a:solidFill>
                            <a:srgbClr val="0A1E3C"/>
                          </a:solidFill>
                          <a:latin typeface="Arial"/>
                        </a:rPr>
                        <a:t>6.22 GW</a:t>
                      </a:r>
                    </a:p>
                  </a:txBody>
                  <a:tcPr marL="82296" marR="82296" marT="64008" marB="64008" anchor="t">
                    <a:lnB w="11430" cap="flat" cmpd="sng" algn="ctr">
                      <a:solidFill>
                        <a:srgbClr val="0A1E3C"/>
                      </a:solidFill>
                    </a:lnB>
                    <a:noFill/>
                  </a:tcPr>
                </a:tc>
                <a:tc>
                  <a:txBody>
                    <a:bodyPr wrap="square">
                      <a:noAutofit/>
                    </a:bodyPr>
                    <a:lstStyle/>
                    <a:p>
                      <a:pPr algn="r">
                        <a:lnSpc>
                          <a:spcPct val="118000"/>
                        </a:lnSpc>
                      </a:pPr>
                      <a:r>
                        <a:rPr sz="850" b="0">
                          <a:solidFill>
                            <a:srgbClr val="0A1E3C"/>
                          </a:solidFill>
                          <a:latin typeface="Arial"/>
                        </a:rPr>
                        <a:t>35.7%</a:t>
                      </a:r>
                    </a:p>
                  </a:txBody>
                  <a:tcPr marL="82296" marR="82296" marT="64008" marB="64008" anchor="t">
                    <a:lnB w="11430" cap="flat" cmpd="sng" algn="ctr">
                      <a:solidFill>
                        <a:srgbClr val="0A1E3C"/>
                      </a:solidFill>
                    </a:lnB>
                    <a:noFill/>
                  </a:tcPr>
                </a:tc>
                <a:tc>
                  <a:txBody>
                    <a:bodyPr wrap="square">
                      <a:noAutofit/>
                    </a:bodyPr>
                    <a:lstStyle/>
                    <a:p>
                      <a:pPr algn="r">
                        <a:lnSpc>
                          <a:spcPct val="118000"/>
                        </a:lnSpc>
                      </a:pPr>
                      <a:r>
                        <a:rPr sz="850" b="0">
                          <a:solidFill>
                            <a:srgbClr val="0A1E3C"/>
                          </a:solidFill>
                          <a:latin typeface="Arial"/>
                        </a:rPr>
                        <a:t>A$10.1bn</a:t>
                      </a:r>
                    </a:p>
                  </a:txBody>
                  <a:tcPr marL="82296" marR="82296" marT="64008" marB="64008" anchor="t">
                    <a:lnB w="11430" cap="flat" cmpd="sng" algn="ctr">
                      <a:solidFill>
                        <a:srgbClr val="0A1E3C"/>
                      </a:solidFill>
                    </a:lnB>
                    <a:noFill/>
                  </a:tcPr>
                </a:tc>
                <a:tc>
                  <a:txBody>
                    <a:bodyPr wrap="square">
                      <a:noAutofit/>
                    </a:bodyPr>
                    <a:lstStyle/>
                    <a:p>
                      <a:pPr algn="l">
                        <a:lnSpc>
                          <a:spcPct val="118000"/>
                        </a:lnSpc>
                      </a:pPr>
                      <a:r>
                        <a:rPr sz="850" b="0">
                          <a:solidFill>
                            <a:srgbClr val="0A1E3C"/>
                          </a:solidFill>
                          <a:latin typeface="Arial"/>
                        </a:rPr>
                        <a:t>Every under-construction megawatt commissions and 35% of planned capacity converts</a:t>
                      </a:r>
                    </a:p>
                  </a:txBody>
                  <a:tcPr marL="82296" marR="82296" marT="64008" marB="64008" anchor="t">
                    <a:lnB w="11430" cap="flat" cmpd="sng" algn="ctr">
                      <a:solidFill>
                        <a:srgbClr val="0A1E3C"/>
                      </a:solidFill>
                    </a:lnB>
                    <a:noFill/>
                  </a:tcPr>
                </a:tc>
              </a:tr>
            </a:tbl>
          </a:graphicData>
        </a:graphic>
      </p:graphicFrame>
      <p:sp>
        <p:nvSpPr>
          <p:cNvPr id="41" name="Rectangle 40"/>
          <p:cNvSpPr/>
          <p:nvPr/>
        </p:nvSpPr>
        <p:spPr>
          <a:xfrm>
            <a:off x="502920" y="5434980"/>
            <a:ext cx="8389597" cy="65727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Rectangle 41"/>
          <p:cNvSpPr/>
          <p:nvPr/>
        </p:nvSpPr>
        <p:spPr>
          <a:xfrm>
            <a:off x="502920" y="5434980"/>
            <a:ext cx="36576" cy="65727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3" name="TextBox 42"/>
          <p:cNvSpPr txBox="1"/>
          <p:nvPr/>
        </p:nvSpPr>
        <p:spPr>
          <a:xfrm>
            <a:off x="667512" y="5544708"/>
            <a:ext cx="8078701" cy="456102"/>
          </a:xfrm>
          <a:prstGeom prst="rect">
            <a:avLst/>
          </a:prstGeom>
          <a:noFill/>
        </p:spPr>
        <p:txBody>
          <a:bodyPr wrap="square" anchor="t" lIns="0" tIns="0" rIns="0" bIns="0">
            <a:noAutofit/>
          </a:bodyPr>
          <a:lstStyle/>
          <a:p>
            <a:pPr algn="l">
              <a:lnSpc>
                <a:spcPct val="126000"/>
              </a:lnSpc>
              <a:spcAft>
                <a:spcPts val="0"/>
              </a:spcAft>
            </a:pPr>
            <a:r>
              <a:rPr sz="760" b="0">
                <a:solidFill>
                  <a:srgbClr val="0A1E3C"/>
                </a:solidFill>
                <a:latin typeface="Arial"/>
              </a:rPr>
              <a:t>Scenario table: inashanu estimates on the operating IT load basis. Bear is the low end of the 5–8 GW planning band (dossier synthesis, 17 Sep 2026); base is the AEMO Step Change requirement of ~6 GW (2025 IASR); bull is built from the 24-project pipeline and lands 220 MW above base, which is the finding. Mordor (7.18 GW) and M3 (~9.5 GW early-2030s) count capacity on their own bases and are carried as context. Revenue grown from the A$5.6bn 2026 inashanu sizing at 8/12/16% p.a. Method in Section 10.</a:t>
            </a:r>
          </a:p>
        </p:txBody>
      </p:sp>
      <p:sp>
        <p:nvSpPr>
          <p:cNvPr id="44" name="TextBox 43"/>
          <p:cNvSpPr txBox="1"/>
          <p:nvPr/>
        </p:nvSpPr>
        <p:spPr>
          <a:xfrm>
            <a:off x="9212557" y="3735689"/>
            <a:ext cx="2476492" cy="164592"/>
          </a:xfrm>
          <a:prstGeom prst="rect">
            <a:avLst/>
          </a:prstGeom>
          <a:noFill/>
        </p:spPr>
        <p:txBody>
          <a:bodyPr wrap="square" anchor="t" lIns="0" tIns="0" rIns="0" bIns="0">
            <a:noAutofit/>
          </a:bodyPr>
          <a:lstStyle/>
          <a:p>
            <a:r>
              <a:rPr sz="740" b="1" spc="90">
                <a:solidFill>
                  <a:srgbClr val="5B6B84"/>
                </a:solidFill>
                <a:latin typeface="Arial"/>
              </a:rPr>
              <a:t>OPERATING CAPACITY, GW</a:t>
            </a:r>
          </a:p>
        </p:txBody>
      </p:sp>
      <p:graphicFrame>
        <p:nvGraphicFramePr>
          <p:cNvPr id="45" name="Chart 44"/>
          <p:cNvGraphicFramePr>
            <a:graphicFrameLocks noGrp="1"/>
          </p:cNvGraphicFramePr>
          <p:nvPr/>
        </p:nvGraphicFramePr>
        <p:xfrm>
          <a:off x="9212557" y="3900281"/>
          <a:ext cx="2476492" cy="2061606"/>
        </p:xfrm>
        <a:graphic>
          <a:graphicData uri="http://schemas.openxmlformats.org/drawingml/2006/chart">
            <c:chart xmlns:c="http://schemas.openxmlformats.org/drawingml/2006/chart" r:id="rId2"/>
          </a:graphicData>
        </a:graphic>
      </p:graphicFrame>
      <p:sp>
        <p:nvSpPr>
          <p:cNvPr id="46" name="TextBox 45"/>
          <p:cNvSpPr txBox="1"/>
          <p:nvPr/>
        </p:nvSpPr>
        <p:spPr>
          <a:xfrm>
            <a:off x="502920" y="6235294"/>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IMARC (2026); Climate Council/DC Byte (Jun 2026); Kalkine (Jul 2026); Yahoo Finance (16 Sep 2026); PwC Australia (Mar 2026); Reuters Breakingviews (Sep 2024); M3 Property (Nov 2025); Bloomberg (May 2026); Mingtiandi (Jul 2026).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01 · Market definition &amp; taxonomy</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7</a:t>
            </a:r>
          </a:p>
        </p:txBody>
      </p:sp>
      <p:sp>
        <p:nvSpPr>
          <p:cNvPr id="9" name="TextBox 8"/>
          <p:cNvSpPr txBox="1"/>
          <p:nvPr/>
        </p:nvSpPr>
        <p:spPr>
          <a:xfrm>
            <a:off x="502920" y="521208"/>
            <a:ext cx="868680" cy="557784"/>
          </a:xfrm>
          <a:prstGeom prst="rect">
            <a:avLst/>
          </a:prstGeom>
          <a:noFill/>
        </p:spPr>
        <p:txBody>
          <a:bodyPr wrap="square" anchor="t" lIns="0" tIns="0" rIns="0" bIns="0">
            <a:noAutofit/>
          </a:bodyPr>
          <a:lstStyle/>
          <a:p>
            <a:pPr algn="l">
              <a:lnSpc>
                <a:spcPct val="122000"/>
              </a:lnSpc>
              <a:spcAft>
                <a:spcPts val="0"/>
              </a:spcAft>
            </a:pPr>
            <a:r>
              <a:rPr sz="3000" b="1">
                <a:solidFill>
                  <a:srgbClr val="D7DEE9"/>
                </a:solidFill>
                <a:latin typeface="Georgia"/>
              </a:rPr>
              <a:t>01</a:t>
            </a:r>
          </a:p>
        </p:txBody>
      </p:sp>
      <p:sp>
        <p:nvSpPr>
          <p:cNvPr id="10" name="TextBox 9"/>
          <p:cNvSpPr txBox="1"/>
          <p:nvPr/>
        </p:nvSpPr>
        <p:spPr>
          <a:xfrm>
            <a:off x="1435608" y="576072"/>
            <a:ext cx="10253441" cy="371855"/>
          </a:xfrm>
          <a:prstGeom prst="rect">
            <a:avLst/>
          </a:prstGeom>
          <a:noFill/>
        </p:spPr>
        <p:txBody>
          <a:bodyPr wrap="square" anchor="t" lIns="0" tIns="0" rIns="0" bIns="0">
            <a:noAutofit/>
          </a:bodyPr>
          <a:lstStyle/>
          <a:p>
            <a:pPr algn="l">
              <a:lnSpc>
                <a:spcPct val="122000"/>
              </a:lnSpc>
              <a:spcAft>
                <a:spcPts val="0"/>
              </a:spcAft>
            </a:pPr>
            <a:r>
              <a:rPr sz="2000" b="1">
                <a:solidFill>
                  <a:srgbClr val="0A1E3C"/>
                </a:solidFill>
                <a:latin typeface="Georgia"/>
              </a:rPr>
              <a:t>Market definition &amp; taxonomy</a:t>
            </a:r>
          </a:p>
        </p:txBody>
      </p:sp>
      <p:sp>
        <p:nvSpPr>
          <p:cNvPr id="11" name="Rectangle 10"/>
          <p:cNvSpPr/>
          <p:nvPr/>
        </p:nvSpPr>
        <p:spPr>
          <a:xfrm>
            <a:off x="1435608" y="978408"/>
            <a:ext cx="566928" cy="2926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2093976" y="989380"/>
            <a:ext cx="9595073"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1435608" y="1097280"/>
            <a:ext cx="10253441" cy="178490"/>
          </a:xfrm>
          <a:prstGeom prst="rect">
            <a:avLst/>
          </a:prstGeom>
          <a:noFill/>
        </p:spPr>
        <p:txBody>
          <a:bodyPr wrap="square" anchor="t" lIns="0" tIns="0" rIns="0" bIns="0">
            <a:noAutofit/>
          </a:bodyPr>
          <a:lstStyle/>
          <a:p>
            <a:pPr algn="l">
              <a:lnSpc>
                <a:spcPct val="122000"/>
              </a:lnSpc>
              <a:spcAft>
                <a:spcPts val="0"/>
              </a:spcAft>
            </a:pPr>
            <a:r>
              <a:rPr sz="960" b="0">
                <a:solidFill>
                  <a:srgbClr val="5B6B84"/>
                </a:solidFill>
                <a:latin typeface="Arial"/>
              </a:rPr>
              <a:t>Six segments, five measurement systems, one contested number</a:t>
            </a:r>
          </a:p>
        </p:txBody>
      </p:sp>
      <p:sp>
        <p:nvSpPr>
          <p:cNvPr id="14" name="TextBox 13"/>
          <p:cNvSpPr txBox="1"/>
          <p:nvPr/>
        </p:nvSpPr>
        <p:spPr>
          <a:xfrm>
            <a:off x="502920" y="1371600"/>
            <a:ext cx="11186129" cy="24749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There is no single ‘Australian data centre market’: six distinct segments share one power grid</a:t>
            </a:r>
          </a:p>
        </p:txBody>
      </p:sp>
      <p:sp>
        <p:nvSpPr>
          <p:cNvPr id="15" name="TextBox 14"/>
          <p:cNvSpPr txBox="1"/>
          <p:nvPr/>
        </p:nvSpPr>
        <p:spPr>
          <a:xfrm>
            <a:off x="502920" y="1760728"/>
            <a:ext cx="11186129" cy="155448"/>
          </a:xfrm>
          <a:prstGeom prst="rect">
            <a:avLst/>
          </a:prstGeom>
          <a:noFill/>
        </p:spPr>
        <p:txBody>
          <a:bodyPr wrap="square" anchor="t" lIns="0" tIns="0" rIns="0" bIns="0">
            <a:noAutofit/>
          </a:bodyPr>
          <a:lstStyle/>
          <a:p>
            <a:r>
              <a:rPr sz="800" b="1" spc="80">
                <a:solidFill>
                  <a:srgbClr val="C2410C"/>
                </a:solidFill>
                <a:latin typeface="Arial"/>
              </a:rPr>
              <a:t>WORKING TAXONOMY  ·  SEGMENTS 1–3 OF 6</a:t>
            </a:r>
          </a:p>
        </p:txBody>
      </p:sp>
      <p:graphicFrame>
        <p:nvGraphicFramePr>
          <p:cNvPr id="16" name="Table 15"/>
          <p:cNvGraphicFramePr>
            <a:graphicFrameLocks noGrp="1"/>
          </p:cNvGraphicFramePr>
          <p:nvPr/>
        </p:nvGraphicFramePr>
        <p:xfrm>
          <a:off x="502920" y="1961896"/>
          <a:ext cx="11186128" cy="1316736"/>
        </p:xfrm>
        <a:graphic>
          <a:graphicData uri="http://schemas.openxmlformats.org/drawingml/2006/table">
            <a:tbl>
              <a:tblPr firstRow="0" bandRow="0" firstCol="0" bandCol="0">
                <a:tableStyleId>{2D5ABB26-0587-4C30-8999-92F81FD0307C}</a:tableStyleId>
              </a:tblPr>
              <a:tblGrid>
                <a:gridCol w="1874519"/>
                <a:gridCol w="5074920"/>
                <a:gridCol w="4236689"/>
              </a:tblGrid>
              <a:tr h="329184">
                <a:tc>
                  <a:txBody>
                    <a:bodyPr wrap="square">
                      <a:noAutofit/>
                    </a:bodyPr>
                    <a:lstStyle/>
                    <a:p>
                      <a:pPr algn="l">
                        <a:lnSpc>
                          <a:spcPct val="118000"/>
                        </a:lnSpc>
                      </a:pPr>
                      <a:r>
                        <a:rPr sz="860" b="1">
                          <a:solidFill>
                            <a:srgbClr val="0A1E3C"/>
                          </a:solidFill>
                          <a:latin typeface="Arial"/>
                        </a:rPr>
                        <a:t>Segment</a:t>
                      </a:r>
                    </a:p>
                  </a:txBody>
                  <a:tcPr marL="91440"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Definition</a:t>
                      </a:r>
                    </a:p>
                  </a:txBody>
                  <a:tcPr marL="82296"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Typical players</a:t>
                      </a:r>
                    </a:p>
                  </a:txBody>
                  <a:tcPr marL="82296" marR="82296" marT="77724" marB="77724" anchor="t">
                    <a:lnT w="11430" cap="flat" cmpd="sng" algn="ctr">
                      <a:solidFill>
                        <a:srgbClr val="0A1E3C"/>
                      </a:solidFill>
                    </a:lnT>
                    <a:lnB w="11430" cap="flat" cmpd="sng" algn="ctr">
                      <a:solidFill>
                        <a:srgbClr val="0A1E3C"/>
                      </a:solidFill>
                    </a:lnB>
                    <a:noFill/>
                  </a:tcPr>
                </a:tc>
              </a:tr>
              <a:tr h="329184">
                <a:tc>
                  <a:txBody>
                    <a:bodyPr wrap="square">
                      <a:noAutofit/>
                    </a:bodyPr>
                    <a:lstStyle/>
                    <a:p>
                      <a:pPr algn="l">
                        <a:lnSpc>
                          <a:spcPct val="118000"/>
                        </a:lnSpc>
                      </a:pPr>
                      <a:r>
                        <a:rPr sz="860" b="1">
                          <a:solidFill>
                            <a:srgbClr val="0A1E3C"/>
                          </a:solidFill>
                          <a:latin typeface="Arial"/>
                        </a:rPr>
                        <a:t>Retail colocation</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Rack/cage/suite, &lt;1 MW per customer, carrier-neutral, interconnection-rich</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Equinix, NEXTDC metro, Macquarie DC, DigiCo SYD1</a:t>
                      </a:r>
                    </a:p>
                  </a:txBody>
                  <a:tcPr marL="82296" marR="82296" marT="77724" marB="77724" anchor="t">
                    <a:lnB w="7620" cap="flat" cmpd="sng" algn="ctr">
                      <a:solidFill>
                        <a:srgbClr val="D7DEE9"/>
                      </a:solidFill>
                    </a:lnB>
                    <a:noFill/>
                  </a:tcPr>
                </a:tc>
              </a:tr>
              <a:tr h="329184">
                <a:tc>
                  <a:txBody>
                    <a:bodyPr wrap="square">
                      <a:noAutofit/>
                    </a:bodyPr>
                    <a:lstStyle/>
                    <a:p>
                      <a:pPr algn="l">
                        <a:lnSpc>
                          <a:spcPct val="118000"/>
                        </a:lnSpc>
                      </a:pPr>
                      <a:r>
                        <a:rPr sz="860" b="1">
                          <a:solidFill>
                            <a:srgbClr val="0A1E3C"/>
                          </a:solidFill>
                          <a:latin typeface="Arial"/>
                        </a:rPr>
                        <a:t>Wholesale colocation</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1–10+ MW dedicated halls, longer leases</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NEXTDC S/M-series, CDC, AirTrunk smaller commitments</a:t>
                      </a:r>
                    </a:p>
                  </a:txBody>
                  <a:tcPr marL="82296" marR="82296" marT="77724" marB="77724" anchor="t">
                    <a:lnB w="7620" cap="flat" cmpd="sng" algn="ctr">
                      <a:solidFill>
                        <a:srgbClr val="D7DEE9"/>
                      </a:solidFill>
                    </a:lnB>
                    <a:noFill/>
                  </a:tcPr>
                </a:tc>
              </a:tr>
              <a:tr h="329184">
                <a:tc>
                  <a:txBody>
                    <a:bodyPr wrap="square">
                      <a:noAutofit/>
                    </a:bodyPr>
                    <a:lstStyle/>
                    <a:p>
                      <a:pPr algn="l">
                        <a:lnSpc>
                          <a:spcPct val="118000"/>
                        </a:lnSpc>
                      </a:pPr>
                      <a:r>
                        <a:rPr sz="860" b="1">
                          <a:solidFill>
                            <a:srgbClr val="0A1E3C"/>
                          </a:solidFill>
                          <a:latin typeface="Arial"/>
                        </a:rPr>
                        <a:t>Hyperscale leased</a:t>
                      </a:r>
                    </a:p>
                  </a:txBody>
                  <a:tcPr marL="91440"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Purpose-built campuses, 20–500+ MW commitments</a:t>
                      </a:r>
                    </a:p>
                  </a:txBody>
                  <a:tcPr marL="82296"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AirTrunk, CDC, NEXTDC S4/S7, Stack, Goodman</a:t>
                      </a:r>
                    </a:p>
                  </a:txBody>
                  <a:tcPr marL="82296" marR="82296" marT="77724" marB="77724" anchor="t">
                    <a:lnB w="11430" cap="flat" cmpd="sng" algn="ctr">
                      <a:solidFill>
                        <a:srgbClr val="0A1E3C"/>
                      </a:solidFill>
                    </a:lnB>
                    <a:noFill/>
                  </a:tcPr>
                </a:tc>
              </a:tr>
            </a:tbl>
          </a:graphicData>
        </a:graphic>
      </p:graphicFrame>
      <p:sp>
        <p:nvSpPr>
          <p:cNvPr id="17" name="TextBox 16"/>
          <p:cNvSpPr txBox="1"/>
          <p:nvPr/>
        </p:nvSpPr>
        <p:spPr>
          <a:xfrm>
            <a:off x="502920" y="3552952"/>
            <a:ext cx="6221712" cy="174772"/>
          </a:xfrm>
          <a:prstGeom prst="rect">
            <a:avLst/>
          </a:prstGeom>
          <a:noFill/>
        </p:spPr>
        <p:txBody>
          <a:bodyPr wrap="square" anchor="t" lIns="0" tIns="0" rIns="0" bIns="0">
            <a:noAutofit/>
          </a:bodyPr>
          <a:lstStyle/>
          <a:p>
            <a:pPr algn="l">
              <a:lnSpc>
                <a:spcPct val="122000"/>
              </a:lnSpc>
              <a:spcAft>
                <a:spcPts val="0"/>
              </a:spcAft>
            </a:pPr>
            <a:r>
              <a:rPr sz="940" b="0">
                <a:solidFill>
                  <a:srgbClr val="5B6B84"/>
                </a:solidFill>
                <a:latin typeface="Arial"/>
              </a:rPr>
              <a:t>inashanu’s working taxonomy follows how capital actually deploys, from a single rack to a gigawatt campus:</a:t>
            </a:r>
          </a:p>
        </p:txBody>
      </p:sp>
      <p:sp>
        <p:nvSpPr>
          <p:cNvPr id="18" name="Rectangle 17"/>
          <p:cNvSpPr/>
          <p:nvPr/>
        </p:nvSpPr>
        <p:spPr>
          <a:xfrm>
            <a:off x="502920" y="3844899"/>
            <a:ext cx="1891024" cy="73152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Rectangle 18"/>
          <p:cNvSpPr/>
          <p:nvPr/>
        </p:nvSpPr>
        <p:spPr>
          <a:xfrm>
            <a:off x="502920" y="3844899"/>
            <a:ext cx="1891024"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TextBox 19"/>
          <p:cNvSpPr txBox="1"/>
          <p:nvPr/>
        </p:nvSpPr>
        <p:spPr>
          <a:xfrm>
            <a:off x="603504" y="3954627"/>
            <a:ext cx="1689856" cy="150875"/>
          </a:xfrm>
          <a:prstGeom prst="rect">
            <a:avLst/>
          </a:prstGeom>
          <a:noFill/>
        </p:spPr>
        <p:txBody>
          <a:bodyPr wrap="square" anchor="t" lIns="0" tIns="0" rIns="0" bIns="0">
            <a:noAutofit/>
          </a:bodyPr>
          <a:lstStyle/>
          <a:p>
            <a:pPr algn="l">
              <a:lnSpc>
                <a:spcPct val="116000"/>
              </a:lnSpc>
              <a:spcAft>
                <a:spcPts val="0"/>
              </a:spcAft>
            </a:pPr>
            <a:r>
              <a:rPr sz="900" b="1">
                <a:solidFill>
                  <a:srgbClr val="0A1E3C"/>
                </a:solidFill>
                <a:latin typeface="Arial"/>
              </a:rPr>
              <a:t>Single rack</a:t>
            </a:r>
          </a:p>
        </p:txBody>
      </p:sp>
      <p:sp>
        <p:nvSpPr>
          <p:cNvPr id="21" name="TextBox 20"/>
          <p:cNvSpPr txBox="1"/>
          <p:nvPr/>
        </p:nvSpPr>
        <p:spPr>
          <a:xfrm>
            <a:off x="603504" y="4142079"/>
            <a:ext cx="1689856" cy="282610"/>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Retail colocation: under 1 MW per customer</a:t>
            </a:r>
          </a:p>
        </p:txBody>
      </p:sp>
      <p:sp>
        <p:nvSpPr>
          <p:cNvPr id="22" name="Isosceles Triangle 21"/>
          <p:cNvSpPr/>
          <p:nvPr/>
        </p:nvSpPr>
        <p:spPr>
          <a:xfrm rot="5400000">
            <a:off x="2453380" y="4142079"/>
            <a:ext cx="128016" cy="137160"/>
          </a:xfrm>
          <a:prstGeom prst="triangle">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23" name="Rectangle 22"/>
          <p:cNvSpPr/>
          <p:nvPr/>
        </p:nvSpPr>
        <p:spPr>
          <a:xfrm>
            <a:off x="2668264" y="3844899"/>
            <a:ext cx="1891024" cy="73152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Rectangle 23"/>
          <p:cNvSpPr/>
          <p:nvPr/>
        </p:nvSpPr>
        <p:spPr>
          <a:xfrm>
            <a:off x="2668264" y="3844899"/>
            <a:ext cx="1891024"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TextBox 24"/>
          <p:cNvSpPr txBox="1"/>
          <p:nvPr/>
        </p:nvSpPr>
        <p:spPr>
          <a:xfrm>
            <a:off x="2768848" y="3954627"/>
            <a:ext cx="1689856" cy="150875"/>
          </a:xfrm>
          <a:prstGeom prst="rect">
            <a:avLst/>
          </a:prstGeom>
          <a:noFill/>
        </p:spPr>
        <p:txBody>
          <a:bodyPr wrap="square" anchor="t" lIns="0" tIns="0" rIns="0" bIns="0">
            <a:noAutofit/>
          </a:bodyPr>
          <a:lstStyle/>
          <a:p>
            <a:pPr algn="l">
              <a:lnSpc>
                <a:spcPct val="116000"/>
              </a:lnSpc>
              <a:spcAft>
                <a:spcPts val="0"/>
              </a:spcAft>
            </a:pPr>
            <a:r>
              <a:rPr sz="900" b="1">
                <a:solidFill>
                  <a:srgbClr val="0A1E3C"/>
                </a:solidFill>
                <a:latin typeface="Arial"/>
              </a:rPr>
              <a:t>Dedicated hall</a:t>
            </a:r>
          </a:p>
        </p:txBody>
      </p:sp>
      <p:sp>
        <p:nvSpPr>
          <p:cNvPr id="26" name="TextBox 25"/>
          <p:cNvSpPr txBox="1"/>
          <p:nvPr/>
        </p:nvSpPr>
        <p:spPr>
          <a:xfrm>
            <a:off x="2768848" y="4142079"/>
            <a:ext cx="1689856" cy="282610"/>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Wholesale colocation: 1–10+ MW, longer leases</a:t>
            </a:r>
          </a:p>
        </p:txBody>
      </p:sp>
      <p:sp>
        <p:nvSpPr>
          <p:cNvPr id="27" name="Isosceles Triangle 26"/>
          <p:cNvSpPr/>
          <p:nvPr/>
        </p:nvSpPr>
        <p:spPr>
          <a:xfrm rot="5400000">
            <a:off x="4618724" y="4142079"/>
            <a:ext cx="128016" cy="137160"/>
          </a:xfrm>
          <a:prstGeom prst="triangle">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28" name="Rectangle 27"/>
          <p:cNvSpPr/>
          <p:nvPr/>
        </p:nvSpPr>
        <p:spPr>
          <a:xfrm>
            <a:off x="4833608" y="3844899"/>
            <a:ext cx="1891024" cy="731520"/>
          </a:xfrm>
          <a:prstGeom prst="rect">
            <a:avLst/>
          </a:prstGeom>
          <a:solidFill>
            <a:srgbClr val="F6E9E2"/>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Rectangle 28"/>
          <p:cNvSpPr/>
          <p:nvPr/>
        </p:nvSpPr>
        <p:spPr>
          <a:xfrm>
            <a:off x="4833608" y="3844899"/>
            <a:ext cx="1891024" cy="32004"/>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TextBox 29"/>
          <p:cNvSpPr txBox="1"/>
          <p:nvPr/>
        </p:nvSpPr>
        <p:spPr>
          <a:xfrm>
            <a:off x="4934192" y="3954627"/>
            <a:ext cx="1689856" cy="150875"/>
          </a:xfrm>
          <a:prstGeom prst="rect">
            <a:avLst/>
          </a:prstGeom>
          <a:noFill/>
        </p:spPr>
        <p:txBody>
          <a:bodyPr wrap="square" anchor="t" lIns="0" tIns="0" rIns="0" bIns="0">
            <a:noAutofit/>
          </a:bodyPr>
          <a:lstStyle/>
          <a:p>
            <a:pPr algn="l">
              <a:lnSpc>
                <a:spcPct val="116000"/>
              </a:lnSpc>
              <a:spcAft>
                <a:spcPts val="0"/>
              </a:spcAft>
            </a:pPr>
            <a:r>
              <a:rPr sz="900" b="1">
                <a:solidFill>
                  <a:srgbClr val="9A330A"/>
                </a:solidFill>
                <a:latin typeface="Arial"/>
              </a:rPr>
              <a:t>Gigawatt campus</a:t>
            </a:r>
          </a:p>
        </p:txBody>
      </p:sp>
      <p:sp>
        <p:nvSpPr>
          <p:cNvPr id="31" name="TextBox 30"/>
          <p:cNvSpPr txBox="1"/>
          <p:nvPr/>
        </p:nvSpPr>
        <p:spPr>
          <a:xfrm>
            <a:off x="4934192" y="4142079"/>
            <a:ext cx="1689856" cy="282610"/>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Hyperscale leased: 20–500+ MW commitments</a:t>
            </a:r>
          </a:p>
        </p:txBody>
      </p:sp>
      <p:sp>
        <p:nvSpPr>
          <p:cNvPr id="32" name="TextBox 31"/>
          <p:cNvSpPr txBox="1"/>
          <p:nvPr/>
        </p:nvSpPr>
        <p:spPr>
          <a:xfrm>
            <a:off x="502920" y="4850739"/>
            <a:ext cx="6221712"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IMARC revenue segmentation, 2025  ·  by component</a:t>
            </a:r>
          </a:p>
        </p:txBody>
      </p:sp>
      <p:sp>
        <p:nvSpPr>
          <p:cNvPr id="33" name="Rectangle 32"/>
          <p:cNvSpPr/>
          <p:nvPr/>
        </p:nvSpPr>
        <p:spPr>
          <a:xfrm>
            <a:off x="502920" y="5033619"/>
            <a:ext cx="6221712"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TextBox 33"/>
          <p:cNvSpPr txBox="1"/>
          <p:nvPr/>
        </p:nvSpPr>
        <p:spPr>
          <a:xfrm>
            <a:off x="502920" y="5157063"/>
            <a:ext cx="505714" cy="219456"/>
          </a:xfrm>
          <a:prstGeom prst="rect">
            <a:avLst/>
          </a:prstGeom>
          <a:noFill/>
        </p:spPr>
        <p:txBody>
          <a:bodyPr wrap="square" anchor="ctr" lIns="0" tIns="0" rIns="0" bIns="0">
            <a:noAutofit/>
          </a:bodyPr>
          <a:lstStyle/>
          <a:p>
            <a:r>
              <a:rPr sz="869" b="0">
                <a:solidFill>
                  <a:srgbClr val="0A1E3C"/>
                </a:solidFill>
                <a:latin typeface="Arial"/>
              </a:rPr>
              <a:t>Solution</a:t>
            </a:r>
          </a:p>
        </p:txBody>
      </p:sp>
      <p:sp>
        <p:nvSpPr>
          <p:cNvPr id="35" name="Rectangle 34"/>
          <p:cNvSpPr/>
          <p:nvPr/>
        </p:nvSpPr>
        <p:spPr>
          <a:xfrm>
            <a:off x="1100074" y="5179923"/>
            <a:ext cx="4893038" cy="173736"/>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Rectangle 35"/>
          <p:cNvSpPr/>
          <p:nvPr/>
        </p:nvSpPr>
        <p:spPr>
          <a:xfrm>
            <a:off x="1100074" y="5179923"/>
            <a:ext cx="3121758" cy="17373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7" name="TextBox 36"/>
          <p:cNvSpPr txBox="1"/>
          <p:nvPr/>
        </p:nvSpPr>
        <p:spPr>
          <a:xfrm>
            <a:off x="6066264" y="5157063"/>
            <a:ext cx="640080" cy="219456"/>
          </a:xfrm>
          <a:prstGeom prst="rect">
            <a:avLst/>
          </a:prstGeom>
          <a:noFill/>
        </p:spPr>
        <p:txBody>
          <a:bodyPr wrap="square" anchor="ctr" lIns="0" tIns="0" rIns="0" bIns="0">
            <a:noAutofit/>
          </a:bodyPr>
          <a:lstStyle/>
          <a:p>
            <a:r>
              <a:rPr sz="869" b="1">
                <a:solidFill>
                  <a:srgbClr val="0A1E3C"/>
                </a:solidFill>
                <a:latin typeface="Arial"/>
              </a:rPr>
              <a:t>63.8%</a:t>
            </a:r>
          </a:p>
        </p:txBody>
      </p:sp>
      <p:sp>
        <p:nvSpPr>
          <p:cNvPr id="38" name="TextBox 37"/>
          <p:cNvSpPr txBox="1"/>
          <p:nvPr/>
        </p:nvSpPr>
        <p:spPr>
          <a:xfrm>
            <a:off x="502920" y="5486247"/>
            <a:ext cx="505714" cy="219456"/>
          </a:xfrm>
          <a:prstGeom prst="rect">
            <a:avLst/>
          </a:prstGeom>
          <a:noFill/>
        </p:spPr>
        <p:txBody>
          <a:bodyPr wrap="square" anchor="ctr" lIns="0" tIns="0" rIns="0" bIns="0">
            <a:noAutofit/>
          </a:bodyPr>
          <a:lstStyle/>
          <a:p>
            <a:r>
              <a:rPr sz="869" b="0">
                <a:solidFill>
                  <a:srgbClr val="0A1E3C"/>
                </a:solidFill>
                <a:latin typeface="Arial"/>
              </a:rPr>
              <a:t>Services</a:t>
            </a:r>
          </a:p>
        </p:txBody>
      </p:sp>
      <p:sp>
        <p:nvSpPr>
          <p:cNvPr id="39" name="Rectangle 38"/>
          <p:cNvSpPr/>
          <p:nvPr/>
        </p:nvSpPr>
        <p:spPr>
          <a:xfrm>
            <a:off x="1100074" y="5509107"/>
            <a:ext cx="4893038" cy="173736"/>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0" name="Rectangle 39"/>
          <p:cNvSpPr/>
          <p:nvPr/>
        </p:nvSpPr>
        <p:spPr>
          <a:xfrm>
            <a:off x="1100074" y="5509107"/>
            <a:ext cx="1771279" cy="17373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1" name="TextBox 40"/>
          <p:cNvSpPr txBox="1"/>
          <p:nvPr/>
        </p:nvSpPr>
        <p:spPr>
          <a:xfrm>
            <a:off x="6066264" y="5486247"/>
            <a:ext cx="640080" cy="219456"/>
          </a:xfrm>
          <a:prstGeom prst="rect">
            <a:avLst/>
          </a:prstGeom>
          <a:noFill/>
        </p:spPr>
        <p:txBody>
          <a:bodyPr wrap="square" anchor="ctr" lIns="0" tIns="0" rIns="0" bIns="0">
            <a:noAutofit/>
          </a:bodyPr>
          <a:lstStyle/>
          <a:p>
            <a:r>
              <a:rPr sz="869" b="1">
                <a:solidFill>
                  <a:srgbClr val="0A1E3C"/>
                </a:solidFill>
                <a:latin typeface="Arial"/>
              </a:rPr>
              <a:t>36.2%</a:t>
            </a:r>
          </a:p>
        </p:txBody>
      </p:sp>
      <p:sp>
        <p:nvSpPr>
          <p:cNvPr id="42" name="TextBox 41"/>
          <p:cNvSpPr txBox="1"/>
          <p:nvPr/>
        </p:nvSpPr>
        <p:spPr>
          <a:xfrm>
            <a:off x="7090392" y="3552952"/>
            <a:ext cx="4598657"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IMARC revenue segmentation, 2025  ·  by type</a:t>
            </a:r>
          </a:p>
        </p:txBody>
      </p:sp>
      <p:sp>
        <p:nvSpPr>
          <p:cNvPr id="43" name="Rectangle 42"/>
          <p:cNvSpPr/>
          <p:nvPr/>
        </p:nvSpPr>
        <p:spPr>
          <a:xfrm>
            <a:off x="7090392" y="3735832"/>
            <a:ext cx="4598657"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44" name="Chart 43"/>
          <p:cNvGraphicFramePr>
            <a:graphicFrameLocks noGrp="1"/>
          </p:cNvGraphicFramePr>
          <p:nvPr/>
        </p:nvGraphicFramePr>
        <p:xfrm>
          <a:off x="7017240" y="3790695"/>
          <a:ext cx="2240280" cy="2103120"/>
        </p:xfrm>
        <a:graphic>
          <a:graphicData uri="http://schemas.openxmlformats.org/drawingml/2006/chart">
            <c:chart xmlns:c="http://schemas.openxmlformats.org/drawingml/2006/chart" r:id="rId2"/>
          </a:graphicData>
        </a:graphic>
      </p:graphicFrame>
      <p:sp>
        <p:nvSpPr>
          <p:cNvPr id="45" name="Rectangle 44"/>
          <p:cNvSpPr/>
          <p:nvPr/>
        </p:nvSpPr>
        <p:spPr>
          <a:xfrm>
            <a:off x="9440400" y="4471924"/>
            <a:ext cx="105156" cy="10515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6" name="TextBox 45"/>
          <p:cNvSpPr txBox="1"/>
          <p:nvPr/>
        </p:nvSpPr>
        <p:spPr>
          <a:xfrm>
            <a:off x="9618708" y="4430776"/>
            <a:ext cx="2070341" cy="16459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Hyperscale   41.6%</a:t>
            </a:r>
          </a:p>
        </p:txBody>
      </p:sp>
      <p:sp>
        <p:nvSpPr>
          <p:cNvPr id="47" name="Rectangle 46"/>
          <p:cNvSpPr/>
          <p:nvPr/>
        </p:nvSpPr>
        <p:spPr>
          <a:xfrm>
            <a:off x="9440400" y="4709668"/>
            <a:ext cx="105156" cy="105156"/>
          </a:xfrm>
          <a:prstGeom prst="rect">
            <a:avLst/>
          </a:prstGeom>
          <a:solidFill>
            <a:srgbClr val="3D5A8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8" name="TextBox 47"/>
          <p:cNvSpPr txBox="1"/>
          <p:nvPr/>
        </p:nvSpPr>
        <p:spPr>
          <a:xfrm>
            <a:off x="9618708" y="4668520"/>
            <a:ext cx="2070341" cy="16459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Colocation   33.4%</a:t>
            </a:r>
          </a:p>
        </p:txBody>
      </p:sp>
      <p:sp>
        <p:nvSpPr>
          <p:cNvPr id="49" name="Rectangle 48"/>
          <p:cNvSpPr/>
          <p:nvPr/>
        </p:nvSpPr>
        <p:spPr>
          <a:xfrm>
            <a:off x="9440400" y="4947411"/>
            <a:ext cx="105156" cy="105156"/>
          </a:xfrm>
          <a:prstGeom prst="rect">
            <a:avLst/>
          </a:prstGeom>
          <a:solidFill>
            <a:srgbClr val="7B9AC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0" name="TextBox 49"/>
          <p:cNvSpPr txBox="1"/>
          <p:nvPr/>
        </p:nvSpPr>
        <p:spPr>
          <a:xfrm>
            <a:off x="9618708" y="4906263"/>
            <a:ext cx="2070341" cy="16459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Edge   16.8%</a:t>
            </a:r>
          </a:p>
        </p:txBody>
      </p:sp>
      <p:sp>
        <p:nvSpPr>
          <p:cNvPr id="51" name="Rectangle 50"/>
          <p:cNvSpPr/>
          <p:nvPr/>
        </p:nvSpPr>
        <p:spPr>
          <a:xfrm>
            <a:off x="9440400" y="5185155"/>
            <a:ext cx="105156" cy="105156"/>
          </a:xfrm>
          <a:prstGeom prst="rect">
            <a:avLst/>
          </a:prstGeom>
          <a:solidFill>
            <a:srgbClr val="C9D4E4"/>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2" name="TextBox 51"/>
          <p:cNvSpPr txBox="1"/>
          <p:nvPr/>
        </p:nvSpPr>
        <p:spPr>
          <a:xfrm>
            <a:off x="9618708" y="5144007"/>
            <a:ext cx="2070341" cy="16459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Other   8.2%</a:t>
            </a:r>
          </a:p>
        </p:txBody>
      </p:sp>
      <p:sp>
        <p:nvSpPr>
          <p:cNvPr id="53" name="TextBox 52"/>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IMARC (2026); ResearchAndMarkets via Business Wire (5 Dec 2025); Rod Terry/LinkedIn (Jul 2026); M3 Property (Nov 2025); EcoGPT (Apr 2026); DCD (9 Feb 2026).</a:t>
            </a:r>
          </a:p>
        </p:txBody>
      </p:sp>
      <p:pic>
        <p:nvPicPr>
          <p:cNvPr id="54" name="Picture 53" descr="sect01.png"/>
          <p:cNvPicPr>
            <a:picLocks noChangeAspect="1"/>
          </p:cNvPicPr>
          <p:nvPr/>
        </p:nvPicPr>
        <p:blipFill>
          <a:blip r:embed="rId3"/>
          <a:stretch>
            <a:fillRect/>
          </a:stretch>
        </p:blipFill>
        <p:spPr>
          <a:xfrm>
            <a:off x="11323289" y="603504"/>
            <a:ext cx="365760" cy="36576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01 · Market definition &amp; taxonomy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8</a:t>
            </a:r>
          </a:p>
        </p:txBody>
      </p:sp>
      <p:sp>
        <p:nvSpPr>
          <p:cNvPr id="9" name="TextBox 8"/>
          <p:cNvSpPr txBox="1"/>
          <p:nvPr/>
        </p:nvSpPr>
        <p:spPr>
          <a:xfrm>
            <a:off x="502920" y="576072"/>
            <a:ext cx="11186129" cy="24749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The same facility can be ‘in the market’ for one research house and invisible to another</a:t>
            </a:r>
          </a:p>
        </p:txBody>
      </p:sp>
      <p:sp>
        <p:nvSpPr>
          <p:cNvPr id="10" name="TextBox 9"/>
          <p:cNvSpPr txBox="1"/>
          <p:nvPr/>
        </p:nvSpPr>
        <p:spPr>
          <a:xfrm>
            <a:off x="502920" y="965200"/>
            <a:ext cx="11186129" cy="155448"/>
          </a:xfrm>
          <a:prstGeom prst="rect">
            <a:avLst/>
          </a:prstGeom>
          <a:noFill/>
        </p:spPr>
        <p:txBody>
          <a:bodyPr wrap="square" anchor="t" lIns="0" tIns="0" rIns="0" bIns="0">
            <a:noAutofit/>
          </a:bodyPr>
          <a:lstStyle/>
          <a:p>
            <a:r>
              <a:rPr sz="800" b="1" spc="80">
                <a:solidFill>
                  <a:srgbClr val="C2410C"/>
                </a:solidFill>
                <a:latin typeface="Arial"/>
              </a:rPr>
              <a:t>WORKING TAXONOMY  ·  SEGMENTS 4–6 OF 6</a:t>
            </a:r>
          </a:p>
        </p:txBody>
      </p:sp>
      <p:graphicFrame>
        <p:nvGraphicFramePr>
          <p:cNvPr id="11" name="Table 10"/>
          <p:cNvGraphicFramePr>
            <a:graphicFrameLocks noGrp="1"/>
          </p:cNvGraphicFramePr>
          <p:nvPr/>
        </p:nvGraphicFramePr>
        <p:xfrm>
          <a:off x="502920" y="1166368"/>
          <a:ext cx="11186128" cy="1316736"/>
        </p:xfrm>
        <a:graphic>
          <a:graphicData uri="http://schemas.openxmlformats.org/drawingml/2006/table">
            <a:tbl>
              <a:tblPr firstRow="0" bandRow="0" firstCol="0" bandCol="0">
                <a:tableStyleId>{2D5ABB26-0587-4C30-8999-92F81FD0307C}</a:tableStyleId>
              </a:tblPr>
              <a:tblGrid>
                <a:gridCol w="1874519"/>
                <a:gridCol w="5074920"/>
                <a:gridCol w="4236689"/>
              </a:tblGrid>
              <a:tr h="329184">
                <a:tc>
                  <a:txBody>
                    <a:bodyPr wrap="square">
                      <a:noAutofit/>
                    </a:bodyPr>
                    <a:lstStyle/>
                    <a:p>
                      <a:pPr algn="l">
                        <a:lnSpc>
                          <a:spcPct val="118000"/>
                        </a:lnSpc>
                      </a:pPr>
                      <a:r>
                        <a:rPr sz="860" b="1">
                          <a:solidFill>
                            <a:srgbClr val="0A1E3C"/>
                          </a:solidFill>
                          <a:latin typeface="Arial"/>
                        </a:rPr>
                        <a:t>Segment</a:t>
                      </a:r>
                    </a:p>
                  </a:txBody>
                  <a:tcPr marL="91440"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Definition</a:t>
                      </a:r>
                    </a:p>
                  </a:txBody>
                  <a:tcPr marL="82296"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Typical players</a:t>
                      </a:r>
                    </a:p>
                  </a:txBody>
                  <a:tcPr marL="82296" marR="82296" marT="77724" marB="77724" anchor="t">
                    <a:lnT w="11430" cap="flat" cmpd="sng" algn="ctr">
                      <a:solidFill>
                        <a:srgbClr val="0A1E3C"/>
                      </a:solidFill>
                    </a:lnT>
                    <a:lnB w="11430" cap="flat" cmpd="sng" algn="ctr">
                      <a:solidFill>
                        <a:srgbClr val="0A1E3C"/>
                      </a:solidFill>
                    </a:lnB>
                    <a:noFill/>
                  </a:tcPr>
                </a:tc>
              </a:tr>
              <a:tr h="329184">
                <a:tc>
                  <a:txBody>
                    <a:bodyPr wrap="square">
                      <a:noAutofit/>
                    </a:bodyPr>
                    <a:lstStyle/>
                    <a:p>
                      <a:pPr algn="l">
                        <a:lnSpc>
                          <a:spcPct val="118000"/>
                        </a:lnSpc>
                      </a:pPr>
                      <a:r>
                        <a:rPr sz="860" b="1">
                          <a:solidFill>
                            <a:srgbClr val="0A1E3C"/>
                          </a:solidFill>
                          <a:latin typeface="Arial"/>
                        </a:rPr>
                        <a:t>Hyperscale self-build</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Owner-operated cloud/AI facilities, often excluded from ‘market’ numbers</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Microsoft (Truganina), AWS (Eastern Creek ~80 MW est.)</a:t>
                      </a:r>
                    </a:p>
                  </a:txBody>
                  <a:tcPr marL="82296" marR="82296" marT="77724" marB="77724" anchor="t">
                    <a:lnB w="7620" cap="flat" cmpd="sng" algn="ctr">
                      <a:solidFill>
                        <a:srgbClr val="D7DEE9"/>
                      </a:solidFill>
                    </a:lnB>
                    <a:noFill/>
                  </a:tcPr>
                </a:tc>
              </a:tr>
              <a:tr h="329184">
                <a:tc>
                  <a:txBody>
                    <a:bodyPr wrap="square">
                      <a:noAutofit/>
                    </a:bodyPr>
                    <a:lstStyle/>
                    <a:p>
                      <a:pPr algn="l">
                        <a:lnSpc>
                          <a:spcPct val="118000"/>
                        </a:lnSpc>
                      </a:pPr>
                      <a:r>
                        <a:rPr sz="860" b="1">
                          <a:solidFill>
                            <a:srgbClr val="0A1E3C"/>
                          </a:solidFill>
                          <a:latin typeface="Arial"/>
                        </a:rPr>
                        <a:t>Edge</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Smaller metro/regional facilities; 16.8% of revenue, fastest-growing</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Telstra legacy, regional operators</a:t>
                      </a:r>
                    </a:p>
                  </a:txBody>
                  <a:tcPr marL="82296" marR="82296" marT="77724" marB="77724" anchor="t">
                    <a:lnB w="7620" cap="flat" cmpd="sng" algn="ctr">
                      <a:solidFill>
                        <a:srgbClr val="D7DEE9"/>
                      </a:solidFill>
                    </a:lnB>
                    <a:noFill/>
                  </a:tcPr>
                </a:tc>
              </a:tr>
              <a:tr h="329184">
                <a:tc>
                  <a:txBody>
                    <a:bodyPr wrap="square">
                      <a:noAutofit/>
                    </a:bodyPr>
                    <a:lstStyle/>
                    <a:p>
                      <a:pPr algn="l">
                        <a:lnSpc>
                          <a:spcPct val="118000"/>
                        </a:lnSpc>
                      </a:pPr>
                      <a:r>
                        <a:rPr sz="860" b="1">
                          <a:solidFill>
                            <a:srgbClr val="0A1E3C"/>
                          </a:solidFill>
                          <a:latin typeface="Arial"/>
                        </a:rPr>
                        <a:t>AI factories / neocloud</a:t>
                      </a:r>
                    </a:p>
                  </a:txBody>
                  <a:tcPr marL="91440"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GPU-dense, liquid-cooled, GPU-cloud operators (2025–26 emergence)</a:t>
                      </a:r>
                    </a:p>
                  </a:txBody>
                  <a:tcPr marL="82296"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Firmus Southgate, ResetData AI-F1, Sharon AI @ M3</a:t>
                      </a:r>
                    </a:p>
                  </a:txBody>
                  <a:tcPr marL="82296" marR="82296" marT="77724" marB="77724" anchor="t">
                    <a:lnB w="11430" cap="flat" cmpd="sng" algn="ctr">
                      <a:solidFill>
                        <a:srgbClr val="0A1E3C"/>
                      </a:solidFill>
                    </a:lnB>
                    <a:noFill/>
                  </a:tcPr>
                </a:tc>
              </a:tr>
            </a:tbl>
          </a:graphicData>
        </a:graphic>
      </p:graphicFrame>
      <p:sp>
        <p:nvSpPr>
          <p:cNvPr id="12" name="Rectangle 11"/>
          <p:cNvSpPr/>
          <p:nvPr/>
        </p:nvSpPr>
        <p:spPr>
          <a:xfrm>
            <a:off x="502920" y="2757424"/>
            <a:ext cx="5410184" cy="745185"/>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Rectangle 12"/>
          <p:cNvSpPr/>
          <p:nvPr/>
        </p:nvSpPr>
        <p:spPr>
          <a:xfrm>
            <a:off x="502920" y="2757424"/>
            <a:ext cx="41148" cy="745185"/>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4" name="TextBox 13"/>
          <p:cNvSpPr txBox="1"/>
          <p:nvPr/>
        </p:nvSpPr>
        <p:spPr>
          <a:xfrm>
            <a:off x="685800" y="2885440"/>
            <a:ext cx="5099288" cy="156159"/>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WHY TAXONOMY MATTERS COMMERCIALLY</a:t>
            </a:r>
          </a:p>
        </p:txBody>
      </p:sp>
      <p:sp>
        <p:nvSpPr>
          <p:cNvPr id="15" name="TextBox 14"/>
          <p:cNvSpPr txBox="1"/>
          <p:nvPr/>
        </p:nvSpPr>
        <p:spPr>
          <a:xfrm>
            <a:off x="685800" y="3087319"/>
            <a:ext cx="5099288"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Hyperscaler self-builds alone explain much of the spread between capacity estimates, and all revenue houses miss the landlord economics of powered-shell deals.</a:t>
            </a:r>
          </a:p>
        </p:txBody>
      </p:sp>
      <p:sp>
        <p:nvSpPr>
          <p:cNvPr id="16" name="TextBox 15"/>
          <p:cNvSpPr txBox="1"/>
          <p:nvPr/>
        </p:nvSpPr>
        <p:spPr>
          <a:xfrm>
            <a:off x="502920" y="3722065"/>
            <a:ext cx="5410184"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Facility census</a:t>
            </a:r>
          </a:p>
        </p:txBody>
      </p:sp>
      <p:sp>
        <p:nvSpPr>
          <p:cNvPr id="17" name="Rectangle 16"/>
          <p:cNvSpPr/>
          <p:nvPr/>
        </p:nvSpPr>
        <p:spPr>
          <a:xfrm>
            <a:off x="502920" y="3904945"/>
            <a:ext cx="541018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8" name="TextBox 17"/>
          <p:cNvSpPr txBox="1"/>
          <p:nvPr/>
        </p:nvSpPr>
        <p:spPr>
          <a:xfrm>
            <a:off x="502920" y="3996385"/>
            <a:ext cx="1115568" cy="155295"/>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Dec 2025</a:t>
            </a:r>
          </a:p>
        </p:txBody>
      </p:sp>
      <p:sp>
        <p:nvSpPr>
          <p:cNvPr id="19" name="TextBox 18"/>
          <p:cNvSpPr txBox="1"/>
          <p:nvPr/>
        </p:nvSpPr>
        <p:spPr>
          <a:xfrm>
            <a:off x="1691640" y="3996385"/>
            <a:ext cx="4221464" cy="328440"/>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145 existing and 48 upcoming data centres across 26+ cities (ResearchAndMarkets portfolio database)</a:t>
            </a:r>
          </a:p>
        </p:txBody>
      </p:sp>
      <p:sp>
        <p:nvSpPr>
          <p:cNvPr id="20" name="Rectangle 19"/>
          <p:cNvSpPr/>
          <p:nvPr/>
        </p:nvSpPr>
        <p:spPr>
          <a:xfrm>
            <a:off x="502920" y="4335780"/>
            <a:ext cx="541018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TextBox 20"/>
          <p:cNvSpPr txBox="1"/>
          <p:nvPr/>
        </p:nvSpPr>
        <p:spPr>
          <a:xfrm>
            <a:off x="502920" y="4389272"/>
            <a:ext cx="1115568" cy="155295"/>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Mid-2026</a:t>
            </a:r>
          </a:p>
        </p:txBody>
      </p:sp>
      <p:sp>
        <p:nvSpPr>
          <p:cNvPr id="22" name="TextBox 21"/>
          <p:cNvSpPr txBox="1"/>
          <p:nvPr/>
        </p:nvSpPr>
        <p:spPr>
          <a:xfrm>
            <a:off x="1691640" y="4389272"/>
            <a:ext cx="4221464" cy="328440"/>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Broader counts put 250–256 operational facilities nationally, with 78 in active development</a:t>
            </a:r>
          </a:p>
        </p:txBody>
      </p:sp>
      <p:sp>
        <p:nvSpPr>
          <p:cNvPr id="23" name="TextBox 22"/>
          <p:cNvSpPr txBox="1"/>
          <p:nvPr/>
        </p:nvSpPr>
        <p:spPr>
          <a:xfrm>
            <a:off x="502920" y="4882743"/>
            <a:ext cx="5410184"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How IMARC cuts the market</a:t>
            </a:r>
          </a:p>
        </p:txBody>
      </p:sp>
      <p:sp>
        <p:nvSpPr>
          <p:cNvPr id="24" name="Rectangle 23"/>
          <p:cNvSpPr/>
          <p:nvPr/>
        </p:nvSpPr>
        <p:spPr>
          <a:xfrm>
            <a:off x="502920" y="5065623"/>
            <a:ext cx="541018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TextBox 24"/>
          <p:cNvSpPr txBox="1"/>
          <p:nvPr/>
        </p:nvSpPr>
        <p:spPr>
          <a:xfrm>
            <a:off x="502920" y="5157063"/>
            <a:ext cx="1115568" cy="155295"/>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By component</a:t>
            </a:r>
          </a:p>
        </p:txBody>
      </p:sp>
      <p:sp>
        <p:nvSpPr>
          <p:cNvPr id="26" name="TextBox 25"/>
          <p:cNvSpPr txBox="1"/>
          <p:nvPr/>
        </p:nvSpPr>
        <p:spPr>
          <a:xfrm>
            <a:off x="1691640" y="5157063"/>
            <a:ext cx="4221464" cy="155295"/>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Solution 63.8% / services 36.2%</a:t>
            </a:r>
          </a:p>
        </p:txBody>
      </p:sp>
      <p:sp>
        <p:nvSpPr>
          <p:cNvPr id="27" name="Rectangle 26"/>
          <p:cNvSpPr/>
          <p:nvPr/>
        </p:nvSpPr>
        <p:spPr>
          <a:xfrm>
            <a:off x="502920" y="5349392"/>
            <a:ext cx="541018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TextBox 27"/>
          <p:cNvSpPr txBox="1"/>
          <p:nvPr/>
        </p:nvSpPr>
        <p:spPr>
          <a:xfrm>
            <a:off x="502920" y="5394655"/>
            <a:ext cx="1115568" cy="155295"/>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By type</a:t>
            </a:r>
          </a:p>
        </p:txBody>
      </p:sp>
      <p:sp>
        <p:nvSpPr>
          <p:cNvPr id="29" name="TextBox 28"/>
          <p:cNvSpPr txBox="1"/>
          <p:nvPr/>
        </p:nvSpPr>
        <p:spPr>
          <a:xfrm>
            <a:off x="1691640" y="5394655"/>
            <a:ext cx="4221464" cy="155295"/>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Hyperscale 41.6% / colocation 33.4% / edge 16.8% / other 8.2%</a:t>
            </a:r>
          </a:p>
        </p:txBody>
      </p:sp>
      <p:sp>
        <p:nvSpPr>
          <p:cNvPr id="30" name="Rectangle 29"/>
          <p:cNvSpPr/>
          <p:nvPr/>
        </p:nvSpPr>
        <p:spPr>
          <a:xfrm>
            <a:off x="502920" y="5586983"/>
            <a:ext cx="541018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TextBox 30"/>
          <p:cNvSpPr txBox="1"/>
          <p:nvPr/>
        </p:nvSpPr>
        <p:spPr>
          <a:xfrm>
            <a:off x="502920" y="5632246"/>
            <a:ext cx="1115568" cy="155295"/>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Also by</a:t>
            </a:r>
          </a:p>
        </p:txBody>
      </p:sp>
      <p:sp>
        <p:nvSpPr>
          <p:cNvPr id="32" name="TextBox 31"/>
          <p:cNvSpPr txBox="1"/>
          <p:nvPr/>
        </p:nvSpPr>
        <p:spPr>
          <a:xfrm>
            <a:off x="1691640" y="5632246"/>
            <a:ext cx="4221464" cy="155295"/>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Enterprise size and end user</a:t>
            </a:r>
          </a:p>
        </p:txBody>
      </p:sp>
      <p:sp>
        <p:nvSpPr>
          <p:cNvPr id="33" name="TextBox 32"/>
          <p:cNvSpPr txBox="1"/>
          <p:nvPr/>
        </p:nvSpPr>
        <p:spPr>
          <a:xfrm>
            <a:off x="6278864" y="2757424"/>
            <a:ext cx="5410184"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Facilities counted, by source and vintage</a:t>
            </a:r>
          </a:p>
        </p:txBody>
      </p:sp>
      <p:sp>
        <p:nvSpPr>
          <p:cNvPr id="34" name="Rectangle 33"/>
          <p:cNvSpPr/>
          <p:nvPr/>
        </p:nvSpPr>
        <p:spPr>
          <a:xfrm>
            <a:off x="6278864" y="2940304"/>
            <a:ext cx="541018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35" name="Chart 34"/>
          <p:cNvGraphicFramePr>
            <a:graphicFrameLocks noGrp="1"/>
          </p:cNvGraphicFramePr>
          <p:nvPr/>
        </p:nvGraphicFramePr>
        <p:xfrm>
          <a:off x="6278864" y="3031744"/>
          <a:ext cx="5410184" cy="2286000"/>
        </p:xfrm>
        <a:graphic>
          <a:graphicData uri="http://schemas.openxmlformats.org/drawingml/2006/chart">
            <c:chart xmlns:c="http://schemas.openxmlformats.org/drawingml/2006/chart" r:id="rId2"/>
          </a:graphicData>
        </a:graphic>
      </p:graphicFrame>
      <p:sp>
        <p:nvSpPr>
          <p:cNvPr id="36" name="Rectangle 35"/>
          <p:cNvSpPr/>
          <p:nvPr/>
        </p:nvSpPr>
        <p:spPr>
          <a:xfrm>
            <a:off x="6278864" y="5409184"/>
            <a:ext cx="5410184" cy="46268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7" name="Rectangle 36"/>
          <p:cNvSpPr/>
          <p:nvPr/>
        </p:nvSpPr>
        <p:spPr>
          <a:xfrm>
            <a:off x="6278864" y="5409184"/>
            <a:ext cx="36576" cy="46268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TextBox 37"/>
          <p:cNvSpPr txBox="1"/>
          <p:nvPr/>
        </p:nvSpPr>
        <p:spPr>
          <a:xfrm>
            <a:off x="6443456" y="5518912"/>
            <a:ext cx="5099288" cy="291876"/>
          </a:xfrm>
          <a:prstGeom prst="rect">
            <a:avLst/>
          </a:prstGeom>
          <a:noFill/>
        </p:spPr>
        <p:txBody>
          <a:bodyPr wrap="square" anchor="t" lIns="0" tIns="0" rIns="0" bIns="0">
            <a:noAutofit/>
          </a:bodyPr>
          <a:lstStyle/>
          <a:p>
            <a:pPr algn="l">
              <a:lnSpc>
                <a:spcPct val="126000"/>
              </a:lnSpc>
              <a:spcAft>
                <a:spcPts val="0"/>
              </a:spcAft>
            </a:pPr>
            <a:r>
              <a:rPr sz="760" b="0">
                <a:solidFill>
                  <a:srgbClr val="0A1E3C"/>
                </a:solidFill>
                <a:latin typeface="Arial"/>
              </a:rPr>
              <a:t>Broader operational count is a 250–256 range; the bar plots its low end. Navy = facilities operating or existing; grey = pipeline.</a:t>
            </a:r>
          </a:p>
        </p:txBody>
      </p:sp>
      <p:sp>
        <p:nvSpPr>
          <p:cNvPr id="39" name="TextBox 38"/>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IMARC (2026); ResearchAndMarkets via Business Wire (5 Dec 2025); Rod Terry/LinkedIn (Jul 2026); M3 Property (Nov 2025); EcoGPT (Apr 2026); DCD (9 Feb 2026).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01 · Market definition &amp; taxonomy</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9</a:t>
            </a:r>
          </a:p>
        </p:txBody>
      </p:sp>
      <p:sp>
        <p:nvSpPr>
          <p:cNvPr id="9" name="TextBox 8"/>
          <p:cNvSpPr txBox="1"/>
          <p:nvPr/>
        </p:nvSpPr>
        <p:spPr>
          <a:xfrm>
            <a:off x="502920" y="576072"/>
            <a:ext cx="11186129" cy="24749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Five research houses measure five different markets: the root cause of every conflicting headline</a:t>
            </a:r>
          </a:p>
        </p:txBody>
      </p:sp>
      <p:sp>
        <p:nvSpPr>
          <p:cNvPr id="10" name="TextBox 9"/>
          <p:cNvSpPr txBox="1"/>
          <p:nvPr/>
        </p:nvSpPr>
        <p:spPr>
          <a:xfrm>
            <a:off x="502920" y="965200"/>
            <a:ext cx="6492221"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What each house actually measures  ·  houses 1–4 of 5</a:t>
            </a:r>
          </a:p>
        </p:txBody>
      </p:sp>
      <p:sp>
        <p:nvSpPr>
          <p:cNvPr id="11" name="Rectangle 10"/>
          <p:cNvSpPr/>
          <p:nvPr/>
        </p:nvSpPr>
        <p:spPr>
          <a:xfrm>
            <a:off x="502920" y="1148080"/>
            <a:ext cx="6492221"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12" name="Table 11"/>
          <p:cNvGraphicFramePr>
            <a:graphicFrameLocks noGrp="1"/>
          </p:cNvGraphicFramePr>
          <p:nvPr/>
        </p:nvGraphicFramePr>
        <p:xfrm>
          <a:off x="502920" y="1239520"/>
          <a:ext cx="6492219" cy="1679395"/>
        </p:xfrm>
        <a:graphic>
          <a:graphicData uri="http://schemas.openxmlformats.org/drawingml/2006/table">
            <a:tbl>
              <a:tblPr firstRow="0" bandRow="0" firstCol="0" bandCol="0">
                <a:tableStyleId>{2D5ABB26-0587-4C30-8999-92F81FD0307C}</a:tableStyleId>
              </a:tblPr>
              <a:tblGrid>
                <a:gridCol w="1571280"/>
                <a:gridCol w="1699175"/>
                <a:gridCol w="1900153"/>
                <a:gridCol w="1321611"/>
              </a:tblGrid>
              <a:tr h="284327">
                <a:tc>
                  <a:txBody>
                    <a:bodyPr wrap="square">
                      <a:noAutofit/>
                    </a:bodyPr>
                    <a:lstStyle/>
                    <a:p>
                      <a:pPr algn="l">
                        <a:lnSpc>
                          <a:spcPct val="118000"/>
                        </a:lnSpc>
                      </a:pPr>
                      <a:r>
                        <a:rPr sz="860" b="1">
                          <a:solidFill>
                            <a:srgbClr val="0A1E3C"/>
                          </a:solidFill>
                          <a:latin typeface="Arial"/>
                        </a:rPr>
                        <a:t>House</a:t>
                      </a:r>
                    </a:p>
                  </a:txBody>
                  <a:tcPr marL="91440"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Measures</a:t>
                      </a:r>
                    </a:p>
                  </a:txBody>
                  <a:tcPr marL="82296"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Scope quirk</a:t>
                      </a:r>
                    </a:p>
                  </a:txBody>
                  <a:tcPr marL="82296"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Headline (2025–26)</a:t>
                      </a:r>
                    </a:p>
                  </a:txBody>
                  <a:tcPr marL="82296" marR="82296" marT="77724" marB="77724" anchor="t">
                    <a:lnT w="11430" cap="flat" cmpd="sng" algn="ctr">
                      <a:solidFill>
                        <a:srgbClr val="0A1E3C"/>
                      </a:solidFill>
                    </a:lnT>
                    <a:lnB w="11430" cap="flat" cmpd="sng" algn="ctr">
                      <a:solidFill>
                        <a:srgbClr val="0A1E3C"/>
                      </a:solidFill>
                    </a:lnB>
                    <a:noFill/>
                  </a:tcPr>
                </a:tc>
              </a:tr>
              <a:tr h="413207">
                <a:tc>
                  <a:txBody>
                    <a:bodyPr wrap="square">
                      <a:noAutofit/>
                    </a:bodyPr>
                    <a:lstStyle/>
                    <a:p>
                      <a:pPr algn="l">
                        <a:lnSpc>
                          <a:spcPct val="118000"/>
                        </a:lnSpc>
                      </a:pPr>
                      <a:r>
                        <a:rPr sz="860" b="1">
                          <a:solidFill>
                            <a:srgbClr val="0A1E3C"/>
                          </a:solidFill>
                          <a:latin typeface="Arial"/>
                        </a:rPr>
                        <a:t>IBISWorld</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Revenue (ANZSIC J5921 + OD5323)</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Narrow hosting/colocation definitions</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A$3.5bn + A$1.5bn</a:t>
                      </a:r>
                    </a:p>
                  </a:txBody>
                  <a:tcPr marL="82296" marR="82296" marT="77724" marB="77724" anchor="t">
                    <a:lnB w="7620" cap="flat" cmpd="sng" algn="ctr">
                      <a:solidFill>
                        <a:srgbClr val="D7DEE9"/>
                      </a:solidFill>
                    </a:lnB>
                    <a:noFill/>
                  </a:tcPr>
                </a:tc>
              </a:tr>
              <a:tr h="413207">
                <a:tc>
                  <a:txBody>
                    <a:bodyPr wrap="square">
                      <a:noAutofit/>
                    </a:bodyPr>
                    <a:lstStyle/>
                    <a:p>
                      <a:pPr algn="l">
                        <a:lnSpc>
                          <a:spcPct val="118000"/>
                        </a:lnSpc>
                      </a:pPr>
                      <a:r>
                        <a:rPr sz="860" b="1">
                          <a:solidFill>
                            <a:srgbClr val="0A1E3C"/>
                          </a:solidFill>
                          <a:latin typeface="Arial"/>
                        </a:rPr>
                        <a:t>CBRE / JLL / Knight Frank / C&amp;W / Colliers</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Physical capacity (live, UC, planned MW)</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Colocation + hyperscale-serviced; self-builds inconsistent</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~1.3–1.5 GW live (CBRE)</a:t>
                      </a:r>
                    </a:p>
                  </a:txBody>
                  <a:tcPr marL="82296" marR="82296" marT="77724" marB="77724" anchor="t">
                    <a:lnB w="7620" cap="flat" cmpd="sng" algn="ctr">
                      <a:solidFill>
                        <a:srgbClr val="D7DEE9"/>
                      </a:solidFill>
                    </a:lnB>
                    <a:noFill/>
                  </a:tcPr>
                </a:tc>
              </a:tr>
              <a:tr h="284327">
                <a:tc>
                  <a:txBody>
                    <a:bodyPr wrap="square">
                      <a:noAutofit/>
                    </a:bodyPr>
                    <a:lstStyle/>
                    <a:p>
                      <a:pPr algn="l">
                        <a:lnSpc>
                          <a:spcPct val="118000"/>
                        </a:lnSpc>
                      </a:pPr>
                      <a:r>
                        <a:rPr sz="860" b="1">
                          <a:solidFill>
                            <a:srgbClr val="0A1E3C"/>
                          </a:solidFill>
                          <a:latin typeface="Arial"/>
                        </a:rPr>
                        <a:t>IMARC</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Revenue, solution + services</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Broadest scope; global-modelled</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US$4.8bn (~A$7.3bn)</a:t>
                      </a:r>
                    </a:p>
                  </a:txBody>
                  <a:tcPr marL="82296" marR="82296" marT="77724" marB="77724" anchor="t">
                    <a:lnB w="7620" cap="flat" cmpd="sng" algn="ctr">
                      <a:solidFill>
                        <a:srgbClr val="D7DEE9"/>
                      </a:solidFill>
                    </a:lnB>
                    <a:noFill/>
                  </a:tcPr>
                </a:tc>
              </a:tr>
              <a:tr h="284327">
                <a:tc>
                  <a:txBody>
                    <a:bodyPr wrap="square">
                      <a:noAutofit/>
                    </a:bodyPr>
                    <a:lstStyle/>
                    <a:p>
                      <a:pPr algn="l">
                        <a:lnSpc>
                          <a:spcPct val="118000"/>
                        </a:lnSpc>
                      </a:pPr>
                      <a:r>
                        <a:rPr sz="860" b="1">
                          <a:solidFill>
                            <a:srgbClr val="0A1E3C"/>
                          </a:solidFill>
                          <a:latin typeface="Arial"/>
                        </a:rPr>
                        <a:t>M3 Property</a:t>
                      </a:r>
                    </a:p>
                  </a:txBody>
                  <a:tcPr marL="91440"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Occupancy: MW taken by users</a:t>
                      </a:r>
                    </a:p>
                  </a:txBody>
                  <a:tcPr marL="82296"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Demand-side, not supply-side</a:t>
                      </a:r>
                    </a:p>
                  </a:txBody>
                  <a:tcPr marL="82296"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1,315 MW (2025)</a:t>
                      </a:r>
                    </a:p>
                  </a:txBody>
                  <a:tcPr marL="82296" marR="82296" marT="77724" marB="77724" anchor="t">
                    <a:lnB w="11430" cap="flat" cmpd="sng" algn="ctr">
                      <a:solidFill>
                        <a:srgbClr val="0A1E3C"/>
                      </a:solidFill>
                    </a:lnB>
                    <a:noFill/>
                  </a:tcPr>
                </a:tc>
              </a:tr>
            </a:tbl>
          </a:graphicData>
        </a:graphic>
      </p:graphicFrame>
      <p:sp>
        <p:nvSpPr>
          <p:cNvPr id="13" name="Rectangle 12"/>
          <p:cNvSpPr/>
          <p:nvPr/>
        </p:nvSpPr>
        <p:spPr>
          <a:xfrm>
            <a:off x="502920" y="3174949"/>
            <a:ext cx="6492221" cy="101193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4" name="Rectangle 13"/>
          <p:cNvSpPr/>
          <p:nvPr/>
        </p:nvSpPr>
        <p:spPr>
          <a:xfrm>
            <a:off x="502920" y="3174949"/>
            <a:ext cx="41148" cy="101193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TextBox 14"/>
          <p:cNvSpPr txBox="1"/>
          <p:nvPr/>
        </p:nvSpPr>
        <p:spPr>
          <a:xfrm>
            <a:off x="685800" y="3193237"/>
            <a:ext cx="365760" cy="632155"/>
          </a:xfrm>
          <a:prstGeom prst="rect">
            <a:avLst/>
          </a:prstGeom>
          <a:noFill/>
        </p:spPr>
        <p:txBody>
          <a:bodyPr wrap="square" anchor="t" lIns="0" tIns="0" rIns="0" bIns="0">
            <a:noAutofit/>
          </a:bodyPr>
          <a:lstStyle/>
          <a:p>
            <a:pPr algn="l">
              <a:lnSpc>
                <a:spcPct val="122000"/>
              </a:lnSpc>
              <a:spcAft>
                <a:spcPts val="0"/>
              </a:spcAft>
            </a:pPr>
            <a:r>
              <a:rPr sz="3400" b="1">
                <a:solidFill>
                  <a:srgbClr val="8A99B0"/>
                </a:solidFill>
                <a:latin typeface="Georgia"/>
              </a:rPr>
              <a:t>“</a:t>
            </a:r>
          </a:p>
        </p:txBody>
      </p:sp>
      <p:sp>
        <p:nvSpPr>
          <p:cNvPr id="16" name="TextBox 15"/>
          <p:cNvSpPr txBox="1"/>
          <p:nvPr/>
        </p:nvSpPr>
        <p:spPr>
          <a:xfrm>
            <a:off x="1051560" y="3357829"/>
            <a:ext cx="5778989" cy="468172"/>
          </a:xfrm>
          <a:prstGeom prst="rect">
            <a:avLst/>
          </a:prstGeom>
          <a:noFill/>
        </p:spPr>
        <p:txBody>
          <a:bodyPr wrap="square" anchor="t" lIns="0" tIns="0" rIns="0" bIns="0">
            <a:noAutofit/>
          </a:bodyPr>
          <a:lstStyle/>
          <a:p>
            <a:pPr algn="l">
              <a:lnSpc>
                <a:spcPct val="128000"/>
              </a:lnSpc>
              <a:spcAft>
                <a:spcPts val="0"/>
              </a:spcAft>
            </a:pPr>
            <a:r>
              <a:rPr sz="1200" b="1">
                <a:solidFill>
                  <a:srgbClr val="0A1E3C"/>
                </a:solidFill>
                <a:latin typeface="Georgia"/>
              </a:rPr>
              <a:t>the longest sustained period of demand growth exceeding supply growth since records began in 2005</a:t>
            </a:r>
          </a:p>
        </p:txBody>
      </p:sp>
      <p:sp>
        <p:nvSpPr>
          <p:cNvPr id="17" name="TextBox 16"/>
          <p:cNvSpPr txBox="1"/>
          <p:nvPr/>
        </p:nvSpPr>
        <p:spPr>
          <a:xfrm>
            <a:off x="1051560" y="3857701"/>
            <a:ext cx="5778989" cy="16459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M3 Property, citing Colliers Research / DC Byte</a:t>
            </a:r>
          </a:p>
        </p:txBody>
      </p:sp>
      <p:sp>
        <p:nvSpPr>
          <p:cNvPr id="18" name="TextBox 17"/>
          <p:cNvSpPr txBox="1"/>
          <p:nvPr/>
        </p:nvSpPr>
        <p:spPr>
          <a:xfrm>
            <a:off x="7360901" y="965200"/>
            <a:ext cx="4328147"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What we do about it</a:t>
            </a:r>
          </a:p>
        </p:txBody>
      </p:sp>
      <p:sp>
        <p:nvSpPr>
          <p:cNvPr id="19" name="Rectangle 18"/>
          <p:cNvSpPr/>
          <p:nvPr/>
        </p:nvSpPr>
        <p:spPr>
          <a:xfrm>
            <a:off x="7360901" y="1148080"/>
            <a:ext cx="4328147"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TextBox 19"/>
          <p:cNvSpPr txBox="1"/>
          <p:nvPr/>
        </p:nvSpPr>
        <p:spPr>
          <a:xfrm>
            <a:off x="7360901" y="1193800"/>
            <a:ext cx="384048" cy="310896"/>
          </a:xfrm>
          <a:prstGeom prst="rect">
            <a:avLst/>
          </a:prstGeom>
          <a:noFill/>
        </p:spPr>
        <p:txBody>
          <a:bodyPr wrap="square" anchor="t" lIns="0" tIns="0" rIns="0" bIns="0">
            <a:noAutofit/>
          </a:bodyPr>
          <a:lstStyle/>
          <a:p>
            <a:r>
              <a:rPr sz="1500" b="1">
                <a:solidFill>
                  <a:srgbClr val="C2410C"/>
                </a:solidFill>
                <a:latin typeface="Georgia"/>
              </a:rPr>
              <a:t>1</a:t>
            </a:r>
          </a:p>
        </p:txBody>
      </p:sp>
      <p:sp>
        <p:nvSpPr>
          <p:cNvPr id="21" name="TextBox 20"/>
          <p:cNvSpPr txBox="1"/>
          <p:nvPr/>
        </p:nvSpPr>
        <p:spPr>
          <a:xfrm>
            <a:off x="7781525" y="1239520"/>
            <a:ext cx="3907523" cy="215798"/>
          </a:xfrm>
          <a:prstGeom prst="rect">
            <a:avLst/>
          </a:prstGeom>
          <a:noFill/>
        </p:spPr>
        <p:txBody>
          <a:bodyPr wrap="square" anchor="t" lIns="0" tIns="0" rIns="0" bIns="0">
            <a:noAutofit/>
          </a:bodyPr>
          <a:lstStyle/>
          <a:p>
            <a:pPr algn="l">
              <a:lnSpc>
                <a:spcPct val="118000"/>
              </a:lnSpc>
              <a:spcAft>
                <a:spcPts val="0"/>
              </a:spcAft>
            </a:pPr>
            <a:r>
              <a:rPr sz="1200" b="1">
                <a:solidFill>
                  <a:srgbClr val="0A1E3C"/>
                </a:solidFill>
                <a:latin typeface="Georgia"/>
              </a:rPr>
              <a:t>Revenue questions</a:t>
            </a:r>
          </a:p>
        </p:txBody>
      </p:sp>
      <p:sp>
        <p:nvSpPr>
          <p:cNvPr id="22" name="TextBox 21"/>
          <p:cNvSpPr txBox="1"/>
          <p:nvPr/>
        </p:nvSpPr>
        <p:spPr>
          <a:xfrm>
            <a:off x="7781525" y="1483360"/>
            <a:ext cx="3907523" cy="169517"/>
          </a:xfrm>
          <a:prstGeom prst="rect">
            <a:avLst/>
          </a:prstGeom>
          <a:noFill/>
        </p:spPr>
        <p:txBody>
          <a:bodyPr wrap="square" anchor="t" lIns="0" tIns="0" rIns="0" bIns="0">
            <a:noAutofit/>
          </a:bodyPr>
          <a:lstStyle/>
          <a:p>
            <a:pPr algn="l">
              <a:lnSpc>
                <a:spcPct val="128000"/>
              </a:lnSpc>
              <a:spcAft>
                <a:spcPts val="0"/>
              </a:spcAft>
            </a:pPr>
            <a:r>
              <a:rPr sz="869" b="0" spc="-19">
                <a:solidFill>
                  <a:srgbClr val="5B6B84"/>
                </a:solidFill>
                <a:latin typeface="Arial"/>
              </a:rPr>
              <a:t>Answered on IBISWorld/IMARC definitions, presented as a range (Section 02).</a:t>
            </a:r>
          </a:p>
        </p:txBody>
      </p:sp>
      <p:sp>
        <p:nvSpPr>
          <p:cNvPr id="23" name="TextBox 22"/>
          <p:cNvSpPr txBox="1"/>
          <p:nvPr/>
        </p:nvSpPr>
        <p:spPr>
          <a:xfrm>
            <a:off x="7360901" y="1734515"/>
            <a:ext cx="384048" cy="310896"/>
          </a:xfrm>
          <a:prstGeom prst="rect">
            <a:avLst/>
          </a:prstGeom>
          <a:noFill/>
        </p:spPr>
        <p:txBody>
          <a:bodyPr wrap="square" anchor="t" lIns="0" tIns="0" rIns="0" bIns="0">
            <a:noAutofit/>
          </a:bodyPr>
          <a:lstStyle/>
          <a:p>
            <a:r>
              <a:rPr sz="1500" b="1">
                <a:solidFill>
                  <a:srgbClr val="C2410C"/>
                </a:solidFill>
                <a:latin typeface="Georgia"/>
              </a:rPr>
              <a:t>2</a:t>
            </a:r>
          </a:p>
        </p:txBody>
      </p:sp>
      <p:sp>
        <p:nvSpPr>
          <p:cNvPr id="24" name="TextBox 23"/>
          <p:cNvSpPr txBox="1"/>
          <p:nvPr/>
        </p:nvSpPr>
        <p:spPr>
          <a:xfrm>
            <a:off x="7781525" y="1780235"/>
            <a:ext cx="3907523" cy="215798"/>
          </a:xfrm>
          <a:prstGeom prst="rect">
            <a:avLst/>
          </a:prstGeom>
          <a:noFill/>
        </p:spPr>
        <p:txBody>
          <a:bodyPr wrap="square" anchor="t" lIns="0" tIns="0" rIns="0" bIns="0">
            <a:noAutofit/>
          </a:bodyPr>
          <a:lstStyle/>
          <a:p>
            <a:pPr algn="l">
              <a:lnSpc>
                <a:spcPct val="118000"/>
              </a:lnSpc>
              <a:spcAft>
                <a:spcPts val="0"/>
              </a:spcAft>
            </a:pPr>
            <a:r>
              <a:rPr sz="1200" b="1">
                <a:solidFill>
                  <a:srgbClr val="0A1E3C"/>
                </a:solidFill>
                <a:latin typeface="Georgia"/>
              </a:rPr>
              <a:t>Capacity questions</a:t>
            </a:r>
          </a:p>
        </p:txBody>
      </p:sp>
      <p:sp>
        <p:nvSpPr>
          <p:cNvPr id="25" name="TextBox 24"/>
          <p:cNvSpPr txBox="1"/>
          <p:nvPr/>
        </p:nvSpPr>
        <p:spPr>
          <a:xfrm>
            <a:off x="7781525" y="2024075"/>
            <a:ext cx="3907523" cy="339035"/>
          </a:xfrm>
          <a:prstGeom prst="rect">
            <a:avLst/>
          </a:prstGeom>
          <a:noFill/>
        </p:spPr>
        <p:txBody>
          <a:bodyPr wrap="square" anchor="t" lIns="0" tIns="0" rIns="0" bIns="0">
            <a:noAutofit/>
          </a:bodyPr>
          <a:lstStyle/>
          <a:p>
            <a:pPr algn="l">
              <a:lnSpc>
                <a:spcPct val="128000"/>
              </a:lnSpc>
              <a:spcAft>
                <a:spcPts val="0"/>
              </a:spcAft>
            </a:pPr>
            <a:r>
              <a:rPr sz="869" b="0">
                <a:solidFill>
                  <a:srgbClr val="5B6B84"/>
                </a:solidFill>
                <a:latin typeface="Arial"/>
              </a:rPr>
              <a:t>Answered in IT MW on the ITK/CBRE basis, with M3’s built-out figure shown separately (Sections 02, 03).</a:t>
            </a:r>
          </a:p>
        </p:txBody>
      </p:sp>
      <p:sp>
        <p:nvSpPr>
          <p:cNvPr id="26" name="TextBox 25"/>
          <p:cNvSpPr txBox="1"/>
          <p:nvPr/>
        </p:nvSpPr>
        <p:spPr>
          <a:xfrm>
            <a:off x="7360901" y="2416657"/>
            <a:ext cx="384048" cy="310896"/>
          </a:xfrm>
          <a:prstGeom prst="rect">
            <a:avLst/>
          </a:prstGeom>
          <a:noFill/>
        </p:spPr>
        <p:txBody>
          <a:bodyPr wrap="square" anchor="t" lIns="0" tIns="0" rIns="0" bIns="0">
            <a:noAutofit/>
          </a:bodyPr>
          <a:lstStyle/>
          <a:p>
            <a:r>
              <a:rPr sz="1500" b="1">
                <a:solidFill>
                  <a:srgbClr val="C2410C"/>
                </a:solidFill>
                <a:latin typeface="Georgia"/>
              </a:rPr>
              <a:t>3</a:t>
            </a:r>
          </a:p>
        </p:txBody>
      </p:sp>
      <p:sp>
        <p:nvSpPr>
          <p:cNvPr id="27" name="TextBox 26"/>
          <p:cNvSpPr txBox="1"/>
          <p:nvPr/>
        </p:nvSpPr>
        <p:spPr>
          <a:xfrm>
            <a:off x="7781525" y="2462377"/>
            <a:ext cx="3907523" cy="215798"/>
          </a:xfrm>
          <a:prstGeom prst="rect">
            <a:avLst/>
          </a:prstGeom>
          <a:noFill/>
        </p:spPr>
        <p:txBody>
          <a:bodyPr wrap="square" anchor="t" lIns="0" tIns="0" rIns="0" bIns="0">
            <a:noAutofit/>
          </a:bodyPr>
          <a:lstStyle/>
          <a:p>
            <a:pPr algn="l">
              <a:lnSpc>
                <a:spcPct val="118000"/>
              </a:lnSpc>
              <a:spcAft>
                <a:spcPts val="0"/>
              </a:spcAft>
            </a:pPr>
            <a:r>
              <a:rPr sz="1200" b="1">
                <a:solidFill>
                  <a:srgbClr val="0A1E3C"/>
                </a:solidFill>
                <a:latin typeface="Georgia"/>
              </a:rPr>
              <a:t>Market-share questions</a:t>
            </a:r>
          </a:p>
        </p:txBody>
      </p:sp>
      <p:sp>
        <p:nvSpPr>
          <p:cNvPr id="28" name="TextBox 27"/>
          <p:cNvSpPr txBox="1"/>
          <p:nvPr/>
        </p:nvSpPr>
        <p:spPr>
          <a:xfrm>
            <a:off x="7781525" y="2706217"/>
            <a:ext cx="3907523" cy="339035"/>
          </a:xfrm>
          <a:prstGeom prst="rect">
            <a:avLst/>
          </a:prstGeom>
          <a:noFill/>
        </p:spPr>
        <p:txBody>
          <a:bodyPr wrap="square" anchor="t" lIns="0" tIns="0" rIns="0" bIns="0">
            <a:noAutofit/>
          </a:bodyPr>
          <a:lstStyle/>
          <a:p>
            <a:pPr algn="l">
              <a:lnSpc>
                <a:spcPct val="128000"/>
              </a:lnSpc>
              <a:spcAft>
                <a:spcPts val="0"/>
              </a:spcAft>
            </a:pPr>
            <a:r>
              <a:rPr sz="869" b="0">
                <a:solidFill>
                  <a:srgbClr val="5B6B84"/>
                </a:solidFill>
                <a:latin typeface="Arial"/>
              </a:rPr>
              <a:t>Answered with explicit triangulation caveats; no audited share-of-MW series exists (Section 07).</a:t>
            </a:r>
          </a:p>
        </p:txBody>
      </p:sp>
      <p:sp>
        <p:nvSpPr>
          <p:cNvPr id="29" name="TextBox 28"/>
          <p:cNvSpPr txBox="1"/>
          <p:nvPr/>
        </p:nvSpPr>
        <p:spPr>
          <a:xfrm>
            <a:off x="7360901" y="3098800"/>
            <a:ext cx="384048" cy="310896"/>
          </a:xfrm>
          <a:prstGeom prst="rect">
            <a:avLst/>
          </a:prstGeom>
          <a:noFill/>
        </p:spPr>
        <p:txBody>
          <a:bodyPr wrap="square" anchor="t" lIns="0" tIns="0" rIns="0" bIns="0">
            <a:noAutofit/>
          </a:bodyPr>
          <a:lstStyle/>
          <a:p>
            <a:r>
              <a:rPr sz="1500" b="1">
                <a:solidFill>
                  <a:srgbClr val="C2410C"/>
                </a:solidFill>
                <a:latin typeface="Georgia"/>
              </a:rPr>
              <a:t>4</a:t>
            </a:r>
          </a:p>
        </p:txBody>
      </p:sp>
      <p:sp>
        <p:nvSpPr>
          <p:cNvPr id="30" name="TextBox 29"/>
          <p:cNvSpPr txBox="1"/>
          <p:nvPr/>
        </p:nvSpPr>
        <p:spPr>
          <a:xfrm>
            <a:off x="7781525" y="3144520"/>
            <a:ext cx="3907523" cy="215798"/>
          </a:xfrm>
          <a:prstGeom prst="rect">
            <a:avLst/>
          </a:prstGeom>
          <a:noFill/>
        </p:spPr>
        <p:txBody>
          <a:bodyPr wrap="square" anchor="t" lIns="0" tIns="0" rIns="0" bIns="0">
            <a:noAutofit/>
          </a:bodyPr>
          <a:lstStyle/>
          <a:p>
            <a:pPr algn="l">
              <a:lnSpc>
                <a:spcPct val="118000"/>
              </a:lnSpc>
              <a:spcAft>
                <a:spcPts val="0"/>
              </a:spcAft>
            </a:pPr>
            <a:r>
              <a:rPr sz="1200" b="1">
                <a:solidFill>
                  <a:srgbClr val="0A1E3C"/>
                </a:solidFill>
                <a:latin typeface="Georgia"/>
              </a:rPr>
              <a:t>Pipeline questions</a:t>
            </a:r>
          </a:p>
        </p:txBody>
      </p:sp>
      <p:sp>
        <p:nvSpPr>
          <p:cNvPr id="31" name="TextBox 30"/>
          <p:cNvSpPr txBox="1"/>
          <p:nvPr/>
        </p:nvSpPr>
        <p:spPr>
          <a:xfrm>
            <a:off x="7781525" y="3388360"/>
            <a:ext cx="3907523" cy="339035"/>
          </a:xfrm>
          <a:prstGeom prst="rect">
            <a:avLst/>
          </a:prstGeom>
          <a:noFill/>
        </p:spPr>
        <p:txBody>
          <a:bodyPr wrap="square" anchor="t" lIns="0" tIns="0" rIns="0" bIns="0">
            <a:noAutofit/>
          </a:bodyPr>
          <a:lstStyle/>
          <a:p>
            <a:pPr algn="l">
              <a:lnSpc>
                <a:spcPct val="128000"/>
              </a:lnSpc>
              <a:spcAft>
                <a:spcPts val="0"/>
              </a:spcAft>
            </a:pPr>
            <a:r>
              <a:rPr sz="869" b="0">
                <a:solidFill>
                  <a:srgbClr val="5B6B84"/>
                </a:solidFill>
                <a:latin typeface="Arial"/>
              </a:rPr>
              <a:t>Discounted for phantom demand using AEMO/Oxford Economics before any figure is relied on (Section 05).</a:t>
            </a:r>
          </a:p>
        </p:txBody>
      </p:sp>
      <p:sp>
        <p:nvSpPr>
          <p:cNvPr id="32" name="TextBox 31"/>
          <p:cNvSpPr txBox="1"/>
          <p:nvPr/>
        </p:nvSpPr>
        <p:spPr>
          <a:xfrm>
            <a:off x="502920" y="4424629"/>
            <a:ext cx="1118612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Methodology heritage</a:t>
            </a:r>
          </a:p>
        </p:txBody>
      </p:sp>
      <p:sp>
        <p:nvSpPr>
          <p:cNvPr id="33" name="Rectangle 32"/>
          <p:cNvSpPr/>
          <p:nvPr/>
        </p:nvSpPr>
        <p:spPr>
          <a:xfrm>
            <a:off x="502920" y="4607509"/>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TextBox 33"/>
          <p:cNvSpPr txBox="1"/>
          <p:nvPr/>
        </p:nvSpPr>
        <p:spPr>
          <a:xfrm>
            <a:off x="502920" y="4698949"/>
            <a:ext cx="11186129" cy="153085"/>
          </a:xfrm>
          <a:prstGeom prst="rect">
            <a:avLst/>
          </a:prstGeom>
          <a:noFill/>
        </p:spPr>
        <p:txBody>
          <a:bodyPr wrap="square" anchor="t" lIns="0" tIns="0" rIns="0" bIns="0">
            <a:noAutofit/>
          </a:bodyPr>
          <a:lstStyle/>
          <a:p>
            <a:pPr algn="l">
              <a:lnSpc>
                <a:spcPct val="122000"/>
              </a:lnSpc>
              <a:spcAft>
                <a:spcPts val="0"/>
              </a:spcAft>
            </a:pPr>
            <a:r>
              <a:rPr sz="869" b="0">
                <a:solidFill>
                  <a:srgbClr val="5B6B84"/>
                </a:solidFill>
                <a:latin typeface="Arial"/>
              </a:rPr>
              <a:t>Take-up exceeded new supply in both 2023 and 2024. That record-long series is why Australian capacity data, though definable differently across houses, is unusually deep.</a:t>
            </a:r>
          </a:p>
        </p:txBody>
      </p:sp>
      <p:sp>
        <p:nvSpPr>
          <p:cNvPr id="35" name="Rectangle 34"/>
          <p:cNvSpPr/>
          <p:nvPr/>
        </p:nvSpPr>
        <p:spPr>
          <a:xfrm>
            <a:off x="502920" y="5290947"/>
            <a:ext cx="11186129" cy="1524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TextBox 35"/>
          <p:cNvSpPr txBox="1"/>
          <p:nvPr/>
        </p:nvSpPr>
        <p:spPr>
          <a:xfrm>
            <a:off x="502920" y="4980051"/>
            <a:ext cx="2567932" cy="219456"/>
          </a:xfrm>
          <a:prstGeom prst="rect">
            <a:avLst/>
          </a:prstGeom>
          <a:noFill/>
        </p:spPr>
        <p:txBody>
          <a:bodyPr wrap="square" anchor="t" lIns="0" tIns="0" rIns="0" bIns="0">
            <a:noAutofit/>
          </a:bodyPr>
          <a:lstStyle/>
          <a:p>
            <a:pPr algn="l">
              <a:lnSpc>
                <a:spcPct val="122000"/>
              </a:lnSpc>
              <a:spcAft>
                <a:spcPts val="0"/>
              </a:spcAft>
            </a:pPr>
            <a:r>
              <a:rPr sz="1200" b="1">
                <a:solidFill>
                  <a:srgbClr val="0A1E3C"/>
                </a:solidFill>
                <a:latin typeface="Georgia"/>
              </a:rPr>
              <a:t>2005</a:t>
            </a:r>
          </a:p>
        </p:txBody>
      </p:sp>
      <p:sp>
        <p:nvSpPr>
          <p:cNvPr id="37" name="Oval 36"/>
          <p:cNvSpPr/>
          <p:nvPr/>
        </p:nvSpPr>
        <p:spPr>
          <a:xfrm>
            <a:off x="502920" y="5240655"/>
            <a:ext cx="100584" cy="100584"/>
          </a:xfrm>
          <a:prstGeom prst="ellips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TextBox 37"/>
          <p:cNvSpPr txBox="1"/>
          <p:nvPr/>
        </p:nvSpPr>
        <p:spPr>
          <a:xfrm>
            <a:off x="502920" y="5409819"/>
            <a:ext cx="2522212" cy="137972"/>
          </a:xfrm>
          <a:prstGeom prst="rect">
            <a:avLst/>
          </a:prstGeom>
          <a:noFill/>
        </p:spPr>
        <p:txBody>
          <a:bodyPr wrap="square" anchor="t" lIns="0" tIns="0" rIns="0" bIns="0">
            <a:noAutofit/>
          </a:bodyPr>
          <a:lstStyle/>
          <a:p>
            <a:pPr algn="l">
              <a:lnSpc>
                <a:spcPct val="124000"/>
              </a:lnSpc>
              <a:spcAft>
                <a:spcPts val="0"/>
              </a:spcAft>
            </a:pPr>
            <a:r>
              <a:rPr sz="760" b="0">
                <a:solidFill>
                  <a:srgbClr val="0A1E3C"/>
                </a:solidFill>
                <a:latin typeface="Arial"/>
              </a:rPr>
              <a:t>Australian capacity records begin</a:t>
            </a:r>
          </a:p>
        </p:txBody>
      </p:sp>
      <p:sp>
        <p:nvSpPr>
          <p:cNvPr id="39" name="TextBox 38"/>
          <p:cNvSpPr txBox="1"/>
          <p:nvPr/>
        </p:nvSpPr>
        <p:spPr>
          <a:xfrm>
            <a:off x="3299452" y="4980051"/>
            <a:ext cx="2567932" cy="219456"/>
          </a:xfrm>
          <a:prstGeom prst="rect">
            <a:avLst/>
          </a:prstGeom>
          <a:noFill/>
        </p:spPr>
        <p:txBody>
          <a:bodyPr wrap="square" anchor="t" lIns="0" tIns="0" rIns="0" bIns="0">
            <a:noAutofit/>
          </a:bodyPr>
          <a:lstStyle/>
          <a:p>
            <a:pPr algn="l">
              <a:lnSpc>
                <a:spcPct val="122000"/>
              </a:lnSpc>
              <a:spcAft>
                <a:spcPts val="0"/>
              </a:spcAft>
            </a:pPr>
            <a:r>
              <a:rPr sz="1200" b="1">
                <a:solidFill>
                  <a:srgbClr val="0A1E3C"/>
                </a:solidFill>
                <a:latin typeface="Georgia"/>
              </a:rPr>
              <a:t>2023</a:t>
            </a:r>
          </a:p>
        </p:txBody>
      </p:sp>
      <p:sp>
        <p:nvSpPr>
          <p:cNvPr id="40" name="Oval 39"/>
          <p:cNvSpPr/>
          <p:nvPr/>
        </p:nvSpPr>
        <p:spPr>
          <a:xfrm>
            <a:off x="3299452" y="5240655"/>
            <a:ext cx="100584" cy="100584"/>
          </a:xfrm>
          <a:prstGeom prst="ellips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1" name="TextBox 40"/>
          <p:cNvSpPr txBox="1"/>
          <p:nvPr/>
        </p:nvSpPr>
        <p:spPr>
          <a:xfrm>
            <a:off x="3299452" y="5409819"/>
            <a:ext cx="2522212" cy="137972"/>
          </a:xfrm>
          <a:prstGeom prst="rect">
            <a:avLst/>
          </a:prstGeom>
          <a:noFill/>
        </p:spPr>
        <p:txBody>
          <a:bodyPr wrap="square" anchor="t" lIns="0" tIns="0" rIns="0" bIns="0">
            <a:noAutofit/>
          </a:bodyPr>
          <a:lstStyle/>
          <a:p>
            <a:pPr algn="l">
              <a:lnSpc>
                <a:spcPct val="124000"/>
              </a:lnSpc>
              <a:spcAft>
                <a:spcPts val="0"/>
              </a:spcAft>
            </a:pPr>
            <a:r>
              <a:rPr sz="760" b="0">
                <a:solidFill>
                  <a:srgbClr val="0A1E3C"/>
                </a:solidFill>
                <a:latin typeface="Arial"/>
              </a:rPr>
              <a:t>Take-up exceeds new supply</a:t>
            </a:r>
          </a:p>
        </p:txBody>
      </p:sp>
      <p:sp>
        <p:nvSpPr>
          <p:cNvPr id="42" name="TextBox 41"/>
          <p:cNvSpPr txBox="1"/>
          <p:nvPr/>
        </p:nvSpPr>
        <p:spPr>
          <a:xfrm>
            <a:off x="6095984" y="4980051"/>
            <a:ext cx="2567932" cy="219456"/>
          </a:xfrm>
          <a:prstGeom prst="rect">
            <a:avLst/>
          </a:prstGeom>
          <a:noFill/>
        </p:spPr>
        <p:txBody>
          <a:bodyPr wrap="square" anchor="t" lIns="0" tIns="0" rIns="0" bIns="0">
            <a:noAutofit/>
          </a:bodyPr>
          <a:lstStyle/>
          <a:p>
            <a:pPr algn="l">
              <a:lnSpc>
                <a:spcPct val="122000"/>
              </a:lnSpc>
              <a:spcAft>
                <a:spcPts val="0"/>
              </a:spcAft>
            </a:pPr>
            <a:r>
              <a:rPr sz="1200" b="1">
                <a:solidFill>
                  <a:srgbClr val="0A1E3C"/>
                </a:solidFill>
                <a:latin typeface="Georgia"/>
              </a:rPr>
              <a:t>2024</a:t>
            </a:r>
          </a:p>
        </p:txBody>
      </p:sp>
      <p:sp>
        <p:nvSpPr>
          <p:cNvPr id="43" name="Oval 42"/>
          <p:cNvSpPr/>
          <p:nvPr/>
        </p:nvSpPr>
        <p:spPr>
          <a:xfrm>
            <a:off x="6095984" y="5240655"/>
            <a:ext cx="100584" cy="100584"/>
          </a:xfrm>
          <a:prstGeom prst="ellips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4" name="TextBox 43"/>
          <p:cNvSpPr txBox="1"/>
          <p:nvPr/>
        </p:nvSpPr>
        <p:spPr>
          <a:xfrm>
            <a:off x="6095984" y="5409819"/>
            <a:ext cx="2522212" cy="287243"/>
          </a:xfrm>
          <a:prstGeom prst="rect">
            <a:avLst/>
          </a:prstGeom>
          <a:noFill/>
        </p:spPr>
        <p:txBody>
          <a:bodyPr wrap="square" anchor="t" lIns="0" tIns="0" rIns="0" bIns="0">
            <a:noAutofit/>
          </a:bodyPr>
          <a:lstStyle/>
          <a:p>
            <a:pPr algn="l">
              <a:lnSpc>
                <a:spcPct val="124000"/>
              </a:lnSpc>
              <a:spcAft>
                <a:spcPts val="0"/>
              </a:spcAft>
            </a:pPr>
            <a:r>
              <a:rPr sz="760" b="0">
                <a:solidFill>
                  <a:srgbClr val="0A1E3C"/>
                </a:solidFill>
                <a:latin typeface="Arial"/>
              </a:rPr>
              <a:t>Take-up exceeds new supply again, the longest sustained run on record</a:t>
            </a:r>
          </a:p>
        </p:txBody>
      </p:sp>
      <p:sp>
        <p:nvSpPr>
          <p:cNvPr id="45" name="TextBox 44"/>
          <p:cNvSpPr txBox="1"/>
          <p:nvPr/>
        </p:nvSpPr>
        <p:spPr>
          <a:xfrm>
            <a:off x="8892517" y="4980051"/>
            <a:ext cx="2567932" cy="219456"/>
          </a:xfrm>
          <a:prstGeom prst="rect">
            <a:avLst/>
          </a:prstGeom>
          <a:noFill/>
        </p:spPr>
        <p:txBody>
          <a:bodyPr wrap="square" anchor="t" lIns="0" tIns="0" rIns="0" bIns="0">
            <a:noAutofit/>
          </a:bodyPr>
          <a:lstStyle/>
          <a:p>
            <a:pPr algn="l">
              <a:lnSpc>
                <a:spcPct val="122000"/>
              </a:lnSpc>
              <a:spcAft>
                <a:spcPts val="0"/>
              </a:spcAft>
            </a:pPr>
            <a:r>
              <a:rPr sz="1200" b="1">
                <a:solidFill>
                  <a:srgbClr val="0A1E3C"/>
                </a:solidFill>
                <a:latin typeface="Georgia"/>
              </a:rPr>
              <a:t>2025</a:t>
            </a:r>
          </a:p>
        </p:txBody>
      </p:sp>
      <p:sp>
        <p:nvSpPr>
          <p:cNvPr id="46" name="Oval 45"/>
          <p:cNvSpPr/>
          <p:nvPr/>
        </p:nvSpPr>
        <p:spPr>
          <a:xfrm>
            <a:off x="8892517" y="5240655"/>
            <a:ext cx="100584" cy="100584"/>
          </a:xfrm>
          <a:prstGeom prst="ellips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7" name="TextBox 46"/>
          <p:cNvSpPr txBox="1"/>
          <p:nvPr/>
        </p:nvSpPr>
        <p:spPr>
          <a:xfrm>
            <a:off x="8892517" y="5409819"/>
            <a:ext cx="2522212" cy="137972"/>
          </a:xfrm>
          <a:prstGeom prst="rect">
            <a:avLst/>
          </a:prstGeom>
          <a:noFill/>
        </p:spPr>
        <p:txBody>
          <a:bodyPr wrap="square" anchor="t" lIns="0" tIns="0" rIns="0" bIns="0">
            <a:noAutofit/>
          </a:bodyPr>
          <a:lstStyle/>
          <a:p>
            <a:pPr algn="l">
              <a:lnSpc>
                <a:spcPct val="124000"/>
              </a:lnSpc>
              <a:spcAft>
                <a:spcPts val="0"/>
              </a:spcAft>
            </a:pPr>
            <a:r>
              <a:rPr sz="760" b="0">
                <a:solidFill>
                  <a:srgbClr val="0A1E3C"/>
                </a:solidFill>
                <a:latin typeface="Arial"/>
              </a:rPr>
              <a:t>1,315 MW of national occupancy (M3 Property)</a:t>
            </a:r>
          </a:p>
        </p:txBody>
      </p:sp>
      <p:sp>
        <p:nvSpPr>
          <p:cNvPr id="48" name="TextBox 47"/>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IBISWorld (Oct 2025, Mar 2026); CBRE Global Data Center Trends (24 Jun 2025); IMARC (2026); M3 Property (18 Nov 2025); Colliers Research/DC Byte via M3 Property.</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01 · Market definition &amp; taxonomy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10</a:t>
            </a:r>
          </a:p>
        </p:txBody>
      </p:sp>
      <p:sp>
        <p:nvSpPr>
          <p:cNvPr id="9" name="TextBox 8"/>
          <p:cNvSpPr txBox="1"/>
          <p:nvPr/>
        </p:nvSpPr>
        <p:spPr>
          <a:xfrm>
            <a:off x="502920" y="576072"/>
            <a:ext cx="11186129" cy="24749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The same market, five headline numbers</a:t>
            </a:r>
          </a:p>
        </p:txBody>
      </p:sp>
      <p:sp>
        <p:nvSpPr>
          <p:cNvPr id="10" name="Rectangle 9"/>
          <p:cNvSpPr/>
          <p:nvPr/>
        </p:nvSpPr>
        <p:spPr>
          <a:xfrm>
            <a:off x="502920" y="965200"/>
            <a:ext cx="2134813" cy="80467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1" name="Rectangle 10"/>
          <p:cNvSpPr/>
          <p:nvPr/>
        </p:nvSpPr>
        <p:spPr>
          <a:xfrm>
            <a:off x="502920" y="965200"/>
            <a:ext cx="32004" cy="804672"/>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TextBox 11"/>
          <p:cNvSpPr txBox="1"/>
          <p:nvPr/>
        </p:nvSpPr>
        <p:spPr>
          <a:xfrm>
            <a:off x="649224" y="1047496"/>
            <a:ext cx="1915357"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A$3.5bn</a:t>
            </a:r>
          </a:p>
        </p:txBody>
      </p:sp>
      <p:sp>
        <p:nvSpPr>
          <p:cNvPr id="13" name="TextBox 12"/>
          <p:cNvSpPr txBox="1"/>
          <p:nvPr/>
        </p:nvSpPr>
        <p:spPr>
          <a:xfrm>
            <a:off x="649224" y="1581327"/>
            <a:ext cx="191535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IBISWorld narrow hosting revenue, 2025</a:t>
            </a:r>
          </a:p>
        </p:txBody>
      </p:sp>
      <p:sp>
        <p:nvSpPr>
          <p:cNvPr id="14" name="Rectangle 13"/>
          <p:cNvSpPr/>
          <p:nvPr/>
        </p:nvSpPr>
        <p:spPr>
          <a:xfrm>
            <a:off x="2765749" y="965200"/>
            <a:ext cx="2134813" cy="804672"/>
          </a:xfrm>
          <a:prstGeom prst="rect">
            <a:avLst/>
          </a:prstGeom>
          <a:solidFill>
            <a:srgbClr val="F6E9E2"/>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Rectangle 14"/>
          <p:cNvSpPr/>
          <p:nvPr/>
        </p:nvSpPr>
        <p:spPr>
          <a:xfrm>
            <a:off x="2765749" y="965200"/>
            <a:ext cx="32004" cy="804672"/>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6" name="TextBox 15"/>
          <p:cNvSpPr txBox="1"/>
          <p:nvPr/>
        </p:nvSpPr>
        <p:spPr>
          <a:xfrm>
            <a:off x="2912053" y="1047496"/>
            <a:ext cx="1915357" cy="240029"/>
          </a:xfrm>
          <a:prstGeom prst="rect">
            <a:avLst/>
          </a:prstGeom>
          <a:noFill/>
        </p:spPr>
        <p:txBody>
          <a:bodyPr wrap="square" anchor="t" lIns="0" tIns="0" rIns="0" bIns="0">
            <a:noAutofit/>
          </a:bodyPr>
          <a:lstStyle/>
          <a:p>
            <a:pPr algn="l">
              <a:lnSpc>
                <a:spcPct val="105000"/>
              </a:lnSpc>
              <a:spcAft>
                <a:spcPts val="0"/>
              </a:spcAft>
            </a:pPr>
            <a:r>
              <a:rPr sz="1500" b="1">
                <a:solidFill>
                  <a:srgbClr val="C2410C"/>
                </a:solidFill>
                <a:latin typeface="Georgia"/>
              </a:rPr>
              <a:t>~1.35 GW</a:t>
            </a:r>
          </a:p>
        </p:txBody>
      </p:sp>
      <p:sp>
        <p:nvSpPr>
          <p:cNvPr id="17" name="TextBox 16"/>
          <p:cNvSpPr txBox="1"/>
          <p:nvPr/>
        </p:nvSpPr>
        <p:spPr>
          <a:xfrm>
            <a:off x="2912053" y="1581327"/>
            <a:ext cx="191535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ITK operating IT load, end-2025</a:t>
            </a:r>
          </a:p>
        </p:txBody>
      </p:sp>
      <p:sp>
        <p:nvSpPr>
          <p:cNvPr id="18" name="Rectangle 17"/>
          <p:cNvSpPr/>
          <p:nvPr/>
        </p:nvSpPr>
        <p:spPr>
          <a:xfrm>
            <a:off x="5028578" y="965200"/>
            <a:ext cx="2134813" cy="80467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Rectangle 18"/>
          <p:cNvSpPr/>
          <p:nvPr/>
        </p:nvSpPr>
        <p:spPr>
          <a:xfrm>
            <a:off x="5028578" y="965200"/>
            <a:ext cx="32004" cy="804672"/>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TextBox 19"/>
          <p:cNvSpPr txBox="1"/>
          <p:nvPr/>
        </p:nvSpPr>
        <p:spPr>
          <a:xfrm>
            <a:off x="5174882" y="1047496"/>
            <a:ext cx="1915357"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US$4.8bn</a:t>
            </a:r>
          </a:p>
        </p:txBody>
      </p:sp>
      <p:sp>
        <p:nvSpPr>
          <p:cNvPr id="21" name="TextBox 20"/>
          <p:cNvSpPr txBox="1"/>
          <p:nvPr/>
        </p:nvSpPr>
        <p:spPr>
          <a:xfrm>
            <a:off x="5174882" y="1581327"/>
            <a:ext cx="191535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IMARC broad market, 2025</a:t>
            </a:r>
          </a:p>
        </p:txBody>
      </p:sp>
      <p:sp>
        <p:nvSpPr>
          <p:cNvPr id="22" name="Rectangle 21"/>
          <p:cNvSpPr/>
          <p:nvPr/>
        </p:nvSpPr>
        <p:spPr>
          <a:xfrm>
            <a:off x="7291407" y="965200"/>
            <a:ext cx="2134813" cy="80467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Rectangle 22"/>
          <p:cNvSpPr/>
          <p:nvPr/>
        </p:nvSpPr>
        <p:spPr>
          <a:xfrm>
            <a:off x="7291407" y="965200"/>
            <a:ext cx="32004" cy="804672"/>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TextBox 23"/>
          <p:cNvSpPr txBox="1"/>
          <p:nvPr/>
        </p:nvSpPr>
        <p:spPr>
          <a:xfrm>
            <a:off x="7437711" y="1047496"/>
            <a:ext cx="1915357"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1,315 MW</a:t>
            </a:r>
          </a:p>
        </p:txBody>
      </p:sp>
      <p:sp>
        <p:nvSpPr>
          <p:cNvPr id="25" name="TextBox 24"/>
          <p:cNvSpPr txBox="1"/>
          <p:nvPr/>
        </p:nvSpPr>
        <p:spPr>
          <a:xfrm>
            <a:off x="7437711" y="1581327"/>
            <a:ext cx="191535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M3 national occupancy, 2025</a:t>
            </a:r>
          </a:p>
        </p:txBody>
      </p:sp>
      <p:sp>
        <p:nvSpPr>
          <p:cNvPr id="26" name="Rectangle 25"/>
          <p:cNvSpPr/>
          <p:nvPr/>
        </p:nvSpPr>
        <p:spPr>
          <a:xfrm>
            <a:off x="9554236" y="965200"/>
            <a:ext cx="2134813" cy="80467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Rectangle 26"/>
          <p:cNvSpPr/>
          <p:nvPr/>
        </p:nvSpPr>
        <p:spPr>
          <a:xfrm>
            <a:off x="9554236" y="965200"/>
            <a:ext cx="32004" cy="804672"/>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TextBox 27"/>
          <p:cNvSpPr txBox="1"/>
          <p:nvPr/>
        </p:nvSpPr>
        <p:spPr>
          <a:xfrm>
            <a:off x="9700540" y="1047496"/>
            <a:ext cx="1915357"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145 + 48</a:t>
            </a:r>
          </a:p>
        </p:txBody>
      </p:sp>
      <p:sp>
        <p:nvSpPr>
          <p:cNvPr id="29" name="TextBox 28"/>
          <p:cNvSpPr txBox="1"/>
          <p:nvPr/>
        </p:nvSpPr>
        <p:spPr>
          <a:xfrm>
            <a:off x="9700540" y="1581327"/>
            <a:ext cx="191535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R&amp;M facilities: existing + upcoming</a:t>
            </a:r>
          </a:p>
        </p:txBody>
      </p:sp>
      <p:sp>
        <p:nvSpPr>
          <p:cNvPr id="30" name="TextBox 29"/>
          <p:cNvSpPr txBox="1"/>
          <p:nvPr/>
        </p:nvSpPr>
        <p:spPr>
          <a:xfrm>
            <a:off x="502920" y="2007616"/>
            <a:ext cx="11186129" cy="155448"/>
          </a:xfrm>
          <a:prstGeom prst="rect">
            <a:avLst/>
          </a:prstGeom>
          <a:noFill/>
        </p:spPr>
        <p:txBody>
          <a:bodyPr wrap="square" anchor="t" lIns="0" tIns="0" rIns="0" bIns="0">
            <a:noAutofit/>
          </a:bodyPr>
          <a:lstStyle/>
          <a:p>
            <a:r>
              <a:rPr sz="800" b="1" spc="80">
                <a:solidFill>
                  <a:srgbClr val="C2410C"/>
                </a:solidFill>
                <a:latin typeface="Arial"/>
              </a:rPr>
              <a:t>WHAT EACH HOUSE ACTUALLY MEASURES  ·  HOUSE 5 OF 5</a:t>
            </a:r>
          </a:p>
        </p:txBody>
      </p:sp>
      <p:graphicFrame>
        <p:nvGraphicFramePr>
          <p:cNvPr id="31" name="Table 30"/>
          <p:cNvGraphicFramePr>
            <a:graphicFrameLocks noGrp="1"/>
          </p:cNvGraphicFramePr>
          <p:nvPr/>
        </p:nvGraphicFramePr>
        <p:xfrm>
          <a:off x="502920" y="2208784"/>
          <a:ext cx="11186127" cy="568654"/>
        </p:xfrm>
        <a:graphic>
          <a:graphicData uri="http://schemas.openxmlformats.org/drawingml/2006/table">
            <a:tbl>
              <a:tblPr firstRow="0" bandRow="0" firstCol="0" bandCol="0">
                <a:tableStyleId>{2D5ABB26-0587-4C30-8999-92F81FD0307C}</a:tableStyleId>
              </a:tblPr>
              <a:tblGrid>
                <a:gridCol w="2651759"/>
                <a:gridCol w="2743200"/>
                <a:gridCol w="3566159"/>
                <a:gridCol w="2225009"/>
              </a:tblGrid>
              <a:tr h="284327">
                <a:tc>
                  <a:txBody>
                    <a:bodyPr wrap="square">
                      <a:noAutofit/>
                    </a:bodyPr>
                    <a:lstStyle/>
                    <a:p>
                      <a:pPr algn="l">
                        <a:lnSpc>
                          <a:spcPct val="118000"/>
                        </a:lnSpc>
                      </a:pPr>
                      <a:r>
                        <a:rPr sz="860" b="1">
                          <a:solidFill>
                            <a:srgbClr val="0A1E3C"/>
                          </a:solidFill>
                          <a:latin typeface="Arial"/>
                        </a:rPr>
                        <a:t>House</a:t>
                      </a:r>
                    </a:p>
                  </a:txBody>
                  <a:tcPr marL="91440"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Measures</a:t>
                      </a:r>
                    </a:p>
                  </a:txBody>
                  <a:tcPr marL="82296"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Scope quirk</a:t>
                      </a:r>
                    </a:p>
                  </a:txBody>
                  <a:tcPr marL="82296"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Headline (2025–26)</a:t>
                      </a:r>
                    </a:p>
                  </a:txBody>
                  <a:tcPr marL="82296" marR="82296" marT="77724" marB="77724" anchor="t">
                    <a:lnT w="11430" cap="flat" cmpd="sng" algn="ctr">
                      <a:solidFill>
                        <a:srgbClr val="0A1E3C"/>
                      </a:solidFill>
                    </a:lnT>
                    <a:lnB w="11430" cap="flat" cmpd="sng" algn="ctr">
                      <a:solidFill>
                        <a:srgbClr val="0A1E3C"/>
                      </a:solidFill>
                    </a:lnB>
                    <a:noFill/>
                  </a:tcPr>
                </a:tc>
              </a:tr>
              <a:tr h="284327">
                <a:tc>
                  <a:txBody>
                    <a:bodyPr wrap="square">
                      <a:noAutofit/>
                    </a:bodyPr>
                    <a:lstStyle/>
                    <a:p>
                      <a:pPr algn="l">
                        <a:lnSpc>
                          <a:spcPct val="118000"/>
                        </a:lnSpc>
                      </a:pPr>
                      <a:r>
                        <a:rPr sz="860" b="1">
                          <a:solidFill>
                            <a:srgbClr val="0A1E3C"/>
                          </a:solidFill>
                          <a:latin typeface="Arial"/>
                        </a:rPr>
                        <a:t>ResearchAndMarkets</a:t>
                      </a:r>
                    </a:p>
                  </a:txBody>
                  <a:tcPr marL="91440"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Facilities census + revenue</a:t>
                      </a:r>
                    </a:p>
                  </a:txBody>
                  <a:tcPr marL="82296"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Database product; rack-level detail paywalled</a:t>
                      </a:r>
                    </a:p>
                  </a:txBody>
                  <a:tcPr marL="82296"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145 existing + 48 upcoming</a:t>
                      </a:r>
                    </a:p>
                  </a:txBody>
                  <a:tcPr marL="82296" marR="82296" marT="77724" marB="77724" anchor="t">
                    <a:lnB w="11430" cap="flat" cmpd="sng" algn="ctr">
                      <a:solidFill>
                        <a:srgbClr val="0A1E3C"/>
                      </a:solidFill>
                    </a:lnB>
                    <a:noFill/>
                  </a:tcPr>
                </a:tc>
              </a:tr>
            </a:tbl>
          </a:graphicData>
        </a:graphic>
      </p:graphicFrame>
      <p:sp>
        <p:nvSpPr>
          <p:cNvPr id="32" name="TextBox 31"/>
          <p:cNvSpPr txBox="1"/>
          <p:nvPr/>
        </p:nvSpPr>
        <p:spPr>
          <a:xfrm>
            <a:off x="502920" y="3051759"/>
            <a:ext cx="1118612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The MW vs MVA trap</a:t>
            </a:r>
          </a:p>
        </p:txBody>
      </p:sp>
      <p:sp>
        <p:nvSpPr>
          <p:cNvPr id="33" name="Rectangle 32"/>
          <p:cNvSpPr/>
          <p:nvPr/>
        </p:nvSpPr>
        <p:spPr>
          <a:xfrm>
            <a:off x="502920" y="3234639"/>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TextBox 33"/>
          <p:cNvSpPr txBox="1"/>
          <p:nvPr/>
        </p:nvSpPr>
        <p:spPr>
          <a:xfrm>
            <a:off x="502920" y="3326079"/>
            <a:ext cx="11186129" cy="174772"/>
          </a:xfrm>
          <a:prstGeom prst="rect">
            <a:avLst/>
          </a:prstGeom>
          <a:noFill/>
        </p:spPr>
        <p:txBody>
          <a:bodyPr wrap="square" anchor="t" lIns="0" tIns="0" rIns="0" bIns="0">
            <a:noAutofit/>
          </a:bodyPr>
          <a:lstStyle/>
          <a:p>
            <a:pPr algn="l">
              <a:lnSpc>
                <a:spcPct val="122000"/>
              </a:lnSpc>
              <a:spcAft>
                <a:spcPts val="0"/>
              </a:spcAft>
            </a:pPr>
            <a:r>
              <a:rPr sz="940" b="0">
                <a:solidFill>
                  <a:srgbClr val="0A1E3C"/>
                </a:solidFill>
                <a:latin typeface="Arial"/>
              </a:rPr>
              <a:t>Site power is frequently quoted as nameplate MVA (apparent power at the connection), while investable capacity is deliverable IT MW after power-usage effectiveness and redundancy.</a:t>
            </a:r>
          </a:p>
        </p:txBody>
      </p:sp>
      <p:sp>
        <p:nvSpPr>
          <p:cNvPr id="35" name="Rectangle 34"/>
          <p:cNvSpPr/>
          <p:nvPr/>
        </p:nvSpPr>
        <p:spPr>
          <a:xfrm>
            <a:off x="502920" y="3618026"/>
            <a:ext cx="3545829" cy="62179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Rectangle 35"/>
          <p:cNvSpPr/>
          <p:nvPr/>
        </p:nvSpPr>
        <p:spPr>
          <a:xfrm>
            <a:off x="502920" y="3618026"/>
            <a:ext cx="3545829"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7" name="TextBox 36"/>
          <p:cNvSpPr txBox="1"/>
          <p:nvPr/>
        </p:nvSpPr>
        <p:spPr>
          <a:xfrm>
            <a:off x="603504" y="3727754"/>
            <a:ext cx="3344661" cy="150875"/>
          </a:xfrm>
          <a:prstGeom prst="rect">
            <a:avLst/>
          </a:prstGeom>
          <a:noFill/>
        </p:spPr>
        <p:txBody>
          <a:bodyPr wrap="square" anchor="t" lIns="0" tIns="0" rIns="0" bIns="0">
            <a:noAutofit/>
          </a:bodyPr>
          <a:lstStyle/>
          <a:p>
            <a:pPr algn="l">
              <a:lnSpc>
                <a:spcPct val="116000"/>
              </a:lnSpc>
              <a:spcAft>
                <a:spcPts val="0"/>
              </a:spcAft>
            </a:pPr>
            <a:r>
              <a:rPr sz="900" b="1">
                <a:solidFill>
                  <a:srgbClr val="0A1E3C"/>
                </a:solidFill>
                <a:latin typeface="Arial"/>
              </a:rPr>
              <a:t>Nameplate MVA</a:t>
            </a:r>
          </a:p>
        </p:txBody>
      </p:sp>
      <p:sp>
        <p:nvSpPr>
          <p:cNvPr id="38" name="TextBox 37"/>
          <p:cNvSpPr txBox="1"/>
          <p:nvPr/>
        </p:nvSpPr>
        <p:spPr>
          <a:xfrm>
            <a:off x="603504" y="3915206"/>
            <a:ext cx="3344661" cy="13604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Apparent power at the connection: how site power is frequently quoted</a:t>
            </a:r>
          </a:p>
        </p:txBody>
      </p:sp>
      <p:sp>
        <p:nvSpPr>
          <p:cNvPr id="39" name="Isosceles Triangle 38"/>
          <p:cNvSpPr/>
          <p:nvPr/>
        </p:nvSpPr>
        <p:spPr>
          <a:xfrm rot="5400000">
            <a:off x="4108185" y="3860342"/>
            <a:ext cx="128016" cy="137160"/>
          </a:xfrm>
          <a:prstGeom prst="triangle">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40" name="Rectangle 39"/>
          <p:cNvSpPr/>
          <p:nvPr/>
        </p:nvSpPr>
        <p:spPr>
          <a:xfrm>
            <a:off x="4323069" y="3618026"/>
            <a:ext cx="3545829" cy="62179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1" name="Rectangle 40"/>
          <p:cNvSpPr/>
          <p:nvPr/>
        </p:nvSpPr>
        <p:spPr>
          <a:xfrm>
            <a:off x="4323069" y="3618026"/>
            <a:ext cx="3545829"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TextBox 41"/>
          <p:cNvSpPr txBox="1"/>
          <p:nvPr/>
        </p:nvSpPr>
        <p:spPr>
          <a:xfrm>
            <a:off x="4423653" y="3727754"/>
            <a:ext cx="3344661" cy="150875"/>
          </a:xfrm>
          <a:prstGeom prst="rect">
            <a:avLst/>
          </a:prstGeom>
          <a:noFill/>
        </p:spPr>
        <p:txBody>
          <a:bodyPr wrap="square" anchor="t" lIns="0" tIns="0" rIns="0" bIns="0">
            <a:noAutofit/>
          </a:bodyPr>
          <a:lstStyle/>
          <a:p>
            <a:pPr algn="l">
              <a:lnSpc>
                <a:spcPct val="116000"/>
              </a:lnSpc>
              <a:spcAft>
                <a:spcPts val="0"/>
              </a:spcAft>
            </a:pPr>
            <a:r>
              <a:rPr sz="900" b="1">
                <a:solidFill>
                  <a:srgbClr val="0A1E3C"/>
                </a:solidFill>
                <a:latin typeface="Arial"/>
              </a:rPr>
              <a:t>Less PUE and redundancy</a:t>
            </a:r>
          </a:p>
        </p:txBody>
      </p:sp>
      <p:sp>
        <p:nvSpPr>
          <p:cNvPr id="43" name="TextBox 42"/>
          <p:cNvSpPr txBox="1"/>
          <p:nvPr/>
        </p:nvSpPr>
        <p:spPr>
          <a:xfrm>
            <a:off x="4423653" y="3915206"/>
            <a:ext cx="3344661" cy="13604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Power-usage effectiveness and redundancy are deducted</a:t>
            </a:r>
          </a:p>
        </p:txBody>
      </p:sp>
      <p:sp>
        <p:nvSpPr>
          <p:cNvPr id="44" name="Isosceles Triangle 43"/>
          <p:cNvSpPr/>
          <p:nvPr/>
        </p:nvSpPr>
        <p:spPr>
          <a:xfrm rot="5400000">
            <a:off x="7928335" y="3860342"/>
            <a:ext cx="128016" cy="137160"/>
          </a:xfrm>
          <a:prstGeom prst="triangle">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45" name="Rectangle 44"/>
          <p:cNvSpPr/>
          <p:nvPr/>
        </p:nvSpPr>
        <p:spPr>
          <a:xfrm>
            <a:off x="8143219" y="3618026"/>
            <a:ext cx="3545829" cy="62179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6" name="Rectangle 45"/>
          <p:cNvSpPr/>
          <p:nvPr/>
        </p:nvSpPr>
        <p:spPr>
          <a:xfrm>
            <a:off x="8143219" y="3618026"/>
            <a:ext cx="3545829"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7" name="TextBox 46"/>
          <p:cNvSpPr txBox="1"/>
          <p:nvPr/>
        </p:nvSpPr>
        <p:spPr>
          <a:xfrm>
            <a:off x="8243803" y="3727754"/>
            <a:ext cx="3344661" cy="150875"/>
          </a:xfrm>
          <a:prstGeom prst="rect">
            <a:avLst/>
          </a:prstGeom>
          <a:noFill/>
        </p:spPr>
        <p:txBody>
          <a:bodyPr wrap="square" anchor="t" lIns="0" tIns="0" rIns="0" bIns="0">
            <a:noAutofit/>
          </a:bodyPr>
          <a:lstStyle/>
          <a:p>
            <a:pPr algn="l">
              <a:lnSpc>
                <a:spcPct val="116000"/>
              </a:lnSpc>
              <a:spcAft>
                <a:spcPts val="0"/>
              </a:spcAft>
            </a:pPr>
            <a:r>
              <a:rPr sz="900" b="1">
                <a:solidFill>
                  <a:srgbClr val="0A1E3C"/>
                </a:solidFill>
                <a:latin typeface="Arial"/>
              </a:rPr>
              <a:t>Deliverable IT MW</a:t>
            </a:r>
          </a:p>
        </p:txBody>
      </p:sp>
      <p:sp>
        <p:nvSpPr>
          <p:cNvPr id="48" name="TextBox 47"/>
          <p:cNvSpPr txBox="1"/>
          <p:nvPr/>
        </p:nvSpPr>
        <p:spPr>
          <a:xfrm>
            <a:off x="8243803" y="3915206"/>
            <a:ext cx="3344661" cy="13604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Investable capacity: the basis used throughout this report</a:t>
            </a:r>
          </a:p>
        </p:txBody>
      </p:sp>
      <p:sp>
        <p:nvSpPr>
          <p:cNvPr id="49" name="Rectangle 48"/>
          <p:cNvSpPr/>
          <p:nvPr/>
        </p:nvSpPr>
        <p:spPr>
          <a:xfrm>
            <a:off x="502920" y="4495850"/>
            <a:ext cx="5951203" cy="745185"/>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0" name="Rectangle 49"/>
          <p:cNvSpPr/>
          <p:nvPr/>
        </p:nvSpPr>
        <p:spPr>
          <a:xfrm>
            <a:off x="502920" y="4495850"/>
            <a:ext cx="41148" cy="745185"/>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1" name="TextBox 50"/>
          <p:cNvSpPr txBox="1"/>
          <p:nvPr/>
        </p:nvSpPr>
        <p:spPr>
          <a:xfrm>
            <a:off x="685800" y="4623866"/>
            <a:ext cx="5640307" cy="156159"/>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ITK RESEARCH WARNS</a:t>
            </a:r>
          </a:p>
        </p:txBody>
      </p:sp>
      <p:sp>
        <p:nvSpPr>
          <p:cNvPr id="52" name="TextBox 51"/>
          <p:cNvSpPr txBox="1"/>
          <p:nvPr/>
        </p:nvSpPr>
        <p:spPr>
          <a:xfrm>
            <a:off x="685800" y="4825746"/>
            <a:ext cx="5640307"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The widely quoted ‘2 GW Australia’ headline confuses operating IT load (~1.35 GW) with gross site MW or committed-but-not-commissioned capacity.</a:t>
            </a:r>
          </a:p>
        </p:txBody>
      </p:sp>
      <p:sp>
        <p:nvSpPr>
          <p:cNvPr id="53" name="TextBox 52"/>
          <p:cNvSpPr txBox="1"/>
          <p:nvPr/>
        </p:nvSpPr>
        <p:spPr>
          <a:xfrm>
            <a:off x="6819883" y="4495850"/>
            <a:ext cx="4869166"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Operating load vs the ‘2 GW’ headline</a:t>
            </a:r>
          </a:p>
        </p:txBody>
      </p:sp>
      <p:sp>
        <p:nvSpPr>
          <p:cNvPr id="54" name="Rectangle 53"/>
          <p:cNvSpPr/>
          <p:nvPr/>
        </p:nvSpPr>
        <p:spPr>
          <a:xfrm>
            <a:off x="6819883" y="4678730"/>
            <a:ext cx="4869166"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5" name="TextBox 54"/>
          <p:cNvSpPr txBox="1"/>
          <p:nvPr/>
        </p:nvSpPr>
        <p:spPr>
          <a:xfrm>
            <a:off x="6819883" y="4770170"/>
            <a:ext cx="1381865" cy="219456"/>
          </a:xfrm>
          <a:prstGeom prst="rect">
            <a:avLst/>
          </a:prstGeom>
          <a:noFill/>
        </p:spPr>
        <p:txBody>
          <a:bodyPr wrap="square" anchor="ctr" lIns="0" tIns="0" rIns="0" bIns="0">
            <a:noAutofit/>
          </a:bodyPr>
          <a:lstStyle/>
          <a:p>
            <a:r>
              <a:rPr sz="869" b="0">
                <a:solidFill>
                  <a:srgbClr val="0A1E3C"/>
                </a:solidFill>
                <a:latin typeface="Arial"/>
              </a:rPr>
              <a:t>Operating IT load (ITK)</a:t>
            </a:r>
          </a:p>
        </p:txBody>
      </p:sp>
      <p:sp>
        <p:nvSpPr>
          <p:cNvPr id="56" name="Rectangle 55"/>
          <p:cNvSpPr/>
          <p:nvPr/>
        </p:nvSpPr>
        <p:spPr>
          <a:xfrm>
            <a:off x="8293188" y="4806746"/>
            <a:ext cx="2664341" cy="14630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7" name="Rectangle 56"/>
          <p:cNvSpPr/>
          <p:nvPr/>
        </p:nvSpPr>
        <p:spPr>
          <a:xfrm>
            <a:off x="8293188" y="4806746"/>
            <a:ext cx="1798430" cy="1463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8" name="TextBox 57"/>
          <p:cNvSpPr txBox="1"/>
          <p:nvPr/>
        </p:nvSpPr>
        <p:spPr>
          <a:xfrm>
            <a:off x="11030681" y="4770170"/>
            <a:ext cx="640080" cy="219456"/>
          </a:xfrm>
          <a:prstGeom prst="rect">
            <a:avLst/>
          </a:prstGeom>
          <a:noFill/>
        </p:spPr>
        <p:txBody>
          <a:bodyPr wrap="square" anchor="ctr" lIns="0" tIns="0" rIns="0" bIns="0">
            <a:noAutofit/>
          </a:bodyPr>
          <a:lstStyle/>
          <a:p>
            <a:r>
              <a:rPr sz="869" b="1">
                <a:solidFill>
                  <a:srgbClr val="0A1E3C"/>
                </a:solidFill>
                <a:latin typeface="Arial"/>
              </a:rPr>
              <a:t>1.35 GW</a:t>
            </a:r>
          </a:p>
        </p:txBody>
      </p:sp>
      <p:sp>
        <p:nvSpPr>
          <p:cNvPr id="59" name="TextBox 58"/>
          <p:cNvSpPr txBox="1"/>
          <p:nvPr/>
        </p:nvSpPr>
        <p:spPr>
          <a:xfrm>
            <a:off x="6819883" y="5044490"/>
            <a:ext cx="1381865" cy="219456"/>
          </a:xfrm>
          <a:prstGeom prst="rect">
            <a:avLst/>
          </a:prstGeom>
          <a:noFill/>
        </p:spPr>
        <p:txBody>
          <a:bodyPr wrap="square" anchor="ctr" lIns="0" tIns="0" rIns="0" bIns="0">
            <a:noAutofit/>
          </a:bodyPr>
          <a:lstStyle/>
          <a:p>
            <a:r>
              <a:rPr sz="869" b="0">
                <a:solidFill>
                  <a:srgbClr val="0A1E3C"/>
                </a:solidFill>
                <a:latin typeface="Arial"/>
              </a:rPr>
              <a:t>‘2 GW Australia’ headline</a:t>
            </a:r>
          </a:p>
        </p:txBody>
      </p:sp>
      <p:sp>
        <p:nvSpPr>
          <p:cNvPr id="60" name="Rectangle 59"/>
          <p:cNvSpPr/>
          <p:nvPr/>
        </p:nvSpPr>
        <p:spPr>
          <a:xfrm>
            <a:off x="8293188" y="5081066"/>
            <a:ext cx="2664341" cy="14630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1" name="Rectangle 60"/>
          <p:cNvSpPr/>
          <p:nvPr/>
        </p:nvSpPr>
        <p:spPr>
          <a:xfrm>
            <a:off x="8293188" y="5081066"/>
            <a:ext cx="2664341" cy="1463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2" name="TextBox 61"/>
          <p:cNvSpPr txBox="1"/>
          <p:nvPr/>
        </p:nvSpPr>
        <p:spPr>
          <a:xfrm>
            <a:off x="11030681" y="5044490"/>
            <a:ext cx="640080" cy="219456"/>
          </a:xfrm>
          <a:prstGeom prst="rect">
            <a:avLst/>
          </a:prstGeom>
          <a:noFill/>
        </p:spPr>
        <p:txBody>
          <a:bodyPr wrap="square" anchor="ctr" lIns="0" tIns="0" rIns="0" bIns="0">
            <a:noAutofit/>
          </a:bodyPr>
          <a:lstStyle/>
          <a:p>
            <a:r>
              <a:rPr sz="869" b="1">
                <a:solidFill>
                  <a:srgbClr val="0A1E3C"/>
                </a:solidFill>
                <a:latin typeface="Arial"/>
              </a:rPr>
              <a:t>2.00 GW</a:t>
            </a:r>
          </a:p>
        </p:txBody>
      </p:sp>
      <p:sp>
        <p:nvSpPr>
          <p:cNvPr id="63" name="Rectangle 62"/>
          <p:cNvSpPr/>
          <p:nvPr/>
        </p:nvSpPr>
        <p:spPr>
          <a:xfrm>
            <a:off x="502920" y="5423916"/>
            <a:ext cx="11186129" cy="341071"/>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4" name="Rectangle 63"/>
          <p:cNvSpPr/>
          <p:nvPr/>
        </p:nvSpPr>
        <p:spPr>
          <a:xfrm>
            <a:off x="502920" y="5423916"/>
            <a:ext cx="36576" cy="341071"/>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5" name="TextBox 64"/>
          <p:cNvSpPr txBox="1"/>
          <p:nvPr/>
        </p:nvSpPr>
        <p:spPr>
          <a:xfrm>
            <a:off x="667512" y="5533644"/>
            <a:ext cx="10875233" cy="139903"/>
          </a:xfrm>
          <a:prstGeom prst="rect">
            <a:avLst/>
          </a:prstGeom>
          <a:noFill/>
        </p:spPr>
        <p:txBody>
          <a:bodyPr wrap="square" anchor="t" lIns="0" tIns="0" rIns="0" bIns="0">
            <a:noAutofit/>
          </a:bodyPr>
          <a:lstStyle/>
          <a:p>
            <a:pPr algn="l">
              <a:lnSpc>
                <a:spcPct val="126000"/>
              </a:lnSpc>
              <a:spcAft>
                <a:spcPts val="0"/>
              </a:spcAft>
            </a:pPr>
            <a:r>
              <a:rPr sz="760" b="0">
                <a:solidFill>
                  <a:srgbClr val="0A1E3C"/>
                </a:solidFill>
                <a:latin typeface="Arial"/>
              </a:rPr>
              <a:t>This report uses IT MW unless a source explicitly states otherwise, and flags each exception.</a:t>
            </a:r>
          </a:p>
        </p:txBody>
      </p:sp>
      <p:sp>
        <p:nvSpPr>
          <p:cNvPr id="66" name="TextBox 65"/>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IBISWorld (Oct 2025, Mar 2026); CBRE Global Data Center Trends (24 Jun 2025); IMARC (2026); M3 Property (18 Nov 2025); ResearchAndMarkets (5 Dec 2025); ITK Research (11 May 2026).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02 · Market size &amp; growth</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11</a:t>
            </a:r>
          </a:p>
        </p:txBody>
      </p:sp>
      <p:sp>
        <p:nvSpPr>
          <p:cNvPr id="9" name="TextBox 8"/>
          <p:cNvSpPr txBox="1"/>
          <p:nvPr/>
        </p:nvSpPr>
        <p:spPr>
          <a:xfrm>
            <a:off x="502920" y="521208"/>
            <a:ext cx="868680" cy="557784"/>
          </a:xfrm>
          <a:prstGeom prst="rect">
            <a:avLst/>
          </a:prstGeom>
          <a:noFill/>
        </p:spPr>
        <p:txBody>
          <a:bodyPr wrap="square" anchor="t" lIns="0" tIns="0" rIns="0" bIns="0">
            <a:noAutofit/>
          </a:bodyPr>
          <a:lstStyle/>
          <a:p>
            <a:pPr algn="l">
              <a:lnSpc>
                <a:spcPct val="122000"/>
              </a:lnSpc>
              <a:spcAft>
                <a:spcPts val="0"/>
              </a:spcAft>
            </a:pPr>
            <a:r>
              <a:rPr sz="3000" b="1">
                <a:solidFill>
                  <a:srgbClr val="D7DEE9"/>
                </a:solidFill>
                <a:latin typeface="Georgia"/>
              </a:rPr>
              <a:t>02</a:t>
            </a:r>
          </a:p>
        </p:txBody>
      </p:sp>
      <p:sp>
        <p:nvSpPr>
          <p:cNvPr id="10" name="TextBox 9"/>
          <p:cNvSpPr txBox="1"/>
          <p:nvPr/>
        </p:nvSpPr>
        <p:spPr>
          <a:xfrm>
            <a:off x="1435608" y="576072"/>
            <a:ext cx="10253441" cy="371855"/>
          </a:xfrm>
          <a:prstGeom prst="rect">
            <a:avLst/>
          </a:prstGeom>
          <a:noFill/>
        </p:spPr>
        <p:txBody>
          <a:bodyPr wrap="square" anchor="t" lIns="0" tIns="0" rIns="0" bIns="0">
            <a:noAutofit/>
          </a:bodyPr>
          <a:lstStyle/>
          <a:p>
            <a:pPr algn="l">
              <a:lnSpc>
                <a:spcPct val="122000"/>
              </a:lnSpc>
              <a:spcAft>
                <a:spcPts val="0"/>
              </a:spcAft>
            </a:pPr>
            <a:r>
              <a:rPr sz="2000" b="1">
                <a:solidFill>
                  <a:srgbClr val="0A1E3C"/>
                </a:solidFill>
                <a:latin typeface="Georgia"/>
              </a:rPr>
              <a:t>Market size &amp; growth</a:t>
            </a:r>
          </a:p>
        </p:txBody>
      </p:sp>
      <p:sp>
        <p:nvSpPr>
          <p:cNvPr id="11" name="Rectangle 10"/>
          <p:cNvSpPr/>
          <p:nvPr/>
        </p:nvSpPr>
        <p:spPr>
          <a:xfrm>
            <a:off x="1435608" y="978408"/>
            <a:ext cx="566928" cy="2926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2093976" y="989380"/>
            <a:ext cx="9595073"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1435608" y="1097280"/>
            <a:ext cx="10253441" cy="178490"/>
          </a:xfrm>
          <a:prstGeom prst="rect">
            <a:avLst/>
          </a:prstGeom>
          <a:noFill/>
        </p:spPr>
        <p:txBody>
          <a:bodyPr wrap="square" anchor="t" lIns="0" tIns="0" rIns="0" bIns="0">
            <a:noAutofit/>
          </a:bodyPr>
          <a:lstStyle/>
          <a:p>
            <a:pPr algn="l">
              <a:lnSpc>
                <a:spcPct val="122000"/>
              </a:lnSpc>
              <a:spcAft>
                <a:spcPts val="0"/>
              </a:spcAft>
            </a:pPr>
            <a:r>
              <a:rPr sz="960" b="0">
                <a:solidFill>
                  <a:srgbClr val="5B6B84"/>
                </a:solidFill>
                <a:latin typeface="Arial"/>
              </a:rPr>
              <a:t>Revenue, capacity and occupancy: triangulated, conflicts named</a:t>
            </a:r>
          </a:p>
        </p:txBody>
      </p:sp>
      <p:sp>
        <p:nvSpPr>
          <p:cNvPr id="14" name="TextBox 13"/>
          <p:cNvSpPr txBox="1"/>
          <p:nvPr/>
        </p:nvSpPr>
        <p:spPr>
          <a:xfrm>
            <a:off x="502920" y="1371600"/>
            <a:ext cx="11186129" cy="24749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2025 revenue estimates span A$3.5bn to A$7.3bn, a 2x range driven by scope, not disagreement about demand</a:t>
            </a:r>
          </a:p>
        </p:txBody>
      </p:sp>
      <p:sp>
        <p:nvSpPr>
          <p:cNvPr id="15" name="TextBox 14"/>
          <p:cNvSpPr txBox="1"/>
          <p:nvPr/>
        </p:nvSpPr>
        <p:spPr>
          <a:xfrm>
            <a:off x="502920" y="1760728"/>
            <a:ext cx="11186129" cy="155448"/>
          </a:xfrm>
          <a:prstGeom prst="rect">
            <a:avLst/>
          </a:prstGeom>
          <a:noFill/>
        </p:spPr>
        <p:txBody>
          <a:bodyPr wrap="square" anchor="t" lIns="0" tIns="0" rIns="0" bIns="0">
            <a:noAutofit/>
          </a:bodyPr>
          <a:lstStyle/>
          <a:p>
            <a:r>
              <a:rPr sz="800" b="1" spc="80">
                <a:solidFill>
                  <a:srgbClr val="C2410C"/>
                </a:solidFill>
                <a:latin typeface="Arial"/>
              </a:rPr>
              <a:t>PUBLISHED MARKET-SIZE ESTIMATES  ·  1 OF 2</a:t>
            </a:r>
          </a:p>
        </p:txBody>
      </p:sp>
      <p:graphicFrame>
        <p:nvGraphicFramePr>
          <p:cNvPr id="16" name="Table 15"/>
          <p:cNvGraphicFramePr>
            <a:graphicFrameLocks noGrp="1"/>
          </p:cNvGraphicFramePr>
          <p:nvPr/>
        </p:nvGraphicFramePr>
        <p:xfrm>
          <a:off x="502920" y="1961896"/>
          <a:ext cx="11186127" cy="1377690"/>
        </p:xfrm>
        <a:graphic>
          <a:graphicData uri="http://schemas.openxmlformats.org/drawingml/2006/table">
            <a:tbl>
              <a:tblPr firstRow="0" bandRow="0" firstCol="0" bandCol="0">
                <a:tableStyleId>{2D5ABB26-0587-4C30-8999-92F81FD0307C}</a:tableStyleId>
              </a:tblPr>
              <a:tblGrid>
                <a:gridCol w="3703320"/>
                <a:gridCol w="2240280"/>
                <a:gridCol w="1783079"/>
                <a:gridCol w="1325879"/>
                <a:gridCol w="2133569"/>
              </a:tblGrid>
              <a:tr h="229615">
                <a:tc>
                  <a:txBody>
                    <a:bodyPr wrap="square">
                      <a:noAutofit/>
                    </a:bodyPr>
                    <a:lstStyle/>
                    <a:p>
                      <a:pPr algn="l">
                        <a:lnSpc>
                          <a:spcPct val="118000"/>
                        </a:lnSpc>
                      </a:pPr>
                      <a:r>
                        <a:rPr sz="800" b="1">
                          <a:solidFill>
                            <a:srgbClr val="0A1E3C"/>
                          </a:solidFill>
                          <a:latin typeface="Arial"/>
                        </a:rPr>
                        <a:t>Source (date)</a:t>
                      </a:r>
                    </a:p>
                  </a:txBody>
                  <a:tcPr marL="91440" marR="82296" marT="54864" marB="5486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00" b="1">
                          <a:solidFill>
                            <a:srgbClr val="0A1E3C"/>
                          </a:solidFill>
                          <a:latin typeface="Arial"/>
                        </a:rPr>
                        <a:t>Base size</a:t>
                      </a:r>
                    </a:p>
                  </a:txBody>
                  <a:tcPr marL="82296" marR="82296" marT="54864" marB="5486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00" b="1">
                          <a:solidFill>
                            <a:srgbClr val="0A1E3C"/>
                          </a:solidFill>
                          <a:latin typeface="Arial"/>
                        </a:rPr>
                        <a:t>Forecast</a:t>
                      </a:r>
                    </a:p>
                  </a:txBody>
                  <a:tcPr marL="82296" marR="82296" marT="54864" marB="5486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00" b="1">
                          <a:solidFill>
                            <a:srgbClr val="0A1E3C"/>
                          </a:solidFill>
                          <a:latin typeface="Arial"/>
                        </a:rPr>
                        <a:t>CAGR</a:t>
                      </a:r>
                    </a:p>
                  </a:txBody>
                  <a:tcPr marL="82296" marR="82296" marT="54864" marB="5486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00" b="1">
                          <a:solidFill>
                            <a:srgbClr val="0A1E3C"/>
                          </a:solidFill>
                          <a:latin typeface="Arial"/>
                        </a:rPr>
                        <a:t>Basis</a:t>
                      </a:r>
                    </a:p>
                  </a:txBody>
                  <a:tcPr marL="82296" marR="82296" marT="54864" marB="54864" anchor="t">
                    <a:lnT w="11430" cap="flat" cmpd="sng" algn="ctr">
                      <a:solidFill>
                        <a:srgbClr val="0A1E3C"/>
                      </a:solidFill>
                    </a:lnT>
                    <a:lnB w="11430" cap="flat" cmpd="sng" algn="ctr">
                      <a:solidFill>
                        <a:srgbClr val="0A1E3C"/>
                      </a:solidFill>
                    </a:lnB>
                    <a:noFill/>
                  </a:tcPr>
                </a:tc>
              </a:tr>
              <a:tr h="229615">
                <a:tc>
                  <a:txBody>
                    <a:bodyPr wrap="square">
                      <a:noAutofit/>
                    </a:bodyPr>
                    <a:lstStyle/>
                    <a:p>
                      <a:pPr algn="l">
                        <a:lnSpc>
                          <a:spcPct val="118000"/>
                        </a:lnSpc>
                      </a:pPr>
                      <a:r>
                        <a:rPr sz="800" b="1">
                          <a:solidFill>
                            <a:srgbClr val="0A1E3C"/>
                          </a:solidFill>
                          <a:latin typeface="Arial"/>
                        </a:rPr>
                        <a:t>IBISWorld, Cloud Hosting &amp; Data Processing (J5921)</a:t>
                      </a:r>
                    </a:p>
                  </a:txBody>
                  <a:tcPr marL="91440" marR="82296" marT="54864" marB="54864"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A$3.5bn 2025 (+9.8% YoY)</a:t>
                      </a:r>
                    </a:p>
                  </a:txBody>
                  <a:tcPr marL="82296" marR="82296" marT="54864" marB="54864"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A$4.1bn 2026</a:t>
                      </a:r>
                    </a:p>
                  </a:txBody>
                  <a:tcPr marL="82296" marR="82296" marT="54864" marB="54864"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7.6% (2020–25)</a:t>
                      </a:r>
                    </a:p>
                  </a:txBody>
                  <a:tcPr marL="82296" marR="82296" marT="54864" marB="54864"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Revenue, narrow</a:t>
                      </a:r>
                    </a:p>
                  </a:txBody>
                  <a:tcPr marL="82296" marR="82296" marT="54864" marB="54864" anchor="t">
                    <a:lnB w="7620" cap="flat" cmpd="sng" algn="ctr">
                      <a:solidFill>
                        <a:srgbClr val="D7DEE9"/>
                      </a:solidFill>
                    </a:lnB>
                    <a:noFill/>
                  </a:tcPr>
                </a:tc>
              </a:tr>
              <a:tr h="229615">
                <a:tc>
                  <a:txBody>
                    <a:bodyPr wrap="square">
                      <a:noAutofit/>
                    </a:bodyPr>
                    <a:lstStyle/>
                    <a:p>
                      <a:pPr algn="l">
                        <a:lnSpc>
                          <a:spcPct val="118000"/>
                        </a:lnSpc>
                      </a:pPr>
                      <a:r>
                        <a:rPr sz="800" b="1">
                          <a:solidFill>
                            <a:srgbClr val="0A1E3C"/>
                          </a:solidFill>
                          <a:latin typeface="Arial"/>
                        </a:rPr>
                        <a:t>IBISWorld, Internet Hosting Services (OD5323)</a:t>
                      </a:r>
                    </a:p>
                  </a:txBody>
                  <a:tcPr marL="91440" marR="82296" marT="54864" marB="54864"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A$1.5bn 2026</a:t>
                      </a:r>
                    </a:p>
                  </a:txBody>
                  <a:tcPr marL="82296" marR="82296" marT="54864" marB="54864"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+10.8% in 2025–26</a:t>
                      </a:r>
                    </a:p>
                  </a:txBody>
                  <a:tcPr marL="82296" marR="82296" marT="54864" marB="54864"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9.2% (2021–26)</a:t>
                      </a:r>
                    </a:p>
                  </a:txBody>
                  <a:tcPr marL="82296" marR="82296" marT="54864" marB="54864"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Revenue incl. colocation</a:t>
                      </a:r>
                    </a:p>
                  </a:txBody>
                  <a:tcPr marL="82296" marR="82296" marT="54864" marB="54864" anchor="t">
                    <a:lnB w="7620" cap="flat" cmpd="sng" algn="ctr">
                      <a:solidFill>
                        <a:srgbClr val="D7DEE9"/>
                      </a:solidFill>
                    </a:lnB>
                    <a:noFill/>
                  </a:tcPr>
                </a:tc>
              </a:tr>
              <a:tr h="229615">
                <a:tc>
                  <a:txBody>
                    <a:bodyPr wrap="square">
                      <a:noAutofit/>
                    </a:bodyPr>
                    <a:lstStyle/>
                    <a:p>
                      <a:pPr algn="l">
                        <a:lnSpc>
                          <a:spcPct val="118000"/>
                        </a:lnSpc>
                      </a:pPr>
                      <a:r>
                        <a:rPr sz="800" b="1">
                          <a:solidFill>
                            <a:srgbClr val="0A1E3C"/>
                          </a:solidFill>
                          <a:latin typeface="Arial"/>
                        </a:rPr>
                        <a:t>IBISWorld data storage (via M3, Sep 2024)</a:t>
                      </a:r>
                    </a:p>
                  </a:txBody>
                  <a:tcPr marL="91440" marR="82296" marT="54864" marB="54864"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A$5.2bn FY2023</a:t>
                      </a:r>
                    </a:p>
                  </a:txBody>
                  <a:tcPr marL="82296" marR="82296" marT="54864" marB="54864"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8.2% p.a. next 5 yrs</a:t>
                      </a:r>
                    </a:p>
                  </a:txBody>
                  <a:tcPr marL="82296" marR="82296" marT="54864" marB="54864"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5.6% prior 5 yrs</a:t>
                      </a:r>
                    </a:p>
                  </a:txBody>
                  <a:tcPr marL="82296" marR="82296" marT="54864" marB="54864"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Revenue</a:t>
                      </a:r>
                    </a:p>
                  </a:txBody>
                  <a:tcPr marL="82296" marR="82296" marT="54864" marB="54864" anchor="t">
                    <a:lnB w="7620" cap="flat" cmpd="sng" algn="ctr">
                      <a:solidFill>
                        <a:srgbClr val="D7DEE9"/>
                      </a:solidFill>
                    </a:lnB>
                    <a:noFill/>
                  </a:tcPr>
                </a:tc>
              </a:tr>
              <a:tr h="229615">
                <a:tc>
                  <a:txBody>
                    <a:bodyPr wrap="square">
                      <a:noAutofit/>
                    </a:bodyPr>
                    <a:lstStyle/>
                    <a:p>
                      <a:pPr algn="l">
                        <a:lnSpc>
                          <a:spcPct val="118000"/>
                        </a:lnSpc>
                      </a:pPr>
                      <a:r>
                        <a:rPr sz="800" b="1">
                          <a:solidFill>
                            <a:srgbClr val="0A1E3C"/>
                          </a:solidFill>
                          <a:latin typeface="Arial"/>
                        </a:rPr>
                        <a:t>IMARC (2026 edition)</a:t>
                      </a:r>
                    </a:p>
                  </a:txBody>
                  <a:tcPr marL="91440" marR="82296" marT="54864" marB="54864"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US$4.8bn 2025; US$3.7bn 2020</a:t>
                      </a:r>
                    </a:p>
                  </a:txBody>
                  <a:tcPr marL="82296" marR="82296" marT="54864" marB="54864"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US$8.2bn 2034</a:t>
                      </a:r>
                    </a:p>
                  </a:txBody>
                  <a:tcPr marL="82296" marR="82296" marT="54864" marB="54864"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5.47% (2026–34)</a:t>
                      </a:r>
                    </a:p>
                  </a:txBody>
                  <a:tcPr marL="82296" marR="82296" marT="54864" marB="54864"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Revenue, broad solution+services</a:t>
                      </a:r>
                    </a:p>
                  </a:txBody>
                  <a:tcPr marL="82296" marR="82296" marT="54864" marB="54864" anchor="t">
                    <a:lnB w="7620" cap="flat" cmpd="sng" algn="ctr">
                      <a:solidFill>
                        <a:srgbClr val="D7DEE9"/>
                      </a:solidFill>
                    </a:lnB>
                    <a:noFill/>
                  </a:tcPr>
                </a:tc>
              </a:tr>
              <a:tr h="229615">
                <a:tc>
                  <a:txBody>
                    <a:bodyPr wrap="square">
                      <a:noAutofit/>
                    </a:bodyPr>
                    <a:lstStyle/>
                    <a:p>
                      <a:pPr algn="l">
                        <a:lnSpc>
                          <a:spcPct val="118000"/>
                        </a:lnSpc>
                      </a:pPr>
                      <a:r>
                        <a:rPr sz="800" b="1">
                          <a:solidFill>
                            <a:srgbClr val="0A1E3C"/>
                          </a:solidFill>
                          <a:latin typeface="Arial"/>
                        </a:rPr>
                        <a:t>Arizton via R&amp;M (Feb 2026)</a:t>
                      </a:r>
                    </a:p>
                  </a:txBody>
                  <a:tcPr marL="91440" marR="82296" marT="54864" marB="54864" anchor="t">
                    <a:lnB w="11430" cap="flat" cmpd="sng" algn="ctr">
                      <a:solidFill>
                        <a:srgbClr val="0A1E3C"/>
                      </a:solidFill>
                    </a:lnB>
                    <a:noFill/>
                  </a:tcPr>
                </a:tc>
                <a:tc>
                  <a:txBody>
                    <a:bodyPr wrap="square">
                      <a:noAutofit/>
                    </a:bodyPr>
                    <a:lstStyle/>
                    <a:p>
                      <a:pPr algn="l">
                        <a:lnSpc>
                          <a:spcPct val="118000"/>
                        </a:lnSpc>
                      </a:pPr>
                      <a:r>
                        <a:rPr sz="800" b="0">
                          <a:solidFill>
                            <a:srgbClr val="0A1E3C"/>
                          </a:solidFill>
                          <a:latin typeface="Arial"/>
                        </a:rPr>
                        <a:t>US$4.22bn 2025</a:t>
                      </a:r>
                    </a:p>
                  </a:txBody>
                  <a:tcPr marL="82296" marR="82296" marT="54864" marB="54864" anchor="t">
                    <a:lnB w="11430" cap="flat" cmpd="sng" algn="ctr">
                      <a:solidFill>
                        <a:srgbClr val="0A1E3C"/>
                      </a:solidFill>
                    </a:lnB>
                    <a:noFill/>
                  </a:tcPr>
                </a:tc>
                <a:tc>
                  <a:txBody>
                    <a:bodyPr wrap="square">
                      <a:noAutofit/>
                    </a:bodyPr>
                    <a:lstStyle/>
                    <a:p>
                      <a:pPr algn="l">
                        <a:lnSpc>
                          <a:spcPct val="118000"/>
                        </a:lnSpc>
                      </a:pPr>
                      <a:r>
                        <a:rPr sz="800" b="0">
                          <a:solidFill>
                            <a:srgbClr val="0A1E3C"/>
                          </a:solidFill>
                          <a:latin typeface="Arial"/>
                        </a:rPr>
                        <a:t>US$9.02bn 2031</a:t>
                      </a:r>
                    </a:p>
                  </a:txBody>
                  <a:tcPr marL="82296" marR="82296" marT="54864" marB="54864" anchor="t">
                    <a:lnB w="11430" cap="flat" cmpd="sng" algn="ctr">
                      <a:solidFill>
                        <a:srgbClr val="0A1E3C"/>
                      </a:solidFill>
                    </a:lnB>
                    <a:noFill/>
                  </a:tcPr>
                </a:tc>
                <a:tc>
                  <a:txBody>
                    <a:bodyPr wrap="square">
                      <a:noAutofit/>
                    </a:bodyPr>
                    <a:lstStyle/>
                    <a:p>
                      <a:pPr algn="l">
                        <a:lnSpc>
                          <a:spcPct val="118000"/>
                        </a:lnSpc>
                      </a:pPr>
                      <a:r>
                        <a:rPr sz="800" b="0">
                          <a:solidFill>
                            <a:srgbClr val="0A1E3C"/>
                          </a:solidFill>
                          <a:latin typeface="Arial"/>
                        </a:rPr>
                        <a:t>13.52%</a:t>
                      </a:r>
                    </a:p>
                  </a:txBody>
                  <a:tcPr marL="82296" marR="82296" marT="54864" marB="54864" anchor="t">
                    <a:lnB w="11430" cap="flat" cmpd="sng" algn="ctr">
                      <a:solidFill>
                        <a:srgbClr val="0A1E3C"/>
                      </a:solidFill>
                    </a:lnB>
                    <a:noFill/>
                  </a:tcPr>
                </a:tc>
                <a:tc>
                  <a:txBody>
                    <a:bodyPr wrap="square">
                      <a:noAutofit/>
                    </a:bodyPr>
                    <a:lstStyle/>
                    <a:p>
                      <a:pPr algn="l">
                        <a:lnSpc>
                          <a:spcPct val="118000"/>
                        </a:lnSpc>
                      </a:pPr>
                      <a:r>
                        <a:rPr sz="800" b="0">
                          <a:solidFill>
                            <a:srgbClr val="0A1E3C"/>
                          </a:solidFill>
                          <a:latin typeface="Arial"/>
                        </a:rPr>
                        <a:t>Investment</a:t>
                      </a:r>
                    </a:p>
                  </a:txBody>
                  <a:tcPr marL="82296" marR="82296" marT="54864" marB="54864" anchor="t">
                    <a:lnB w="11430" cap="flat" cmpd="sng" algn="ctr">
                      <a:solidFill>
                        <a:srgbClr val="0A1E3C"/>
                      </a:solidFill>
                    </a:lnB>
                    <a:noFill/>
                  </a:tcPr>
                </a:tc>
              </a:tr>
            </a:tbl>
          </a:graphicData>
        </a:graphic>
      </p:graphicFrame>
      <p:sp>
        <p:nvSpPr>
          <p:cNvPr id="17" name="TextBox 16"/>
          <p:cNvSpPr txBox="1"/>
          <p:nvPr/>
        </p:nvSpPr>
        <p:spPr>
          <a:xfrm>
            <a:off x="502920" y="3595624"/>
            <a:ext cx="6059406"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2025–26 market size, A$bn</a:t>
            </a:r>
          </a:p>
        </p:txBody>
      </p:sp>
      <p:sp>
        <p:nvSpPr>
          <p:cNvPr id="18" name="Rectangle 17"/>
          <p:cNvSpPr/>
          <p:nvPr/>
        </p:nvSpPr>
        <p:spPr>
          <a:xfrm>
            <a:off x="502920" y="3778504"/>
            <a:ext cx="6059406"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19" name="Chart 18"/>
          <p:cNvGraphicFramePr>
            <a:graphicFrameLocks noGrp="1"/>
          </p:cNvGraphicFramePr>
          <p:nvPr/>
        </p:nvGraphicFramePr>
        <p:xfrm>
          <a:off x="502920" y="3869944"/>
          <a:ext cx="6059406" cy="1847088"/>
        </p:xfrm>
        <a:graphic>
          <a:graphicData uri="http://schemas.openxmlformats.org/drawingml/2006/chart">
            <c:chart xmlns:c="http://schemas.openxmlformats.org/drawingml/2006/chart" r:id="rId2"/>
          </a:graphicData>
        </a:graphic>
      </p:graphicFrame>
      <p:sp>
        <p:nvSpPr>
          <p:cNvPr id="20" name="TextBox 19"/>
          <p:cNvSpPr txBox="1"/>
          <p:nvPr/>
        </p:nvSpPr>
        <p:spPr>
          <a:xfrm>
            <a:off x="6928086" y="3595624"/>
            <a:ext cx="4760962"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Reading the chart</a:t>
            </a:r>
          </a:p>
        </p:txBody>
      </p:sp>
      <p:sp>
        <p:nvSpPr>
          <p:cNvPr id="21" name="Rectangle 20"/>
          <p:cNvSpPr/>
          <p:nvPr/>
        </p:nvSpPr>
        <p:spPr>
          <a:xfrm>
            <a:off x="6928086" y="3778504"/>
            <a:ext cx="4760962"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2" name="TextBox 21"/>
          <p:cNvSpPr txBox="1"/>
          <p:nvPr/>
        </p:nvSpPr>
        <p:spPr>
          <a:xfrm>
            <a:off x="6928086" y="3869944"/>
            <a:ext cx="1042415" cy="155295"/>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Comparability</a:t>
            </a:r>
          </a:p>
        </p:txBody>
      </p:sp>
      <p:sp>
        <p:nvSpPr>
          <p:cNvPr id="23" name="TextBox 22"/>
          <p:cNvSpPr txBox="1"/>
          <p:nvPr/>
        </p:nvSpPr>
        <p:spPr>
          <a:xfrm>
            <a:off x="8043654" y="3869944"/>
            <a:ext cx="3645394" cy="429310"/>
          </a:xfrm>
          <a:prstGeom prst="rect">
            <a:avLst/>
          </a:prstGeom>
          <a:noFill/>
        </p:spPr>
        <p:txBody>
          <a:bodyPr wrap="square" anchor="t" lIns="0" tIns="0" rIns="0" bIns="0">
            <a:noAutofit/>
          </a:bodyPr>
          <a:lstStyle/>
          <a:p>
            <a:pPr algn="l">
              <a:lnSpc>
                <a:spcPct val="124000"/>
              </a:lnSpc>
              <a:spcAft>
                <a:spcPts val="0"/>
              </a:spcAft>
            </a:pPr>
            <a:r>
              <a:rPr sz="869" b="0" spc="-19">
                <a:solidFill>
                  <a:srgbClr val="5B6B84"/>
                </a:solidFill>
                <a:latin typeface="Arial"/>
              </a:rPr>
              <a:t>Bars are NOT like-for-like: scope ranges from narrow hosting (IBISWorld J5921) to broad solution+services (IMARC) and hyperscale-only (Mordor).</a:t>
            </a:r>
          </a:p>
        </p:txBody>
      </p:sp>
      <p:sp>
        <p:nvSpPr>
          <p:cNvPr id="24" name="Rectangle 23"/>
          <p:cNvSpPr/>
          <p:nvPr/>
        </p:nvSpPr>
        <p:spPr>
          <a:xfrm>
            <a:off x="6928086" y="4308627"/>
            <a:ext cx="4760962"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TextBox 24"/>
          <p:cNvSpPr txBox="1"/>
          <p:nvPr/>
        </p:nvSpPr>
        <p:spPr>
          <a:xfrm>
            <a:off x="6928086" y="4331258"/>
            <a:ext cx="1042415" cy="155295"/>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Basis</a:t>
            </a:r>
          </a:p>
        </p:txBody>
      </p:sp>
      <p:sp>
        <p:nvSpPr>
          <p:cNvPr id="26" name="TextBox 25"/>
          <p:cNvSpPr txBox="1"/>
          <p:nvPr/>
        </p:nvSpPr>
        <p:spPr>
          <a:xfrm>
            <a:off x="8043654" y="4331258"/>
            <a:ext cx="3645394" cy="328440"/>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The Arizton bar counts investment spend; the other four count revenue, and no conversion joins the two.</a:t>
            </a:r>
          </a:p>
        </p:txBody>
      </p:sp>
      <p:sp>
        <p:nvSpPr>
          <p:cNvPr id="27" name="Rectangle 26"/>
          <p:cNvSpPr/>
          <p:nvPr/>
        </p:nvSpPr>
        <p:spPr>
          <a:xfrm>
            <a:off x="6928086" y="4632934"/>
            <a:ext cx="4760962"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TextBox 27"/>
          <p:cNvSpPr txBox="1"/>
          <p:nvPr/>
        </p:nvSpPr>
        <p:spPr>
          <a:xfrm>
            <a:off x="6928086" y="4655566"/>
            <a:ext cx="1042415" cy="155295"/>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Currency</a:t>
            </a:r>
          </a:p>
        </p:txBody>
      </p:sp>
      <p:sp>
        <p:nvSpPr>
          <p:cNvPr id="29" name="TextBox 28"/>
          <p:cNvSpPr txBox="1"/>
          <p:nvPr/>
        </p:nvSpPr>
        <p:spPr>
          <a:xfrm>
            <a:off x="8043654" y="4655566"/>
            <a:ext cx="3645394" cy="328440"/>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US$ figures converted at the IMARC-implied 0.66 USD/AUD (inashanu conversion)</a:t>
            </a:r>
          </a:p>
        </p:txBody>
      </p:sp>
      <p:sp>
        <p:nvSpPr>
          <p:cNvPr id="30" name="Rectangle 29"/>
          <p:cNvSpPr/>
          <p:nvPr/>
        </p:nvSpPr>
        <p:spPr>
          <a:xfrm>
            <a:off x="6928086" y="5112461"/>
            <a:ext cx="4760962" cy="73152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TextBox 30"/>
          <p:cNvSpPr txBox="1"/>
          <p:nvPr/>
        </p:nvSpPr>
        <p:spPr>
          <a:xfrm>
            <a:off x="7074390" y="5222189"/>
            <a:ext cx="1294379"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A$3.5bn</a:t>
            </a:r>
          </a:p>
        </p:txBody>
      </p:sp>
      <p:sp>
        <p:nvSpPr>
          <p:cNvPr id="32" name="TextBox 31"/>
          <p:cNvSpPr txBox="1"/>
          <p:nvPr/>
        </p:nvSpPr>
        <p:spPr>
          <a:xfrm>
            <a:off x="7074390" y="5521756"/>
            <a:ext cx="1294379"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low end of 2025 revenue estimates</a:t>
            </a:r>
          </a:p>
        </p:txBody>
      </p:sp>
      <p:sp>
        <p:nvSpPr>
          <p:cNvPr id="33" name="Rectangle 32"/>
          <p:cNvSpPr/>
          <p:nvPr/>
        </p:nvSpPr>
        <p:spPr>
          <a:xfrm>
            <a:off x="8515074" y="5240477"/>
            <a:ext cx="11430" cy="475488"/>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TextBox 33"/>
          <p:cNvSpPr txBox="1"/>
          <p:nvPr/>
        </p:nvSpPr>
        <p:spPr>
          <a:xfrm>
            <a:off x="8661378" y="5222189"/>
            <a:ext cx="1294379"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A$7.3bn</a:t>
            </a:r>
          </a:p>
        </p:txBody>
      </p:sp>
      <p:sp>
        <p:nvSpPr>
          <p:cNvPr id="35" name="TextBox 34"/>
          <p:cNvSpPr txBox="1"/>
          <p:nvPr/>
        </p:nvSpPr>
        <p:spPr>
          <a:xfrm>
            <a:off x="8661378" y="5521756"/>
            <a:ext cx="1294379"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high end of 2025 revenue estimates</a:t>
            </a:r>
          </a:p>
        </p:txBody>
      </p:sp>
      <p:sp>
        <p:nvSpPr>
          <p:cNvPr id="36" name="Rectangle 35"/>
          <p:cNvSpPr/>
          <p:nvPr/>
        </p:nvSpPr>
        <p:spPr>
          <a:xfrm>
            <a:off x="10102061" y="5240477"/>
            <a:ext cx="11430" cy="475488"/>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7" name="TextBox 36"/>
          <p:cNvSpPr txBox="1"/>
          <p:nvPr/>
        </p:nvSpPr>
        <p:spPr>
          <a:xfrm>
            <a:off x="10248365" y="5222189"/>
            <a:ext cx="1294379"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2x</a:t>
            </a:r>
          </a:p>
        </p:txBody>
      </p:sp>
      <p:sp>
        <p:nvSpPr>
          <p:cNvPr id="38" name="TextBox 37"/>
          <p:cNvSpPr txBox="1"/>
          <p:nvPr/>
        </p:nvSpPr>
        <p:spPr>
          <a:xfrm>
            <a:off x="10248365" y="5521756"/>
            <a:ext cx="1294379"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range driven by definitional scope</a:t>
            </a:r>
          </a:p>
        </p:txBody>
      </p:sp>
      <p:sp>
        <p:nvSpPr>
          <p:cNvPr id="39" name="TextBox 38"/>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IBISWorld (Oct 2025, Mar 2026); IMARC (2026); Arizton via ResearchAndMarkets (Feb 2026); Mordor Intelligence (Jan, Mar 2026); Arizton via PR Newswire (9 May 2024).</a:t>
            </a:r>
          </a:p>
        </p:txBody>
      </p:sp>
      <p:pic>
        <p:nvPicPr>
          <p:cNvPr id="40" name="Picture 39" descr="sect02.png"/>
          <p:cNvPicPr>
            <a:picLocks noChangeAspect="1"/>
          </p:cNvPicPr>
          <p:nvPr/>
        </p:nvPicPr>
        <p:blipFill>
          <a:blip r:embed="rId3"/>
          <a:stretch>
            <a:fillRect/>
          </a:stretch>
        </p:blipFill>
        <p:spPr>
          <a:xfrm>
            <a:off x="11323289" y="603504"/>
            <a:ext cx="365760" cy="36576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02 · Market size &amp; growth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12</a:t>
            </a:r>
          </a:p>
        </p:txBody>
      </p:sp>
      <p:sp>
        <p:nvSpPr>
          <p:cNvPr id="9" name="TextBox 8"/>
          <p:cNvSpPr txBox="1"/>
          <p:nvPr/>
        </p:nvSpPr>
        <p:spPr>
          <a:xfrm>
            <a:off x="502920" y="576072"/>
            <a:ext cx="11186129" cy="24749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Three distinct markets hide inside these rows</a:t>
            </a:r>
          </a:p>
        </p:txBody>
      </p:sp>
      <p:sp>
        <p:nvSpPr>
          <p:cNvPr id="10" name="TextBox 9"/>
          <p:cNvSpPr txBox="1"/>
          <p:nvPr/>
        </p:nvSpPr>
        <p:spPr>
          <a:xfrm>
            <a:off x="502920" y="965200"/>
            <a:ext cx="11186129" cy="155448"/>
          </a:xfrm>
          <a:prstGeom prst="rect">
            <a:avLst/>
          </a:prstGeom>
          <a:noFill/>
        </p:spPr>
        <p:txBody>
          <a:bodyPr wrap="square" anchor="t" lIns="0" tIns="0" rIns="0" bIns="0">
            <a:noAutofit/>
          </a:bodyPr>
          <a:lstStyle/>
          <a:p>
            <a:r>
              <a:rPr sz="800" b="1" spc="80">
                <a:solidFill>
                  <a:srgbClr val="C2410C"/>
                </a:solidFill>
                <a:latin typeface="Arial"/>
              </a:rPr>
              <a:t>PUBLISHED MARKET-SIZE ESTIMATES  ·  2 OF 2  ·  N/D = NOT DISCLOSED</a:t>
            </a:r>
          </a:p>
        </p:txBody>
      </p:sp>
      <p:graphicFrame>
        <p:nvGraphicFramePr>
          <p:cNvPr id="11" name="Table 10"/>
          <p:cNvGraphicFramePr>
            <a:graphicFrameLocks noGrp="1"/>
          </p:cNvGraphicFramePr>
          <p:nvPr/>
        </p:nvGraphicFramePr>
        <p:xfrm>
          <a:off x="502920" y="1166368"/>
          <a:ext cx="11186127" cy="1137308"/>
        </p:xfrm>
        <a:graphic>
          <a:graphicData uri="http://schemas.openxmlformats.org/drawingml/2006/table">
            <a:tbl>
              <a:tblPr firstRow="0" bandRow="0" firstCol="0" bandCol="0">
                <a:tableStyleId>{2D5ABB26-0587-4C30-8999-92F81FD0307C}</a:tableStyleId>
              </a:tblPr>
              <a:tblGrid>
                <a:gridCol w="3703320"/>
                <a:gridCol w="2240280"/>
                <a:gridCol w="1783079"/>
                <a:gridCol w="1325879"/>
                <a:gridCol w="2133569"/>
              </a:tblGrid>
              <a:tr h="284327">
                <a:tc>
                  <a:txBody>
                    <a:bodyPr wrap="square">
                      <a:noAutofit/>
                    </a:bodyPr>
                    <a:lstStyle/>
                    <a:p>
                      <a:pPr algn="l">
                        <a:lnSpc>
                          <a:spcPct val="118000"/>
                        </a:lnSpc>
                      </a:pPr>
                      <a:r>
                        <a:rPr sz="860" b="1">
                          <a:solidFill>
                            <a:srgbClr val="0A1E3C"/>
                          </a:solidFill>
                          <a:latin typeface="Arial"/>
                        </a:rPr>
                        <a:t>Source (date)</a:t>
                      </a:r>
                    </a:p>
                  </a:txBody>
                  <a:tcPr marL="91440"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Base size</a:t>
                      </a:r>
                    </a:p>
                  </a:txBody>
                  <a:tcPr marL="82296"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Forecast</a:t>
                      </a:r>
                    </a:p>
                  </a:txBody>
                  <a:tcPr marL="82296"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CAGR</a:t>
                      </a:r>
                    </a:p>
                  </a:txBody>
                  <a:tcPr marL="82296"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Basis</a:t>
                      </a:r>
                    </a:p>
                  </a:txBody>
                  <a:tcPr marL="82296" marR="82296" marT="77724" marB="77724" anchor="t">
                    <a:lnT w="11430" cap="flat" cmpd="sng" algn="ctr">
                      <a:solidFill>
                        <a:srgbClr val="0A1E3C"/>
                      </a:solidFill>
                    </a:lnT>
                    <a:lnB w="11430" cap="flat" cmpd="sng" algn="ctr">
                      <a:solidFill>
                        <a:srgbClr val="0A1E3C"/>
                      </a:solidFill>
                    </a:lnB>
                    <a:noFill/>
                  </a:tcPr>
                </a:tc>
              </a:tr>
              <a:tr h="284327">
                <a:tc>
                  <a:txBody>
                    <a:bodyPr wrap="square">
                      <a:noAutofit/>
                    </a:bodyPr>
                    <a:lstStyle/>
                    <a:p>
                      <a:pPr algn="l">
                        <a:lnSpc>
                          <a:spcPct val="118000"/>
                        </a:lnSpc>
                      </a:pPr>
                      <a:r>
                        <a:rPr sz="860" b="1">
                          <a:solidFill>
                            <a:srgbClr val="0A1E3C"/>
                          </a:solidFill>
                          <a:latin typeface="Arial"/>
                        </a:rPr>
                        <a:t>Mordor Intelligence (Jan 2026)</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3,530 MW 2025</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7,180 MW 2030</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15.25%</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Capacity, not revenue</a:t>
                      </a:r>
                    </a:p>
                  </a:txBody>
                  <a:tcPr marL="82296" marR="82296" marT="77724" marB="77724" anchor="t">
                    <a:lnB w="7620" cap="flat" cmpd="sng" algn="ctr">
                      <a:solidFill>
                        <a:srgbClr val="D7DEE9"/>
                      </a:solidFill>
                    </a:lnB>
                    <a:noFill/>
                  </a:tcPr>
                </a:tc>
              </a:tr>
              <a:tr h="284327">
                <a:tc>
                  <a:txBody>
                    <a:bodyPr wrap="square">
                      <a:noAutofit/>
                    </a:bodyPr>
                    <a:lstStyle/>
                    <a:p>
                      <a:pPr algn="l">
                        <a:lnSpc>
                          <a:spcPct val="118000"/>
                        </a:lnSpc>
                      </a:pPr>
                      <a:r>
                        <a:rPr sz="860" b="1">
                          <a:solidFill>
                            <a:srgbClr val="0A1E3C"/>
                          </a:solidFill>
                          <a:latin typeface="Arial"/>
                        </a:rPr>
                        <a:t>Mordor, hyperscale segment (Mar 2026)</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US$6.27bn 2026</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US$16.18bn 2031</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20.88%</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Hyperscale revenue</a:t>
                      </a:r>
                    </a:p>
                  </a:txBody>
                  <a:tcPr marL="82296" marR="82296" marT="77724" marB="77724" anchor="t">
                    <a:lnB w="7620" cap="flat" cmpd="sng" algn="ctr">
                      <a:solidFill>
                        <a:srgbClr val="D7DEE9"/>
                      </a:solidFill>
                    </a:lnB>
                    <a:noFill/>
                  </a:tcPr>
                </a:tc>
              </a:tr>
              <a:tr h="284327">
                <a:tc>
                  <a:txBody>
                    <a:bodyPr wrap="square">
                      <a:noAutofit/>
                    </a:bodyPr>
                    <a:lstStyle/>
                    <a:p>
                      <a:pPr algn="l">
                        <a:lnSpc>
                          <a:spcPct val="118000"/>
                        </a:lnSpc>
                      </a:pPr>
                      <a:r>
                        <a:rPr sz="860" b="1">
                          <a:solidFill>
                            <a:srgbClr val="0A1E3C"/>
                          </a:solidFill>
                          <a:latin typeface="Arial"/>
                        </a:rPr>
                        <a:t>Arizton 2024 vintage (9 May 2024)</a:t>
                      </a:r>
                    </a:p>
                  </a:txBody>
                  <a:tcPr marL="91440"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n/d</a:t>
                      </a:r>
                    </a:p>
                  </a:txBody>
                  <a:tcPr marL="82296"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US$7.71bn by 2029</a:t>
                      </a:r>
                    </a:p>
                  </a:txBody>
                  <a:tcPr marL="82296"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3.22%</a:t>
                      </a:r>
                    </a:p>
                  </a:txBody>
                  <a:tcPr marL="82296"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Pre-AI-boom vintage; investment basis</a:t>
                      </a:r>
                    </a:p>
                  </a:txBody>
                  <a:tcPr marL="82296" marR="82296" marT="77724" marB="77724" anchor="t">
                    <a:lnB w="11430" cap="flat" cmpd="sng" algn="ctr">
                      <a:solidFill>
                        <a:srgbClr val="0A1E3C"/>
                      </a:solidFill>
                    </a:lnB>
                    <a:noFill/>
                  </a:tcPr>
                </a:tc>
              </a:tr>
            </a:tbl>
          </a:graphicData>
        </a:graphic>
      </p:graphicFrame>
      <p:sp>
        <p:nvSpPr>
          <p:cNvPr id="12" name="TextBox 11"/>
          <p:cNvSpPr txBox="1"/>
          <p:nvPr/>
        </p:nvSpPr>
        <p:spPr>
          <a:xfrm>
            <a:off x="502920" y="2577998"/>
            <a:ext cx="360678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Mordor: capacity path (MW)</a:t>
            </a:r>
          </a:p>
        </p:txBody>
      </p:sp>
      <p:sp>
        <p:nvSpPr>
          <p:cNvPr id="13" name="Rectangle 12"/>
          <p:cNvSpPr/>
          <p:nvPr/>
        </p:nvSpPr>
        <p:spPr>
          <a:xfrm>
            <a:off x="502920" y="2760878"/>
            <a:ext cx="360678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4" name="Rectangle 13"/>
          <p:cNvSpPr/>
          <p:nvPr/>
        </p:nvSpPr>
        <p:spPr>
          <a:xfrm>
            <a:off x="502920" y="2888894"/>
            <a:ext cx="3606789" cy="914399"/>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Rectangle 14"/>
          <p:cNvSpPr/>
          <p:nvPr/>
        </p:nvSpPr>
        <p:spPr>
          <a:xfrm>
            <a:off x="502920" y="2888894"/>
            <a:ext cx="3606789"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6" name="TextBox 15"/>
          <p:cNvSpPr txBox="1"/>
          <p:nvPr/>
        </p:nvSpPr>
        <p:spPr>
          <a:xfrm>
            <a:off x="649224" y="3026054"/>
            <a:ext cx="3314181"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3,530 MW</a:t>
            </a:r>
          </a:p>
        </p:txBody>
      </p:sp>
      <p:sp>
        <p:nvSpPr>
          <p:cNvPr id="17" name="TextBox 16"/>
          <p:cNvSpPr txBox="1"/>
          <p:nvPr/>
        </p:nvSpPr>
        <p:spPr>
          <a:xfrm>
            <a:off x="649224" y="3352571"/>
            <a:ext cx="3314181" cy="137972"/>
          </a:xfrm>
          <a:prstGeom prst="rect">
            <a:avLst/>
          </a:prstGeom>
          <a:noFill/>
        </p:spPr>
        <p:txBody>
          <a:bodyPr wrap="square" anchor="t" lIns="0" tIns="0" rIns="0" bIns="0">
            <a:noAutofit/>
          </a:bodyPr>
          <a:lstStyle/>
          <a:p>
            <a:pPr algn="l">
              <a:lnSpc>
                <a:spcPct val="124000"/>
              </a:lnSpc>
              <a:spcAft>
                <a:spcPts val="0"/>
              </a:spcAft>
            </a:pPr>
            <a:r>
              <a:rPr sz="760" b="0">
                <a:solidFill>
                  <a:srgbClr val="5B6B84"/>
                </a:solidFill>
                <a:latin typeface="Arial"/>
              </a:rPr>
              <a:t>2025 base</a:t>
            </a:r>
          </a:p>
        </p:txBody>
      </p:sp>
      <p:sp>
        <p:nvSpPr>
          <p:cNvPr id="18" name="Isosceles Triangle 17"/>
          <p:cNvSpPr/>
          <p:nvPr/>
        </p:nvSpPr>
        <p:spPr>
          <a:xfrm rot="10800000">
            <a:off x="2228590" y="3853586"/>
            <a:ext cx="155448" cy="137160"/>
          </a:xfrm>
          <a:prstGeom prst="triangle">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9" name="Rectangle 18"/>
          <p:cNvSpPr/>
          <p:nvPr/>
        </p:nvSpPr>
        <p:spPr>
          <a:xfrm>
            <a:off x="502920" y="4041038"/>
            <a:ext cx="3606789" cy="914399"/>
          </a:xfrm>
          <a:prstGeom prst="rect">
            <a:avLst/>
          </a:prstGeom>
          <a:solidFill>
            <a:srgbClr val="F6E9E2"/>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Rectangle 19"/>
          <p:cNvSpPr/>
          <p:nvPr/>
        </p:nvSpPr>
        <p:spPr>
          <a:xfrm>
            <a:off x="502920" y="4041038"/>
            <a:ext cx="3606789" cy="32004"/>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TextBox 20"/>
          <p:cNvSpPr txBox="1"/>
          <p:nvPr/>
        </p:nvSpPr>
        <p:spPr>
          <a:xfrm>
            <a:off x="649224" y="4178198"/>
            <a:ext cx="3314181" cy="304037"/>
          </a:xfrm>
          <a:prstGeom prst="rect">
            <a:avLst/>
          </a:prstGeom>
          <a:noFill/>
        </p:spPr>
        <p:txBody>
          <a:bodyPr wrap="square" anchor="t" lIns="0" tIns="0" rIns="0" bIns="0">
            <a:noAutofit/>
          </a:bodyPr>
          <a:lstStyle/>
          <a:p>
            <a:pPr algn="l">
              <a:lnSpc>
                <a:spcPct val="105000"/>
              </a:lnSpc>
              <a:spcAft>
                <a:spcPts val="0"/>
              </a:spcAft>
            </a:pPr>
            <a:r>
              <a:rPr sz="1900" b="1">
                <a:solidFill>
                  <a:srgbClr val="9A330A"/>
                </a:solidFill>
                <a:latin typeface="Georgia"/>
              </a:rPr>
              <a:t>7,180 MW</a:t>
            </a:r>
          </a:p>
        </p:txBody>
      </p:sp>
      <p:sp>
        <p:nvSpPr>
          <p:cNvPr id="22" name="TextBox 21"/>
          <p:cNvSpPr txBox="1"/>
          <p:nvPr/>
        </p:nvSpPr>
        <p:spPr>
          <a:xfrm>
            <a:off x="649224" y="4504715"/>
            <a:ext cx="3314181" cy="137972"/>
          </a:xfrm>
          <a:prstGeom prst="rect">
            <a:avLst/>
          </a:prstGeom>
          <a:noFill/>
        </p:spPr>
        <p:txBody>
          <a:bodyPr wrap="square" anchor="t" lIns="0" tIns="0" rIns="0" bIns="0">
            <a:noAutofit/>
          </a:bodyPr>
          <a:lstStyle/>
          <a:p>
            <a:pPr algn="l">
              <a:lnSpc>
                <a:spcPct val="124000"/>
              </a:lnSpc>
              <a:spcAft>
                <a:spcPts val="0"/>
              </a:spcAft>
            </a:pPr>
            <a:r>
              <a:rPr sz="760" b="0">
                <a:solidFill>
                  <a:srgbClr val="5B6B84"/>
                </a:solidFill>
                <a:latin typeface="Arial"/>
              </a:rPr>
              <a:t>2030 forecast</a:t>
            </a:r>
          </a:p>
        </p:txBody>
      </p:sp>
      <p:sp>
        <p:nvSpPr>
          <p:cNvPr id="23" name="TextBox 22"/>
          <p:cNvSpPr txBox="1"/>
          <p:nvPr/>
        </p:nvSpPr>
        <p:spPr>
          <a:xfrm>
            <a:off x="502920" y="5010302"/>
            <a:ext cx="3606789" cy="13604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15.25% CAGR 2025–30, measured in capacity (MW)</a:t>
            </a:r>
          </a:p>
        </p:txBody>
      </p:sp>
      <p:sp>
        <p:nvSpPr>
          <p:cNvPr id="24" name="TextBox 23"/>
          <p:cNvSpPr txBox="1"/>
          <p:nvPr/>
        </p:nvSpPr>
        <p:spPr>
          <a:xfrm>
            <a:off x="4292589" y="2577998"/>
            <a:ext cx="360678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Mordor: hyperscale revenue (US$bn)</a:t>
            </a:r>
          </a:p>
        </p:txBody>
      </p:sp>
      <p:sp>
        <p:nvSpPr>
          <p:cNvPr id="25" name="Rectangle 24"/>
          <p:cNvSpPr/>
          <p:nvPr/>
        </p:nvSpPr>
        <p:spPr>
          <a:xfrm>
            <a:off x="4292589" y="2760878"/>
            <a:ext cx="360678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6" name="Rectangle 25"/>
          <p:cNvSpPr/>
          <p:nvPr/>
        </p:nvSpPr>
        <p:spPr>
          <a:xfrm>
            <a:off x="4292589" y="2888894"/>
            <a:ext cx="3606789" cy="914399"/>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Rectangle 26"/>
          <p:cNvSpPr/>
          <p:nvPr/>
        </p:nvSpPr>
        <p:spPr>
          <a:xfrm>
            <a:off x="4292589" y="2888894"/>
            <a:ext cx="3606789"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TextBox 27"/>
          <p:cNvSpPr txBox="1"/>
          <p:nvPr/>
        </p:nvSpPr>
        <p:spPr>
          <a:xfrm>
            <a:off x="4438893" y="3026054"/>
            <a:ext cx="3314181"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US$6.27bn</a:t>
            </a:r>
          </a:p>
        </p:txBody>
      </p:sp>
      <p:sp>
        <p:nvSpPr>
          <p:cNvPr id="29" name="TextBox 28"/>
          <p:cNvSpPr txBox="1"/>
          <p:nvPr/>
        </p:nvSpPr>
        <p:spPr>
          <a:xfrm>
            <a:off x="4438893" y="3352571"/>
            <a:ext cx="3314181" cy="137972"/>
          </a:xfrm>
          <a:prstGeom prst="rect">
            <a:avLst/>
          </a:prstGeom>
          <a:noFill/>
        </p:spPr>
        <p:txBody>
          <a:bodyPr wrap="square" anchor="t" lIns="0" tIns="0" rIns="0" bIns="0">
            <a:noAutofit/>
          </a:bodyPr>
          <a:lstStyle/>
          <a:p>
            <a:pPr algn="l">
              <a:lnSpc>
                <a:spcPct val="124000"/>
              </a:lnSpc>
              <a:spcAft>
                <a:spcPts val="0"/>
              </a:spcAft>
            </a:pPr>
            <a:r>
              <a:rPr sz="760" b="0">
                <a:solidFill>
                  <a:srgbClr val="5B6B84"/>
                </a:solidFill>
                <a:latin typeface="Arial"/>
              </a:rPr>
              <a:t>2026 base</a:t>
            </a:r>
          </a:p>
        </p:txBody>
      </p:sp>
      <p:sp>
        <p:nvSpPr>
          <p:cNvPr id="30" name="Isosceles Triangle 29"/>
          <p:cNvSpPr/>
          <p:nvPr/>
        </p:nvSpPr>
        <p:spPr>
          <a:xfrm rot="10800000">
            <a:off x="6018260" y="3853586"/>
            <a:ext cx="155448" cy="137160"/>
          </a:xfrm>
          <a:prstGeom prst="triangle">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31" name="Rectangle 30"/>
          <p:cNvSpPr/>
          <p:nvPr/>
        </p:nvSpPr>
        <p:spPr>
          <a:xfrm>
            <a:off x="4292589" y="4041038"/>
            <a:ext cx="3606789" cy="914399"/>
          </a:xfrm>
          <a:prstGeom prst="rect">
            <a:avLst/>
          </a:prstGeom>
          <a:solidFill>
            <a:srgbClr val="F6E9E2"/>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2" name="Rectangle 31"/>
          <p:cNvSpPr/>
          <p:nvPr/>
        </p:nvSpPr>
        <p:spPr>
          <a:xfrm>
            <a:off x="4292589" y="4041038"/>
            <a:ext cx="3606789" cy="32004"/>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3" name="TextBox 32"/>
          <p:cNvSpPr txBox="1"/>
          <p:nvPr/>
        </p:nvSpPr>
        <p:spPr>
          <a:xfrm>
            <a:off x="4438893" y="4178198"/>
            <a:ext cx="3314181" cy="304037"/>
          </a:xfrm>
          <a:prstGeom prst="rect">
            <a:avLst/>
          </a:prstGeom>
          <a:noFill/>
        </p:spPr>
        <p:txBody>
          <a:bodyPr wrap="square" anchor="t" lIns="0" tIns="0" rIns="0" bIns="0">
            <a:noAutofit/>
          </a:bodyPr>
          <a:lstStyle/>
          <a:p>
            <a:pPr algn="l">
              <a:lnSpc>
                <a:spcPct val="105000"/>
              </a:lnSpc>
              <a:spcAft>
                <a:spcPts val="0"/>
              </a:spcAft>
            </a:pPr>
            <a:r>
              <a:rPr sz="1900" b="1">
                <a:solidFill>
                  <a:srgbClr val="9A330A"/>
                </a:solidFill>
                <a:latin typeface="Georgia"/>
              </a:rPr>
              <a:t>US$16.18bn</a:t>
            </a:r>
          </a:p>
        </p:txBody>
      </p:sp>
      <p:sp>
        <p:nvSpPr>
          <p:cNvPr id="34" name="TextBox 33"/>
          <p:cNvSpPr txBox="1"/>
          <p:nvPr/>
        </p:nvSpPr>
        <p:spPr>
          <a:xfrm>
            <a:off x="4438893" y="4504715"/>
            <a:ext cx="3314181" cy="137972"/>
          </a:xfrm>
          <a:prstGeom prst="rect">
            <a:avLst/>
          </a:prstGeom>
          <a:noFill/>
        </p:spPr>
        <p:txBody>
          <a:bodyPr wrap="square" anchor="t" lIns="0" tIns="0" rIns="0" bIns="0">
            <a:noAutofit/>
          </a:bodyPr>
          <a:lstStyle/>
          <a:p>
            <a:pPr algn="l">
              <a:lnSpc>
                <a:spcPct val="124000"/>
              </a:lnSpc>
              <a:spcAft>
                <a:spcPts val="0"/>
              </a:spcAft>
            </a:pPr>
            <a:r>
              <a:rPr sz="760" b="0">
                <a:solidFill>
                  <a:srgbClr val="5B6B84"/>
                </a:solidFill>
                <a:latin typeface="Arial"/>
              </a:rPr>
              <a:t>2031 forecast</a:t>
            </a:r>
          </a:p>
        </p:txBody>
      </p:sp>
      <p:sp>
        <p:nvSpPr>
          <p:cNvPr id="35" name="TextBox 34"/>
          <p:cNvSpPr txBox="1"/>
          <p:nvPr/>
        </p:nvSpPr>
        <p:spPr>
          <a:xfrm>
            <a:off x="4292589" y="5010302"/>
            <a:ext cx="3606789" cy="13604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20.88% CAGR 2026–31, hyperscale revenue</a:t>
            </a:r>
          </a:p>
        </p:txBody>
      </p:sp>
      <p:sp>
        <p:nvSpPr>
          <p:cNvPr id="36" name="TextBox 35"/>
          <p:cNvSpPr txBox="1"/>
          <p:nvPr/>
        </p:nvSpPr>
        <p:spPr>
          <a:xfrm>
            <a:off x="8082259" y="2577998"/>
            <a:ext cx="360678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Three markets, one table</a:t>
            </a:r>
          </a:p>
        </p:txBody>
      </p:sp>
      <p:sp>
        <p:nvSpPr>
          <p:cNvPr id="37" name="Rectangle 36"/>
          <p:cNvSpPr/>
          <p:nvPr/>
        </p:nvSpPr>
        <p:spPr>
          <a:xfrm>
            <a:off x="8082259" y="2760878"/>
            <a:ext cx="360678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Rectangle 37"/>
          <p:cNvSpPr/>
          <p:nvPr/>
        </p:nvSpPr>
        <p:spPr>
          <a:xfrm>
            <a:off x="8082259" y="2852318"/>
            <a:ext cx="3606789" cy="73152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9" name="Rectangle 38"/>
          <p:cNvSpPr/>
          <p:nvPr/>
        </p:nvSpPr>
        <p:spPr>
          <a:xfrm>
            <a:off x="8082259" y="2852318"/>
            <a:ext cx="32004" cy="73152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0" name="TextBox 39"/>
          <p:cNvSpPr txBox="1"/>
          <p:nvPr/>
        </p:nvSpPr>
        <p:spPr>
          <a:xfrm>
            <a:off x="8228563" y="2934614"/>
            <a:ext cx="3387333"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~A$5.6bn</a:t>
            </a:r>
          </a:p>
        </p:txBody>
      </p:sp>
      <p:sp>
        <p:nvSpPr>
          <p:cNvPr id="41" name="TextBox 40"/>
          <p:cNvSpPr txBox="1"/>
          <p:nvPr/>
        </p:nvSpPr>
        <p:spPr>
          <a:xfrm>
            <a:off x="8228563" y="3395294"/>
            <a:ext cx="3387333"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Narrow hosting: IBISWorld J5921 + OD5323 combined, 2026</a:t>
            </a:r>
          </a:p>
        </p:txBody>
      </p:sp>
      <p:sp>
        <p:nvSpPr>
          <p:cNvPr id="42" name="Rectangle 41"/>
          <p:cNvSpPr/>
          <p:nvPr/>
        </p:nvSpPr>
        <p:spPr>
          <a:xfrm>
            <a:off x="8082259" y="3693566"/>
            <a:ext cx="3606789" cy="73152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3" name="Rectangle 42"/>
          <p:cNvSpPr/>
          <p:nvPr/>
        </p:nvSpPr>
        <p:spPr>
          <a:xfrm>
            <a:off x="8082259" y="3693566"/>
            <a:ext cx="32004" cy="73152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4" name="TextBox 43"/>
          <p:cNvSpPr txBox="1"/>
          <p:nvPr/>
        </p:nvSpPr>
        <p:spPr>
          <a:xfrm>
            <a:off x="8228563" y="3775862"/>
            <a:ext cx="3387333"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~A$7.3bn</a:t>
            </a:r>
          </a:p>
        </p:txBody>
      </p:sp>
      <p:sp>
        <p:nvSpPr>
          <p:cNvPr id="45" name="TextBox 44"/>
          <p:cNvSpPr txBox="1"/>
          <p:nvPr/>
        </p:nvSpPr>
        <p:spPr>
          <a:xfrm>
            <a:off x="8228563" y="4236542"/>
            <a:ext cx="3387333"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Broad solutions: IMARC, including hardware-adjacent solutions revenue</a:t>
            </a:r>
          </a:p>
        </p:txBody>
      </p:sp>
      <p:sp>
        <p:nvSpPr>
          <p:cNvPr id="46" name="Rectangle 45"/>
          <p:cNvSpPr/>
          <p:nvPr/>
        </p:nvSpPr>
        <p:spPr>
          <a:xfrm>
            <a:off x="8082259" y="4534814"/>
            <a:ext cx="3606789" cy="731520"/>
          </a:xfrm>
          <a:prstGeom prst="rect">
            <a:avLst/>
          </a:prstGeom>
          <a:solidFill>
            <a:srgbClr val="F6E9E2"/>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7" name="Rectangle 46"/>
          <p:cNvSpPr/>
          <p:nvPr/>
        </p:nvSpPr>
        <p:spPr>
          <a:xfrm>
            <a:off x="8082259" y="4534814"/>
            <a:ext cx="32004" cy="73152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8" name="TextBox 47"/>
          <p:cNvSpPr txBox="1"/>
          <p:nvPr/>
        </p:nvSpPr>
        <p:spPr>
          <a:xfrm>
            <a:off x="8228563" y="4617110"/>
            <a:ext cx="3387333" cy="240029"/>
          </a:xfrm>
          <a:prstGeom prst="rect">
            <a:avLst/>
          </a:prstGeom>
          <a:noFill/>
        </p:spPr>
        <p:txBody>
          <a:bodyPr wrap="square" anchor="t" lIns="0" tIns="0" rIns="0" bIns="0">
            <a:noAutofit/>
          </a:bodyPr>
          <a:lstStyle/>
          <a:p>
            <a:pPr algn="l">
              <a:lnSpc>
                <a:spcPct val="105000"/>
              </a:lnSpc>
              <a:spcAft>
                <a:spcPts val="0"/>
              </a:spcAft>
            </a:pPr>
            <a:r>
              <a:rPr sz="1500" b="1">
                <a:solidFill>
                  <a:srgbClr val="C2410C"/>
                </a:solidFill>
                <a:latin typeface="Georgia"/>
              </a:rPr>
              <a:t>MW, not A$</a:t>
            </a:r>
          </a:p>
        </p:txBody>
      </p:sp>
      <p:sp>
        <p:nvSpPr>
          <p:cNvPr id="49" name="TextBox 48"/>
          <p:cNvSpPr txBox="1"/>
          <p:nvPr/>
        </p:nvSpPr>
        <p:spPr>
          <a:xfrm>
            <a:off x="8228563" y="5077790"/>
            <a:ext cx="3387333"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Capacity: Mordor, measured in MW; not comparable to any revenue row</a:t>
            </a:r>
          </a:p>
        </p:txBody>
      </p:sp>
      <p:sp>
        <p:nvSpPr>
          <p:cNvPr id="50" name="Rectangle 49"/>
          <p:cNvSpPr/>
          <p:nvPr/>
        </p:nvSpPr>
        <p:spPr>
          <a:xfrm>
            <a:off x="502920" y="5485790"/>
            <a:ext cx="11186129" cy="341071"/>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1" name="Rectangle 50"/>
          <p:cNvSpPr/>
          <p:nvPr/>
        </p:nvSpPr>
        <p:spPr>
          <a:xfrm>
            <a:off x="502920" y="5485790"/>
            <a:ext cx="36576" cy="341071"/>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2" name="TextBox 51"/>
          <p:cNvSpPr txBox="1"/>
          <p:nvPr/>
        </p:nvSpPr>
        <p:spPr>
          <a:xfrm>
            <a:off x="667512" y="5595518"/>
            <a:ext cx="10875233" cy="139903"/>
          </a:xfrm>
          <a:prstGeom prst="rect">
            <a:avLst/>
          </a:prstGeom>
          <a:noFill/>
        </p:spPr>
        <p:txBody>
          <a:bodyPr wrap="square" anchor="t" lIns="0" tIns="0" rIns="0" bIns="0">
            <a:noAutofit/>
          </a:bodyPr>
          <a:lstStyle/>
          <a:p>
            <a:pPr algn="l">
              <a:lnSpc>
                <a:spcPct val="126000"/>
              </a:lnSpc>
              <a:spcAft>
                <a:spcPts val="0"/>
              </a:spcAft>
            </a:pPr>
            <a:r>
              <a:rPr sz="760" b="0">
                <a:solidFill>
                  <a:srgbClr val="0A1E3C"/>
                </a:solidFill>
                <a:latin typeface="Arial"/>
              </a:rPr>
              <a:t>CAGRs from 3.2% to 20.9% map directly onto those scope choices and forecast vintage.</a:t>
            </a:r>
          </a:p>
        </p:txBody>
      </p:sp>
      <p:sp>
        <p:nvSpPr>
          <p:cNvPr id="53" name="TextBox 52"/>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IBISWorld (Oct 2025, Mar 2026); IMARC (2026); Arizton via ResearchAndMarkets (Feb 2026); Mordor Intelligence (Jan, Mar 2026); Arizton via PR Newswire (9 May 2024). US$/A$ comparability flagged in the chart on page 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02 · Market size &amp; growth</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13</a:t>
            </a:r>
          </a:p>
        </p:txBody>
      </p:sp>
      <p:sp>
        <p:nvSpPr>
          <p:cNvPr id="9" name="TextBox 8"/>
          <p:cNvSpPr txBox="1"/>
          <p:nvPr/>
        </p:nvSpPr>
        <p:spPr>
          <a:xfrm>
            <a:off x="502920" y="576072"/>
            <a:ext cx="11186129" cy="24749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Growth forecasts have been revised up ~4x in two years: the 2024 vintage (3.22%) is now a museum piece</a:t>
            </a:r>
          </a:p>
        </p:txBody>
      </p:sp>
      <p:sp>
        <p:nvSpPr>
          <p:cNvPr id="10" name="TextBox 9"/>
          <p:cNvSpPr txBox="1"/>
          <p:nvPr/>
        </p:nvSpPr>
        <p:spPr>
          <a:xfrm>
            <a:off x="502920" y="965200"/>
            <a:ext cx="1118612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Growth, four ways: realised and forecast, revenue and physical</a:t>
            </a:r>
          </a:p>
        </p:txBody>
      </p:sp>
      <p:sp>
        <p:nvSpPr>
          <p:cNvPr id="11" name="Rectangle 10"/>
          <p:cNvSpPr/>
          <p:nvPr/>
        </p:nvSpPr>
        <p:spPr>
          <a:xfrm>
            <a:off x="502920" y="1148080"/>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502920" y="1239520"/>
            <a:ext cx="11186129" cy="76809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649224" y="1349248"/>
            <a:ext cx="2503924"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7.6%</a:t>
            </a:r>
          </a:p>
        </p:txBody>
      </p:sp>
      <p:sp>
        <p:nvSpPr>
          <p:cNvPr id="14" name="TextBox 13"/>
          <p:cNvSpPr txBox="1"/>
          <p:nvPr/>
        </p:nvSpPr>
        <p:spPr>
          <a:xfrm>
            <a:off x="649224" y="1800783"/>
            <a:ext cx="2503924"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IBISWorld J5921 realised CAGR 2020–25</a:t>
            </a:r>
          </a:p>
        </p:txBody>
      </p:sp>
      <p:sp>
        <p:nvSpPr>
          <p:cNvPr id="15" name="Rectangle 14"/>
          <p:cNvSpPr/>
          <p:nvPr/>
        </p:nvSpPr>
        <p:spPr>
          <a:xfrm>
            <a:off x="3299452" y="1367536"/>
            <a:ext cx="11430" cy="51206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6" name="TextBox 15"/>
          <p:cNvSpPr txBox="1"/>
          <p:nvPr/>
        </p:nvSpPr>
        <p:spPr>
          <a:xfrm>
            <a:off x="3445756" y="1349248"/>
            <a:ext cx="2503924"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9.2%</a:t>
            </a:r>
          </a:p>
        </p:txBody>
      </p:sp>
      <p:sp>
        <p:nvSpPr>
          <p:cNvPr id="17" name="TextBox 16"/>
          <p:cNvSpPr txBox="1"/>
          <p:nvPr/>
        </p:nvSpPr>
        <p:spPr>
          <a:xfrm>
            <a:off x="3445756" y="1800783"/>
            <a:ext cx="2503924"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IBISWorld OD5323 realised CAGR 2021–26</a:t>
            </a:r>
          </a:p>
        </p:txBody>
      </p:sp>
      <p:sp>
        <p:nvSpPr>
          <p:cNvPr id="18" name="Rectangle 17"/>
          <p:cNvSpPr/>
          <p:nvPr/>
        </p:nvSpPr>
        <p:spPr>
          <a:xfrm>
            <a:off x="6095984" y="1367536"/>
            <a:ext cx="11430" cy="51206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TextBox 18"/>
          <p:cNvSpPr txBox="1"/>
          <p:nvPr/>
        </p:nvSpPr>
        <p:spPr>
          <a:xfrm>
            <a:off x="6242288" y="1349248"/>
            <a:ext cx="2503924"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19.5%</a:t>
            </a:r>
          </a:p>
        </p:txBody>
      </p:sp>
      <p:sp>
        <p:nvSpPr>
          <p:cNvPr id="20" name="TextBox 19"/>
          <p:cNvSpPr txBox="1"/>
          <p:nvPr/>
        </p:nvSpPr>
        <p:spPr>
          <a:xfrm>
            <a:off x="6242288" y="1800783"/>
            <a:ext cx="2503924"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occupancy CAGR 2005–25, inashanu recompute</a:t>
            </a:r>
          </a:p>
        </p:txBody>
      </p:sp>
      <p:sp>
        <p:nvSpPr>
          <p:cNvPr id="21" name="Rectangle 20"/>
          <p:cNvSpPr/>
          <p:nvPr/>
        </p:nvSpPr>
        <p:spPr>
          <a:xfrm>
            <a:off x="8892517" y="1367536"/>
            <a:ext cx="11430" cy="51206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2" name="TextBox 21"/>
          <p:cNvSpPr txBox="1"/>
          <p:nvPr/>
        </p:nvSpPr>
        <p:spPr>
          <a:xfrm>
            <a:off x="9038821" y="1349248"/>
            <a:ext cx="2503924"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25.1%</a:t>
            </a:r>
          </a:p>
        </p:txBody>
      </p:sp>
      <p:sp>
        <p:nvSpPr>
          <p:cNvPr id="23" name="TextBox 22"/>
          <p:cNvSpPr txBox="1"/>
          <p:nvPr/>
        </p:nvSpPr>
        <p:spPr>
          <a:xfrm>
            <a:off x="9038821" y="1800783"/>
            <a:ext cx="2503924"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DC electricity demand CAGR FY25–30 (AEMO)</a:t>
            </a:r>
          </a:p>
        </p:txBody>
      </p:sp>
      <p:sp>
        <p:nvSpPr>
          <p:cNvPr id="24" name="TextBox 23"/>
          <p:cNvSpPr txBox="1"/>
          <p:nvPr/>
        </p:nvSpPr>
        <p:spPr>
          <a:xfrm>
            <a:off x="502920" y="2084552"/>
            <a:ext cx="4977369" cy="1223406"/>
          </a:xfrm>
          <a:prstGeom prst="rect">
            <a:avLst/>
          </a:prstGeom>
          <a:noFill/>
        </p:spPr>
        <p:txBody>
          <a:bodyPr wrap="square" anchor="t" lIns="0" tIns="0" rIns="0" bIns="0">
            <a:noAutofit/>
          </a:bodyPr>
          <a:lstStyle/>
          <a:p>
            <a:pPr algn="l">
              <a:lnSpc>
                <a:spcPct val="122000"/>
              </a:lnSpc>
              <a:spcAft>
                <a:spcPts val="0"/>
              </a:spcAft>
            </a:pPr>
            <a:r>
              <a:rPr sz="940" b="0">
                <a:solidFill>
                  <a:srgbClr val="0A1E3C"/>
                </a:solidFill>
                <a:latin typeface="Arial"/>
              </a:rPr>
              <a:t>Forecasts of capacity, hyperscale revenue and investment published after the December 2024 AirTrunk transaction and the 2025 AI-contract wave sit at double-digit growth (Mordor 15.25% and 20.88%; Arizton 13.52% on an investment basis). Broad revenue forecasts have stayed single-digit: IMARC’s 2026 edition projects 5.47% a year for 2026–34, and Mordor’s own revenue series 4.25% for 2026–31. The only pre-transaction forecast in the set, Arizton’s May 2024 edition, sat at 3.22%. The upgrade is concentrated in the measures the AI contracts drive: capacity and investment.</a:t>
            </a:r>
          </a:p>
        </p:txBody>
      </p:sp>
      <p:sp>
        <p:nvSpPr>
          <p:cNvPr id="25" name="TextBox 24"/>
          <p:cNvSpPr txBox="1"/>
          <p:nvPr/>
        </p:nvSpPr>
        <p:spPr>
          <a:xfrm>
            <a:off x="502920" y="3305226"/>
            <a:ext cx="497736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How to use the dispersion</a:t>
            </a:r>
          </a:p>
        </p:txBody>
      </p:sp>
      <p:sp>
        <p:nvSpPr>
          <p:cNvPr id="26" name="Rectangle 25"/>
          <p:cNvSpPr/>
          <p:nvPr/>
        </p:nvSpPr>
        <p:spPr>
          <a:xfrm>
            <a:off x="502920" y="3488106"/>
            <a:ext cx="497736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Rectangle 26"/>
          <p:cNvSpPr/>
          <p:nvPr/>
        </p:nvSpPr>
        <p:spPr>
          <a:xfrm>
            <a:off x="512064" y="3645619"/>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TextBox 27"/>
          <p:cNvSpPr txBox="1"/>
          <p:nvPr/>
        </p:nvSpPr>
        <p:spPr>
          <a:xfrm>
            <a:off x="685800" y="3579546"/>
            <a:ext cx="4794489" cy="516498"/>
          </a:xfrm>
          <a:prstGeom prst="rect">
            <a:avLst/>
          </a:prstGeom>
          <a:noFill/>
        </p:spPr>
        <p:txBody>
          <a:bodyPr wrap="square" anchor="t" lIns="0" tIns="0" rIns="0" bIns="0">
            <a:noAutofit/>
          </a:bodyPr>
          <a:lstStyle/>
          <a:p>
            <a:pPr algn="l">
              <a:lnSpc>
                <a:spcPct val="130000"/>
              </a:lnSpc>
              <a:spcAft>
                <a:spcPts val="0"/>
              </a:spcAft>
            </a:pPr>
            <a:r>
              <a:rPr sz="869" b="1" spc="-19">
                <a:solidFill>
                  <a:srgbClr val="0A1E3C"/>
                </a:solidFill>
                <a:latin typeface="Arial"/>
              </a:rPr>
              <a:t>For revenue planning </a:t>
            </a:r>
            <a:r>
              <a:rPr sz="869" b="0" spc="-19">
                <a:solidFill>
                  <a:srgbClr val="0A1E3C"/>
                </a:solidFill>
                <a:latin typeface="Arial"/>
              </a:rPr>
              <a:t>we run 8 / 12 / 16% on the services-revenue basis (Section 10 scenarios). The published revenue-basis rates bracket it, from IMARC’s 5.47% to Mordor’s 20.88%; Arizton’s 13.52% counts investment spend and sets no revenue rate here.</a:t>
            </a:r>
          </a:p>
        </p:txBody>
      </p:sp>
      <p:sp>
        <p:nvSpPr>
          <p:cNvPr id="29" name="Rectangle 28"/>
          <p:cNvSpPr/>
          <p:nvPr/>
        </p:nvSpPr>
        <p:spPr>
          <a:xfrm>
            <a:off x="512064" y="4167970"/>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TextBox 29"/>
          <p:cNvSpPr txBox="1"/>
          <p:nvPr/>
        </p:nvSpPr>
        <p:spPr>
          <a:xfrm>
            <a:off x="685800" y="4101897"/>
            <a:ext cx="4794489" cy="344332"/>
          </a:xfrm>
          <a:prstGeom prst="rect">
            <a:avLst/>
          </a:prstGeom>
          <a:noFill/>
        </p:spPr>
        <p:txBody>
          <a:bodyPr wrap="square" anchor="t" lIns="0" tIns="0" rIns="0" bIns="0">
            <a:noAutofit/>
          </a:bodyPr>
          <a:lstStyle/>
          <a:p>
            <a:pPr algn="l">
              <a:lnSpc>
                <a:spcPct val="130000"/>
              </a:lnSpc>
              <a:spcAft>
                <a:spcPts val="0"/>
              </a:spcAft>
            </a:pPr>
            <a:r>
              <a:rPr sz="869" b="1" spc="-19">
                <a:solidFill>
                  <a:srgbClr val="0A1E3C"/>
                </a:solidFill>
                <a:latin typeface="Arial"/>
              </a:rPr>
              <a:t>For capacity planning </a:t>
            </a:r>
            <a:r>
              <a:rPr sz="869" b="0" spc="-19">
                <a:solidFill>
                  <a:srgbClr val="0A1E3C"/>
                </a:solidFill>
                <a:latin typeface="Arial"/>
              </a:rPr>
              <a:t>we anchor on AEMO’s demand-derived path (~6 GW by 2030) rather than any research-house CAGR, because the grid is the binding constraint (Section 06).</a:t>
            </a:r>
          </a:p>
        </p:txBody>
      </p:sp>
      <p:sp>
        <p:nvSpPr>
          <p:cNvPr id="31" name="Rectangle 30"/>
          <p:cNvSpPr/>
          <p:nvPr/>
        </p:nvSpPr>
        <p:spPr>
          <a:xfrm>
            <a:off x="512064" y="4546684"/>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2" name="TextBox 31"/>
          <p:cNvSpPr txBox="1"/>
          <p:nvPr/>
        </p:nvSpPr>
        <p:spPr>
          <a:xfrm>
            <a:off x="685800" y="4480611"/>
            <a:ext cx="4794489" cy="344332"/>
          </a:xfrm>
          <a:prstGeom prst="rect">
            <a:avLst/>
          </a:prstGeom>
          <a:noFill/>
        </p:spPr>
        <p:txBody>
          <a:bodyPr wrap="square" anchor="t" lIns="0" tIns="0" rIns="0" bIns="0">
            <a:noAutofit/>
          </a:bodyPr>
          <a:lstStyle/>
          <a:p>
            <a:pPr algn="l">
              <a:lnSpc>
                <a:spcPct val="130000"/>
              </a:lnSpc>
              <a:spcAft>
                <a:spcPts val="0"/>
              </a:spcAft>
            </a:pPr>
            <a:r>
              <a:rPr sz="869" b="1">
                <a:solidFill>
                  <a:srgbClr val="0A1E3C"/>
                </a:solidFill>
                <a:latin typeface="Arial"/>
              </a:rPr>
              <a:t>Mordor’s 20.9% hyperscale CAGR </a:t>
            </a:r>
            <a:r>
              <a:rPr sz="869" b="0">
                <a:solidFill>
                  <a:srgbClr val="0A1E3C"/>
                </a:solidFill>
                <a:latin typeface="Arial"/>
              </a:rPr>
              <a:t>is the AI-bull-case proxy and is treated as an upper bound; the base case does not use it.</a:t>
            </a:r>
          </a:p>
        </p:txBody>
      </p:sp>
      <p:sp>
        <p:nvSpPr>
          <p:cNvPr id="33" name="Rectangle 32"/>
          <p:cNvSpPr/>
          <p:nvPr/>
        </p:nvSpPr>
        <p:spPr>
          <a:xfrm>
            <a:off x="502920" y="4987341"/>
            <a:ext cx="4977369" cy="1123899"/>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Rectangle 33"/>
          <p:cNvSpPr/>
          <p:nvPr/>
        </p:nvSpPr>
        <p:spPr>
          <a:xfrm>
            <a:off x="502920" y="4987341"/>
            <a:ext cx="41148" cy="1123899"/>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5" name="TextBox 34"/>
          <p:cNvSpPr txBox="1"/>
          <p:nvPr/>
        </p:nvSpPr>
        <p:spPr>
          <a:xfrm>
            <a:off x="685800" y="5115357"/>
            <a:ext cx="4666473" cy="156159"/>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INASHANU SIZING BRIDGE</a:t>
            </a:r>
          </a:p>
        </p:txBody>
      </p:sp>
      <p:sp>
        <p:nvSpPr>
          <p:cNvPr id="36" name="TextBox 35"/>
          <p:cNvSpPr txBox="1"/>
          <p:nvPr/>
        </p:nvSpPr>
        <p:spPr>
          <a:xfrm>
            <a:off x="685800" y="5317236"/>
            <a:ext cx="4666473" cy="688665"/>
          </a:xfrm>
          <a:prstGeom prst="rect">
            <a:avLst/>
          </a:prstGeom>
          <a:noFill/>
        </p:spPr>
        <p:txBody>
          <a:bodyPr wrap="square" anchor="t" lIns="0" tIns="0" rIns="0" bIns="0">
            <a:noAutofit/>
          </a:bodyPr>
          <a:lstStyle/>
          <a:p>
            <a:pPr algn="l">
              <a:lnSpc>
                <a:spcPct val="130000"/>
              </a:lnSpc>
              <a:spcAft>
                <a:spcPts val="0"/>
              </a:spcAft>
            </a:pPr>
            <a:r>
              <a:rPr sz="869" b="0" spc="-19">
                <a:solidFill>
                  <a:srgbClr val="0A1E3C"/>
                </a:solidFill>
                <a:latin typeface="Arial"/>
              </a:rPr>
              <a:t>2026 core revenue: IBISWorld J5921 A$4.1bn (2026 forecast) + OD5323 A$1.5bn (2026) = A$5.6bn core hosting/colocation revenue, 2026. Broad-market alternative: IMARC US$4.8bn (2025) ~ A$7.3bn at the source-implied 0.66 USD/AUD. We carry A$5.6bn as ‘core’ and A$7.3bn as ‘broad’ throughout; nothing in this report depends on choosing between them.</a:t>
            </a:r>
          </a:p>
        </p:txBody>
      </p:sp>
      <p:sp>
        <p:nvSpPr>
          <p:cNvPr id="37" name="TextBox 36"/>
          <p:cNvSpPr txBox="1"/>
          <p:nvPr/>
        </p:nvSpPr>
        <p:spPr>
          <a:xfrm>
            <a:off x="5846049" y="2084552"/>
            <a:ext cx="584299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Published CAGR estimates, %</a:t>
            </a:r>
          </a:p>
        </p:txBody>
      </p:sp>
      <p:sp>
        <p:nvSpPr>
          <p:cNvPr id="38" name="Rectangle 37"/>
          <p:cNvSpPr/>
          <p:nvPr/>
        </p:nvSpPr>
        <p:spPr>
          <a:xfrm>
            <a:off x="5846049" y="2267433"/>
            <a:ext cx="584299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39" name="Chart 38"/>
          <p:cNvGraphicFramePr>
            <a:graphicFrameLocks noGrp="1"/>
          </p:cNvGraphicFramePr>
          <p:nvPr/>
        </p:nvGraphicFramePr>
        <p:xfrm>
          <a:off x="5846049" y="2358873"/>
          <a:ext cx="5842999" cy="2121408"/>
        </p:xfrm>
        <a:graphic>
          <a:graphicData uri="http://schemas.openxmlformats.org/drawingml/2006/chart">
            <c:chart xmlns:c="http://schemas.openxmlformats.org/drawingml/2006/chart" r:id="rId2"/>
          </a:graphicData>
        </a:graphic>
      </p:graphicFrame>
      <p:sp>
        <p:nvSpPr>
          <p:cNvPr id="40" name="TextBox 39"/>
          <p:cNvSpPr txBox="1"/>
          <p:nvPr/>
        </p:nvSpPr>
        <p:spPr>
          <a:xfrm>
            <a:off x="5846049" y="4553433"/>
            <a:ext cx="5842999" cy="153085"/>
          </a:xfrm>
          <a:prstGeom prst="rect">
            <a:avLst/>
          </a:prstGeom>
          <a:noFill/>
        </p:spPr>
        <p:txBody>
          <a:bodyPr wrap="square" anchor="t" lIns="0" tIns="0" rIns="0" bIns="0">
            <a:noAutofit/>
          </a:bodyPr>
          <a:lstStyle/>
          <a:p>
            <a:pPr algn="l">
              <a:lnSpc>
                <a:spcPct val="122000"/>
              </a:lnSpc>
              <a:spcAft>
                <a:spcPts val="0"/>
              </a:spcAft>
            </a:pPr>
            <a:r>
              <a:rPr sz="869" b="0">
                <a:solidFill>
                  <a:srgbClr val="5B6B84"/>
                </a:solidFill>
                <a:latin typeface="Arial"/>
              </a:rPr>
              <a:t>Published CAGR estimates differ 6x on scope, metric and vintage: the report treats growth as a range, not a point</a:t>
            </a:r>
          </a:p>
        </p:txBody>
      </p:sp>
      <p:sp>
        <p:nvSpPr>
          <p:cNvPr id="41" name="TextBox 40"/>
          <p:cNvSpPr txBox="1"/>
          <p:nvPr/>
        </p:nvSpPr>
        <p:spPr>
          <a:xfrm>
            <a:off x="5846049" y="4889398"/>
            <a:ext cx="584299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Historic growth confirms durability</a:t>
            </a:r>
          </a:p>
        </p:txBody>
      </p:sp>
      <p:sp>
        <p:nvSpPr>
          <p:cNvPr id="42" name="Rectangle 41"/>
          <p:cNvSpPr/>
          <p:nvPr/>
        </p:nvSpPr>
        <p:spPr>
          <a:xfrm>
            <a:off x="5846049" y="5072278"/>
            <a:ext cx="584299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3" name="TextBox 42"/>
          <p:cNvSpPr txBox="1"/>
          <p:nvPr/>
        </p:nvSpPr>
        <p:spPr>
          <a:xfrm>
            <a:off x="5846049" y="5163718"/>
            <a:ext cx="5842999" cy="484714"/>
          </a:xfrm>
          <a:prstGeom prst="rect">
            <a:avLst/>
          </a:prstGeom>
          <a:noFill/>
        </p:spPr>
        <p:txBody>
          <a:bodyPr wrap="square" anchor="t" lIns="0" tIns="0" rIns="0" bIns="0">
            <a:noAutofit/>
          </a:bodyPr>
          <a:lstStyle/>
          <a:p>
            <a:pPr algn="l">
              <a:lnSpc>
                <a:spcPct val="122000"/>
              </a:lnSpc>
              <a:spcAft>
                <a:spcPts val="0"/>
              </a:spcAft>
            </a:pPr>
            <a:r>
              <a:rPr sz="869" b="0">
                <a:solidFill>
                  <a:srgbClr val="0A1E3C"/>
                </a:solidFill>
                <a:latin typeface="Arial"/>
              </a:rPr>
              <a:t>IBISWorld’s realised (not forecast) CAGRs, 7.6% (2020–25) for cloud hosting/data processing and 9.2% (2021–26) for internet hosting, were achieved before the AI capex wave. The floor under this market was set by cloud migration; AI adds a second engine on top.</a:t>
            </a:r>
          </a:p>
        </p:txBody>
      </p:sp>
      <p:sp>
        <p:nvSpPr>
          <p:cNvPr id="44" name="TextBox 43"/>
          <p:cNvSpPr txBox="1"/>
          <p:nvPr/>
        </p:nvSpPr>
        <p:spPr>
          <a:xfrm>
            <a:off x="502920" y="6257544"/>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IBISWorld (Oct 2025, Mar 2026); IMARC (2026); Arizton via ResearchAndMarkets (Feb 2026); Mordor Intelligence (Jan–Mar 2026); Arizton via PR Newswire (9 May 2024); M3 Property (Nov 2025); AEMO/Oxford Economics (2025 IASR).</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02 · Market size &amp; growth</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14</a:t>
            </a:r>
          </a:p>
        </p:txBody>
      </p:sp>
      <p:sp>
        <p:nvSpPr>
          <p:cNvPr id="9" name="TextBox 8"/>
          <p:cNvSpPr txBox="1"/>
          <p:nvPr/>
        </p:nvSpPr>
        <p:spPr>
          <a:xfrm>
            <a:off x="502920" y="576072"/>
            <a:ext cx="5410184" cy="494995"/>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Occupancy grew ~40-fold in 20 years: two-thirds of it since 2020, with AI demand up ~27x</a:t>
            </a:r>
          </a:p>
        </p:txBody>
      </p:sp>
      <p:sp>
        <p:nvSpPr>
          <p:cNvPr id="10" name="TextBox 9"/>
          <p:cNvSpPr txBox="1"/>
          <p:nvPr/>
        </p:nvSpPr>
        <p:spPr>
          <a:xfrm>
            <a:off x="502920" y="1171448"/>
            <a:ext cx="5410184" cy="646285"/>
          </a:xfrm>
          <a:prstGeom prst="rect">
            <a:avLst/>
          </a:prstGeom>
          <a:noFill/>
        </p:spPr>
        <p:txBody>
          <a:bodyPr wrap="square" anchor="t" lIns="0" tIns="0" rIns="0" bIns="0">
            <a:noAutofit/>
          </a:bodyPr>
          <a:lstStyle/>
          <a:p>
            <a:pPr algn="l">
              <a:lnSpc>
                <a:spcPct val="122000"/>
              </a:lnSpc>
              <a:spcAft>
                <a:spcPts val="0"/>
              </a:spcAft>
            </a:pPr>
            <a:r>
              <a:rPr sz="869" b="0">
                <a:solidFill>
                  <a:srgbClr val="0A1E3C"/>
                </a:solidFill>
                <a:latin typeface="Arial"/>
              </a:rPr>
              <a:t>M3 Property’s demand-side series is the cleanest long-run evidence: 37 MW of national occupancy in 2005 became 1,315 MW in 2025. M3 frames this as a 40-fold expansion; recomputing from the published endpoints gives ~36x; we show the endpoints and let readers judge. AI-workload-specific demand rose ~27x over the same window.</a:t>
            </a:r>
          </a:p>
        </p:txBody>
      </p:sp>
      <p:sp>
        <p:nvSpPr>
          <p:cNvPr id="11" name="TextBox 10"/>
          <p:cNvSpPr txBox="1"/>
          <p:nvPr/>
        </p:nvSpPr>
        <p:spPr>
          <a:xfrm>
            <a:off x="502920" y="1911807"/>
            <a:ext cx="5410184"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M3 Property occupancy series, MW</a:t>
            </a:r>
          </a:p>
        </p:txBody>
      </p:sp>
      <p:sp>
        <p:nvSpPr>
          <p:cNvPr id="12" name="Rectangle 11"/>
          <p:cNvSpPr/>
          <p:nvPr/>
        </p:nvSpPr>
        <p:spPr>
          <a:xfrm>
            <a:off x="502920" y="2094687"/>
            <a:ext cx="541018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13" name="Chart 12"/>
          <p:cNvGraphicFramePr>
            <a:graphicFrameLocks noGrp="1"/>
          </p:cNvGraphicFramePr>
          <p:nvPr/>
        </p:nvGraphicFramePr>
        <p:xfrm>
          <a:off x="502920" y="2186127"/>
          <a:ext cx="5410184" cy="2139696"/>
        </p:xfrm>
        <a:graphic>
          <a:graphicData uri="http://schemas.openxmlformats.org/drawingml/2006/chart">
            <c:chart xmlns:c="http://schemas.openxmlformats.org/drawingml/2006/chart" r:id="rId2"/>
          </a:graphicData>
        </a:graphic>
      </p:graphicFrame>
      <p:sp>
        <p:nvSpPr>
          <p:cNvPr id="14" name="TextBox 13"/>
          <p:cNvSpPr txBox="1"/>
          <p:nvPr/>
        </p:nvSpPr>
        <p:spPr>
          <a:xfrm>
            <a:off x="502920" y="4380687"/>
            <a:ext cx="5410184" cy="153085"/>
          </a:xfrm>
          <a:prstGeom prst="rect">
            <a:avLst/>
          </a:prstGeom>
          <a:noFill/>
        </p:spPr>
        <p:txBody>
          <a:bodyPr wrap="square" anchor="t" lIns="0" tIns="0" rIns="0" bIns="0">
            <a:noAutofit/>
          </a:bodyPr>
          <a:lstStyle/>
          <a:p>
            <a:pPr algn="l">
              <a:lnSpc>
                <a:spcPct val="122000"/>
              </a:lnSpc>
              <a:spcAft>
                <a:spcPts val="0"/>
              </a:spcAft>
            </a:pPr>
            <a:r>
              <a:rPr sz="869" b="0">
                <a:solidFill>
                  <a:srgbClr val="5B6B84"/>
                </a:solidFill>
                <a:latin typeface="Arial"/>
              </a:rPr>
              <a:t>National occupancy, MW taken up by users (demand side): 19.5% p.a. 2005–25 (inashanu recompute)</a:t>
            </a:r>
          </a:p>
        </p:txBody>
      </p:sp>
      <p:sp>
        <p:nvSpPr>
          <p:cNvPr id="15" name="TextBox 14"/>
          <p:cNvSpPr txBox="1"/>
          <p:nvPr/>
        </p:nvSpPr>
        <p:spPr>
          <a:xfrm>
            <a:off x="502920" y="4570349"/>
            <a:ext cx="5410184" cy="282610"/>
          </a:xfrm>
          <a:prstGeom prst="rect">
            <a:avLst/>
          </a:prstGeom>
          <a:noFill/>
        </p:spPr>
        <p:txBody>
          <a:bodyPr wrap="square" anchor="t" lIns="0" tIns="0" rIns="0" bIns="0">
            <a:noAutofit/>
          </a:bodyPr>
          <a:lstStyle/>
          <a:p>
            <a:pPr algn="l">
              <a:lnSpc>
                <a:spcPct val="122000"/>
              </a:lnSpc>
              <a:spcAft>
                <a:spcPts val="0"/>
              </a:spcAft>
            </a:pPr>
            <a:r>
              <a:rPr sz="760" b="0">
                <a:solidFill>
                  <a:srgbClr val="8A99B0"/>
                </a:solidFill>
                <a:latin typeface="Arial"/>
              </a:rPr>
              <a:t>* 2020 value is an inashanu estimate: M3 reports that two-thirds of the 1,278 MW added since 2005 came in the past five years (~852 MW), leaving ~463 MW in 2020.</a:t>
            </a:r>
          </a:p>
        </p:txBody>
      </p:sp>
      <p:sp>
        <p:nvSpPr>
          <p:cNvPr id="16" name="Rectangle 15"/>
          <p:cNvSpPr/>
          <p:nvPr/>
        </p:nvSpPr>
        <p:spPr>
          <a:xfrm>
            <a:off x="502920" y="4970449"/>
            <a:ext cx="1718050" cy="6766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Rectangle 16"/>
          <p:cNvSpPr/>
          <p:nvPr/>
        </p:nvSpPr>
        <p:spPr>
          <a:xfrm>
            <a:off x="502920" y="4970449"/>
            <a:ext cx="32004" cy="67665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8" name="TextBox 17"/>
          <p:cNvSpPr txBox="1"/>
          <p:nvPr/>
        </p:nvSpPr>
        <p:spPr>
          <a:xfrm>
            <a:off x="649224" y="5052745"/>
            <a:ext cx="1498594"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~40x</a:t>
            </a:r>
          </a:p>
        </p:txBody>
      </p:sp>
      <p:sp>
        <p:nvSpPr>
          <p:cNvPr id="19" name="TextBox 18"/>
          <p:cNvSpPr txBox="1"/>
          <p:nvPr/>
        </p:nvSpPr>
        <p:spPr>
          <a:xfrm>
            <a:off x="649224" y="5343169"/>
            <a:ext cx="1498594"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M3 framing, 2005–25</a:t>
            </a:r>
          </a:p>
        </p:txBody>
      </p:sp>
      <p:sp>
        <p:nvSpPr>
          <p:cNvPr id="20" name="Rectangle 19"/>
          <p:cNvSpPr/>
          <p:nvPr/>
        </p:nvSpPr>
        <p:spPr>
          <a:xfrm>
            <a:off x="2348986" y="4970449"/>
            <a:ext cx="1718050" cy="6766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Rectangle 20"/>
          <p:cNvSpPr/>
          <p:nvPr/>
        </p:nvSpPr>
        <p:spPr>
          <a:xfrm>
            <a:off x="2348986" y="4970449"/>
            <a:ext cx="32004" cy="67665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2" name="TextBox 21"/>
          <p:cNvSpPr txBox="1"/>
          <p:nvPr/>
        </p:nvSpPr>
        <p:spPr>
          <a:xfrm>
            <a:off x="2495290" y="5052745"/>
            <a:ext cx="1498594"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~36x</a:t>
            </a:r>
          </a:p>
        </p:txBody>
      </p:sp>
      <p:sp>
        <p:nvSpPr>
          <p:cNvPr id="23" name="TextBox 22"/>
          <p:cNvSpPr txBox="1"/>
          <p:nvPr/>
        </p:nvSpPr>
        <p:spPr>
          <a:xfrm>
            <a:off x="2495290" y="5343169"/>
            <a:ext cx="1498594"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inashanu recompute from the endpoints</a:t>
            </a:r>
          </a:p>
        </p:txBody>
      </p:sp>
      <p:sp>
        <p:nvSpPr>
          <p:cNvPr id="24" name="Rectangle 23"/>
          <p:cNvSpPr/>
          <p:nvPr/>
        </p:nvSpPr>
        <p:spPr>
          <a:xfrm>
            <a:off x="4195053" y="4970449"/>
            <a:ext cx="1718050" cy="6766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Rectangle 24"/>
          <p:cNvSpPr/>
          <p:nvPr/>
        </p:nvSpPr>
        <p:spPr>
          <a:xfrm>
            <a:off x="4195053" y="4970449"/>
            <a:ext cx="32004" cy="67665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6" name="TextBox 25"/>
          <p:cNvSpPr txBox="1"/>
          <p:nvPr/>
        </p:nvSpPr>
        <p:spPr>
          <a:xfrm>
            <a:off x="4341357" y="5052745"/>
            <a:ext cx="1498594"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~27x</a:t>
            </a:r>
          </a:p>
        </p:txBody>
      </p:sp>
      <p:sp>
        <p:nvSpPr>
          <p:cNvPr id="27" name="TextBox 26"/>
          <p:cNvSpPr txBox="1"/>
          <p:nvPr/>
        </p:nvSpPr>
        <p:spPr>
          <a:xfrm>
            <a:off x="4341357" y="5343169"/>
            <a:ext cx="1498594"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AI-workload-specific demand, same window</a:t>
            </a:r>
          </a:p>
        </p:txBody>
      </p:sp>
      <p:sp>
        <p:nvSpPr>
          <p:cNvPr id="28" name="TextBox 27"/>
          <p:cNvSpPr txBox="1"/>
          <p:nvPr/>
        </p:nvSpPr>
        <p:spPr>
          <a:xfrm>
            <a:off x="6278864" y="576072"/>
            <a:ext cx="5410184" cy="494995"/>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Operating capacity is ~1.35 GW: the ‘2 GW headline’ is a different metric, not a bigger market</a:t>
            </a:r>
          </a:p>
        </p:txBody>
      </p:sp>
      <p:sp>
        <p:nvSpPr>
          <p:cNvPr id="29" name="TextBox 28"/>
          <p:cNvSpPr txBox="1"/>
          <p:nvPr/>
        </p:nvSpPr>
        <p:spPr>
          <a:xfrm>
            <a:off x="6278864" y="1162304"/>
            <a:ext cx="5410184"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Australian capacity estimates, GW</a:t>
            </a:r>
          </a:p>
        </p:txBody>
      </p:sp>
      <p:sp>
        <p:nvSpPr>
          <p:cNvPr id="30" name="Rectangle 29"/>
          <p:cNvSpPr/>
          <p:nvPr/>
        </p:nvSpPr>
        <p:spPr>
          <a:xfrm>
            <a:off x="6278864" y="1345184"/>
            <a:ext cx="541018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TextBox 30"/>
          <p:cNvSpPr txBox="1"/>
          <p:nvPr/>
        </p:nvSpPr>
        <p:spPr>
          <a:xfrm>
            <a:off x="6278864" y="1486916"/>
            <a:ext cx="2304288" cy="307250"/>
          </a:xfrm>
          <a:prstGeom prst="rect">
            <a:avLst/>
          </a:prstGeom>
          <a:noFill/>
        </p:spPr>
        <p:txBody>
          <a:bodyPr wrap="square" anchor="t" lIns="0" tIns="0" rIns="0" bIns="0">
            <a:noAutofit/>
          </a:bodyPr>
          <a:lstStyle/>
          <a:p>
            <a:pPr algn="l">
              <a:lnSpc>
                <a:spcPct val="116000"/>
              </a:lnSpc>
              <a:spcAft>
                <a:spcPts val="0"/>
              </a:spcAft>
            </a:pPr>
            <a:r>
              <a:rPr sz="869" b="0">
                <a:solidFill>
                  <a:srgbClr val="0A1E3C"/>
                </a:solidFill>
                <a:latin typeface="Arial"/>
              </a:rPr>
              <a:t>Knight Frank 2025 ‘built IT capacity’ (UNVERIFIED)</a:t>
            </a:r>
          </a:p>
        </p:txBody>
      </p:sp>
      <p:sp>
        <p:nvSpPr>
          <p:cNvPr id="32" name="Rectangle 31"/>
          <p:cNvSpPr/>
          <p:nvPr/>
        </p:nvSpPr>
        <p:spPr>
          <a:xfrm>
            <a:off x="8711168" y="1555648"/>
            <a:ext cx="2081768" cy="137160"/>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3" name="Rectangle 32"/>
          <p:cNvSpPr/>
          <p:nvPr/>
        </p:nvSpPr>
        <p:spPr>
          <a:xfrm>
            <a:off x="8711168" y="1555648"/>
            <a:ext cx="2036512" cy="13716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TextBox 33"/>
          <p:cNvSpPr txBox="1"/>
          <p:nvPr/>
        </p:nvSpPr>
        <p:spPr>
          <a:xfrm>
            <a:off x="10866089" y="1544675"/>
            <a:ext cx="804672" cy="182880"/>
          </a:xfrm>
          <a:prstGeom prst="rect">
            <a:avLst/>
          </a:prstGeom>
          <a:noFill/>
        </p:spPr>
        <p:txBody>
          <a:bodyPr wrap="square" anchor="t" lIns="0" tIns="0" rIns="0" bIns="0">
            <a:noAutofit/>
          </a:bodyPr>
          <a:lstStyle/>
          <a:p>
            <a:r>
              <a:rPr sz="869" b="1">
                <a:solidFill>
                  <a:srgbClr val="0A1E3C"/>
                </a:solidFill>
                <a:latin typeface="Arial"/>
              </a:rPr>
              <a:t>4.5 GW</a:t>
            </a:r>
          </a:p>
        </p:txBody>
      </p:sp>
      <p:sp>
        <p:nvSpPr>
          <p:cNvPr id="35" name="TextBox 34"/>
          <p:cNvSpPr txBox="1"/>
          <p:nvPr/>
        </p:nvSpPr>
        <p:spPr>
          <a:xfrm>
            <a:off x="6278864" y="1862124"/>
            <a:ext cx="2304288" cy="307250"/>
          </a:xfrm>
          <a:prstGeom prst="rect">
            <a:avLst/>
          </a:prstGeom>
          <a:noFill/>
        </p:spPr>
        <p:txBody>
          <a:bodyPr wrap="square" anchor="t" lIns="0" tIns="0" rIns="0" bIns="0">
            <a:noAutofit/>
          </a:bodyPr>
          <a:lstStyle/>
          <a:p>
            <a:pPr algn="l">
              <a:lnSpc>
                <a:spcPct val="116000"/>
              </a:lnSpc>
              <a:spcAft>
                <a:spcPts val="0"/>
              </a:spcAft>
            </a:pPr>
            <a:r>
              <a:rPr sz="869" b="0">
                <a:solidFill>
                  <a:srgbClr val="0A1E3C"/>
                </a:solidFill>
                <a:latin typeface="Arial"/>
              </a:rPr>
              <a:t>M3 Property built-out capacity, 2025 (broader basis)</a:t>
            </a:r>
          </a:p>
        </p:txBody>
      </p:sp>
      <p:sp>
        <p:nvSpPr>
          <p:cNvPr id="36" name="Rectangle 35"/>
          <p:cNvSpPr/>
          <p:nvPr/>
        </p:nvSpPr>
        <p:spPr>
          <a:xfrm>
            <a:off x="8711168" y="1930857"/>
            <a:ext cx="2081768" cy="137160"/>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7" name="Rectangle 36"/>
          <p:cNvSpPr/>
          <p:nvPr/>
        </p:nvSpPr>
        <p:spPr>
          <a:xfrm>
            <a:off x="8711168" y="1930857"/>
            <a:ext cx="905116" cy="13716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TextBox 37"/>
          <p:cNvSpPr txBox="1"/>
          <p:nvPr/>
        </p:nvSpPr>
        <p:spPr>
          <a:xfrm>
            <a:off x="10866089" y="1919884"/>
            <a:ext cx="804672" cy="182880"/>
          </a:xfrm>
          <a:prstGeom prst="rect">
            <a:avLst/>
          </a:prstGeom>
          <a:noFill/>
        </p:spPr>
        <p:txBody>
          <a:bodyPr wrap="square" anchor="t" lIns="0" tIns="0" rIns="0" bIns="0">
            <a:noAutofit/>
          </a:bodyPr>
          <a:lstStyle/>
          <a:p>
            <a:r>
              <a:rPr sz="869" b="1">
                <a:solidFill>
                  <a:srgbClr val="0A1E3C"/>
                </a:solidFill>
                <a:latin typeface="Arial"/>
              </a:rPr>
              <a:t>2.0 GW</a:t>
            </a:r>
          </a:p>
        </p:txBody>
      </p:sp>
      <p:sp>
        <p:nvSpPr>
          <p:cNvPr id="39" name="TextBox 38"/>
          <p:cNvSpPr txBox="1"/>
          <p:nvPr/>
        </p:nvSpPr>
        <p:spPr>
          <a:xfrm>
            <a:off x="6278864" y="2296693"/>
            <a:ext cx="2304288" cy="146456"/>
          </a:xfrm>
          <a:prstGeom prst="rect">
            <a:avLst/>
          </a:prstGeom>
          <a:noFill/>
        </p:spPr>
        <p:txBody>
          <a:bodyPr wrap="square" anchor="t" lIns="0" tIns="0" rIns="0" bIns="0">
            <a:noAutofit/>
          </a:bodyPr>
          <a:lstStyle/>
          <a:p>
            <a:pPr algn="l">
              <a:lnSpc>
                <a:spcPct val="116000"/>
              </a:lnSpc>
              <a:spcAft>
                <a:spcPts val="0"/>
              </a:spcAft>
            </a:pPr>
            <a:r>
              <a:rPr sz="869" b="0">
                <a:solidFill>
                  <a:srgbClr val="0A1E3C"/>
                </a:solidFill>
                <a:latin typeface="Arial"/>
              </a:rPr>
              <a:t>CBRE expected live within three years</a:t>
            </a:r>
          </a:p>
        </p:txBody>
      </p:sp>
      <p:sp>
        <p:nvSpPr>
          <p:cNvPr id="40" name="Rectangle 39"/>
          <p:cNvSpPr/>
          <p:nvPr/>
        </p:nvSpPr>
        <p:spPr>
          <a:xfrm>
            <a:off x="8711168" y="2301341"/>
            <a:ext cx="2081768" cy="137160"/>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1" name="Rectangle 40"/>
          <p:cNvSpPr/>
          <p:nvPr/>
        </p:nvSpPr>
        <p:spPr>
          <a:xfrm>
            <a:off x="8711168" y="2301341"/>
            <a:ext cx="814605" cy="13716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TextBox 41"/>
          <p:cNvSpPr txBox="1"/>
          <p:nvPr/>
        </p:nvSpPr>
        <p:spPr>
          <a:xfrm>
            <a:off x="10866089" y="2290368"/>
            <a:ext cx="804672" cy="182880"/>
          </a:xfrm>
          <a:prstGeom prst="rect">
            <a:avLst/>
          </a:prstGeom>
          <a:noFill/>
        </p:spPr>
        <p:txBody>
          <a:bodyPr wrap="square" anchor="t" lIns="0" tIns="0" rIns="0" bIns="0">
            <a:noAutofit/>
          </a:bodyPr>
          <a:lstStyle/>
          <a:p>
            <a:r>
              <a:rPr sz="869" b="1">
                <a:solidFill>
                  <a:srgbClr val="0A1E3C"/>
                </a:solidFill>
                <a:latin typeface="Arial"/>
              </a:rPr>
              <a:t>1.8 GW</a:t>
            </a:r>
          </a:p>
        </p:txBody>
      </p:sp>
      <p:sp>
        <p:nvSpPr>
          <p:cNvPr id="43" name="TextBox 42"/>
          <p:cNvSpPr txBox="1"/>
          <p:nvPr/>
        </p:nvSpPr>
        <p:spPr>
          <a:xfrm>
            <a:off x="6278864" y="2662453"/>
            <a:ext cx="2304288" cy="146456"/>
          </a:xfrm>
          <a:prstGeom prst="rect">
            <a:avLst/>
          </a:prstGeom>
          <a:noFill/>
        </p:spPr>
        <p:txBody>
          <a:bodyPr wrap="square" anchor="t" lIns="0" tIns="0" rIns="0" bIns="0">
            <a:noAutofit/>
          </a:bodyPr>
          <a:lstStyle/>
          <a:p>
            <a:pPr algn="l">
              <a:lnSpc>
                <a:spcPct val="116000"/>
              </a:lnSpc>
              <a:spcAft>
                <a:spcPts val="0"/>
              </a:spcAft>
            </a:pPr>
            <a:r>
              <a:rPr sz="869" b="0">
                <a:solidFill>
                  <a:srgbClr val="0A1E3C"/>
                </a:solidFill>
                <a:latin typeface="Arial"/>
              </a:rPr>
              <a:t>CBRE live capacity, end-2025</a:t>
            </a:r>
          </a:p>
        </p:txBody>
      </p:sp>
      <p:sp>
        <p:nvSpPr>
          <p:cNvPr id="44" name="Rectangle 43"/>
          <p:cNvSpPr/>
          <p:nvPr/>
        </p:nvSpPr>
        <p:spPr>
          <a:xfrm>
            <a:off x="8711168" y="2667101"/>
            <a:ext cx="2081768" cy="137160"/>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5" name="Rectangle 44"/>
          <p:cNvSpPr/>
          <p:nvPr/>
        </p:nvSpPr>
        <p:spPr>
          <a:xfrm>
            <a:off x="8711168" y="2667101"/>
            <a:ext cx="588325" cy="13716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6" name="Rectangle 45"/>
          <p:cNvSpPr/>
          <p:nvPr/>
        </p:nvSpPr>
        <p:spPr>
          <a:xfrm>
            <a:off x="9299494" y="2667101"/>
            <a:ext cx="90511" cy="13716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7" name="TextBox 46"/>
          <p:cNvSpPr txBox="1"/>
          <p:nvPr/>
        </p:nvSpPr>
        <p:spPr>
          <a:xfrm>
            <a:off x="10866089" y="2656128"/>
            <a:ext cx="804672" cy="182880"/>
          </a:xfrm>
          <a:prstGeom prst="rect">
            <a:avLst/>
          </a:prstGeom>
          <a:noFill/>
        </p:spPr>
        <p:txBody>
          <a:bodyPr wrap="square" anchor="t" lIns="0" tIns="0" rIns="0" bIns="0">
            <a:noAutofit/>
          </a:bodyPr>
          <a:lstStyle/>
          <a:p>
            <a:r>
              <a:rPr sz="869" b="1">
                <a:solidFill>
                  <a:srgbClr val="0A1E3C"/>
                </a:solidFill>
                <a:latin typeface="Arial"/>
              </a:rPr>
              <a:t>1.30–1.50 GW</a:t>
            </a:r>
          </a:p>
        </p:txBody>
      </p:sp>
      <p:sp>
        <p:nvSpPr>
          <p:cNvPr id="48" name="TextBox 47"/>
          <p:cNvSpPr txBox="1"/>
          <p:nvPr/>
        </p:nvSpPr>
        <p:spPr>
          <a:xfrm>
            <a:off x="6278864" y="3028213"/>
            <a:ext cx="2304288" cy="146456"/>
          </a:xfrm>
          <a:prstGeom prst="rect">
            <a:avLst/>
          </a:prstGeom>
          <a:noFill/>
        </p:spPr>
        <p:txBody>
          <a:bodyPr wrap="square" anchor="t" lIns="0" tIns="0" rIns="0" bIns="0">
            <a:noAutofit/>
          </a:bodyPr>
          <a:lstStyle/>
          <a:p>
            <a:pPr algn="l">
              <a:lnSpc>
                <a:spcPct val="116000"/>
              </a:lnSpc>
              <a:spcAft>
                <a:spcPts val="0"/>
              </a:spcAft>
            </a:pPr>
            <a:r>
              <a:rPr sz="869" b="1">
                <a:solidFill>
                  <a:srgbClr val="0A1E3C"/>
                </a:solidFill>
                <a:latin typeface="Arial"/>
              </a:rPr>
              <a:t>ITK Research operating IT load, end-2025</a:t>
            </a:r>
          </a:p>
        </p:txBody>
      </p:sp>
      <p:sp>
        <p:nvSpPr>
          <p:cNvPr id="49" name="Rectangle 48"/>
          <p:cNvSpPr/>
          <p:nvPr/>
        </p:nvSpPr>
        <p:spPr>
          <a:xfrm>
            <a:off x="8711168" y="3032861"/>
            <a:ext cx="2081768" cy="137160"/>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0" name="Rectangle 49"/>
          <p:cNvSpPr/>
          <p:nvPr/>
        </p:nvSpPr>
        <p:spPr>
          <a:xfrm>
            <a:off x="8711168" y="3032861"/>
            <a:ext cx="610953" cy="13716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1" name="TextBox 50"/>
          <p:cNvSpPr txBox="1"/>
          <p:nvPr/>
        </p:nvSpPr>
        <p:spPr>
          <a:xfrm>
            <a:off x="10866089" y="3021888"/>
            <a:ext cx="804672" cy="182880"/>
          </a:xfrm>
          <a:prstGeom prst="rect">
            <a:avLst/>
          </a:prstGeom>
          <a:noFill/>
        </p:spPr>
        <p:txBody>
          <a:bodyPr wrap="square" anchor="t" lIns="0" tIns="0" rIns="0" bIns="0">
            <a:noAutofit/>
          </a:bodyPr>
          <a:lstStyle/>
          <a:p>
            <a:r>
              <a:rPr sz="869" b="1">
                <a:solidFill>
                  <a:srgbClr val="C2410C"/>
                </a:solidFill>
                <a:latin typeface="Arial"/>
              </a:rPr>
              <a:t>1.35 GW</a:t>
            </a:r>
          </a:p>
        </p:txBody>
      </p:sp>
      <p:sp>
        <p:nvSpPr>
          <p:cNvPr id="52" name="TextBox 51"/>
          <p:cNvSpPr txBox="1"/>
          <p:nvPr/>
        </p:nvSpPr>
        <p:spPr>
          <a:xfrm>
            <a:off x="6278864" y="3357473"/>
            <a:ext cx="5410184" cy="323142"/>
          </a:xfrm>
          <a:prstGeom prst="rect">
            <a:avLst/>
          </a:prstGeom>
          <a:noFill/>
        </p:spPr>
        <p:txBody>
          <a:bodyPr wrap="square" anchor="t" lIns="0" tIns="0" rIns="0" bIns="0">
            <a:noAutofit/>
          </a:bodyPr>
          <a:lstStyle/>
          <a:p>
            <a:pPr algn="l">
              <a:lnSpc>
                <a:spcPct val="122000"/>
              </a:lnSpc>
              <a:spcAft>
                <a:spcPts val="0"/>
              </a:spcAft>
            </a:pPr>
            <a:r>
              <a:rPr sz="869" b="0">
                <a:solidFill>
                  <a:srgbClr val="5B6B84"/>
                </a:solidFill>
                <a:latin typeface="Arial"/>
              </a:rPr>
              <a:t>The ‘2 GW headline’ confuses operating IT load with gross site MW: metrics differ by definition, not just by source</a:t>
            </a:r>
          </a:p>
        </p:txBody>
      </p:sp>
      <p:sp>
        <p:nvSpPr>
          <p:cNvPr id="53" name="Rectangle 52"/>
          <p:cNvSpPr/>
          <p:nvPr/>
        </p:nvSpPr>
        <p:spPr>
          <a:xfrm>
            <a:off x="6278864" y="3791661"/>
            <a:ext cx="5410184" cy="88882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4" name="Rectangle 53"/>
          <p:cNvSpPr/>
          <p:nvPr/>
        </p:nvSpPr>
        <p:spPr>
          <a:xfrm>
            <a:off x="6278864" y="3791661"/>
            <a:ext cx="41148" cy="888822"/>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5" name="TextBox 54"/>
          <p:cNvSpPr txBox="1"/>
          <p:nvPr/>
        </p:nvSpPr>
        <p:spPr>
          <a:xfrm>
            <a:off x="6461744" y="3919677"/>
            <a:ext cx="5099288" cy="156159"/>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WHICH NUMBER SHOULD A COMMITTEE USE?</a:t>
            </a:r>
          </a:p>
        </p:txBody>
      </p:sp>
      <p:sp>
        <p:nvSpPr>
          <p:cNvPr id="56" name="TextBox 55"/>
          <p:cNvSpPr txBox="1"/>
          <p:nvPr/>
        </p:nvSpPr>
        <p:spPr>
          <a:xfrm>
            <a:off x="6461744" y="4121556"/>
            <a:ext cx="5099288" cy="516498"/>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For revenue underwriting: ~1.35 GW operating IT load (ITK, converging with CEFC/Baringa, USSC and Oxford Economics). For development pipeline: M3’s ~2,000 MW built-out. Treat Knight Frank’s 4.5 GW as unverified (poor OCR retrieval, data-gap register item 3).</a:t>
            </a:r>
          </a:p>
        </p:txBody>
      </p:sp>
      <p:sp>
        <p:nvSpPr>
          <p:cNvPr id="57" name="TextBox 56"/>
          <p:cNvSpPr txBox="1"/>
          <p:nvPr/>
        </p:nvSpPr>
        <p:spPr>
          <a:xfrm>
            <a:off x="6278864" y="4826787"/>
            <a:ext cx="5410184" cy="153085"/>
          </a:xfrm>
          <a:prstGeom prst="rect">
            <a:avLst/>
          </a:prstGeom>
          <a:noFill/>
        </p:spPr>
        <p:txBody>
          <a:bodyPr wrap="square" anchor="t" lIns="0" tIns="0" rIns="0" bIns="0">
            <a:noAutofit/>
          </a:bodyPr>
          <a:lstStyle/>
          <a:p>
            <a:pPr algn="l">
              <a:lnSpc>
                <a:spcPct val="122000"/>
              </a:lnSpc>
              <a:spcAft>
                <a:spcPts val="0"/>
              </a:spcAft>
            </a:pPr>
            <a:r>
              <a:rPr sz="869" b="0">
                <a:solidFill>
                  <a:srgbClr val="0A1E3C"/>
                </a:solidFill>
                <a:latin typeface="Arial"/>
              </a:rPr>
              <a:t>CBRE expects live capacity to reach ~1.8 GW within three years. M3 projects:</a:t>
            </a:r>
          </a:p>
        </p:txBody>
      </p:sp>
      <p:sp>
        <p:nvSpPr>
          <p:cNvPr id="58" name="Rectangle 57"/>
          <p:cNvSpPr/>
          <p:nvPr/>
        </p:nvSpPr>
        <p:spPr>
          <a:xfrm>
            <a:off x="6278864" y="5053025"/>
            <a:ext cx="1283966" cy="6766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9" name="Rectangle 58"/>
          <p:cNvSpPr/>
          <p:nvPr/>
        </p:nvSpPr>
        <p:spPr>
          <a:xfrm>
            <a:off x="6278864" y="5053025"/>
            <a:ext cx="32004" cy="67665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0" name="TextBox 59"/>
          <p:cNvSpPr txBox="1"/>
          <p:nvPr/>
        </p:nvSpPr>
        <p:spPr>
          <a:xfrm>
            <a:off x="6425168" y="5135321"/>
            <a:ext cx="1064510" cy="214266"/>
          </a:xfrm>
          <a:prstGeom prst="rect">
            <a:avLst/>
          </a:prstGeom>
          <a:noFill/>
        </p:spPr>
        <p:txBody>
          <a:bodyPr wrap="square" anchor="t" lIns="0" tIns="0" rIns="0" bIns="0">
            <a:noAutofit/>
          </a:bodyPr>
          <a:lstStyle/>
          <a:p>
            <a:pPr algn="l">
              <a:lnSpc>
                <a:spcPct val="105000"/>
              </a:lnSpc>
              <a:spcAft>
                <a:spcPts val="0"/>
              </a:spcAft>
            </a:pPr>
            <a:r>
              <a:rPr sz="1339" b="1">
                <a:solidFill>
                  <a:srgbClr val="0A1E3C"/>
                </a:solidFill>
                <a:latin typeface="Georgia"/>
              </a:rPr>
              <a:t>~9,500 MW</a:t>
            </a:r>
          </a:p>
        </p:txBody>
      </p:sp>
      <p:sp>
        <p:nvSpPr>
          <p:cNvPr id="61" name="TextBox 60"/>
          <p:cNvSpPr txBox="1"/>
          <p:nvPr/>
        </p:nvSpPr>
        <p:spPr>
          <a:xfrm>
            <a:off x="6425168" y="5425744"/>
            <a:ext cx="1064510"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built-out capacity by the early 2030s</a:t>
            </a:r>
          </a:p>
        </p:txBody>
      </p:sp>
      <p:sp>
        <p:nvSpPr>
          <p:cNvPr id="62" name="Rectangle 61"/>
          <p:cNvSpPr/>
          <p:nvPr/>
        </p:nvSpPr>
        <p:spPr>
          <a:xfrm>
            <a:off x="7654270" y="5053025"/>
            <a:ext cx="1283966" cy="6766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3" name="Rectangle 62"/>
          <p:cNvSpPr/>
          <p:nvPr/>
        </p:nvSpPr>
        <p:spPr>
          <a:xfrm>
            <a:off x="7654270" y="5053025"/>
            <a:ext cx="32004" cy="67665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4" name="TextBox 63"/>
          <p:cNvSpPr txBox="1"/>
          <p:nvPr/>
        </p:nvSpPr>
        <p:spPr>
          <a:xfrm>
            <a:off x="7800574" y="5135321"/>
            <a:ext cx="1064510"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~A$26bn</a:t>
            </a:r>
          </a:p>
        </p:txBody>
      </p:sp>
      <p:sp>
        <p:nvSpPr>
          <p:cNvPr id="65" name="TextBox 64"/>
          <p:cNvSpPr txBox="1"/>
          <p:nvPr/>
        </p:nvSpPr>
        <p:spPr>
          <a:xfrm>
            <a:off x="7800574" y="5425744"/>
            <a:ext cx="1064510"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of investment required</a:t>
            </a:r>
          </a:p>
        </p:txBody>
      </p:sp>
      <p:sp>
        <p:nvSpPr>
          <p:cNvPr id="66" name="Rectangle 65"/>
          <p:cNvSpPr/>
          <p:nvPr/>
        </p:nvSpPr>
        <p:spPr>
          <a:xfrm>
            <a:off x="9029677" y="5053025"/>
            <a:ext cx="1283966" cy="6766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7" name="Rectangle 66"/>
          <p:cNvSpPr/>
          <p:nvPr/>
        </p:nvSpPr>
        <p:spPr>
          <a:xfrm>
            <a:off x="9029677" y="5053025"/>
            <a:ext cx="32004" cy="67665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8" name="TextBox 67"/>
          <p:cNvSpPr txBox="1"/>
          <p:nvPr/>
        </p:nvSpPr>
        <p:spPr>
          <a:xfrm>
            <a:off x="9175981" y="5135321"/>
            <a:ext cx="1064510" cy="201465"/>
          </a:xfrm>
          <a:prstGeom prst="rect">
            <a:avLst/>
          </a:prstGeom>
          <a:noFill/>
        </p:spPr>
        <p:txBody>
          <a:bodyPr wrap="square" anchor="t" lIns="0" tIns="0" rIns="0" bIns="0">
            <a:noAutofit/>
          </a:bodyPr>
          <a:lstStyle/>
          <a:p>
            <a:pPr algn="l">
              <a:lnSpc>
                <a:spcPct val="105000"/>
              </a:lnSpc>
              <a:spcAft>
                <a:spcPts val="0"/>
              </a:spcAft>
            </a:pPr>
            <a:r>
              <a:rPr sz="1259" b="1">
                <a:solidFill>
                  <a:srgbClr val="0A1E3C"/>
                </a:solidFill>
                <a:latin typeface="Georgia"/>
              </a:rPr>
              <a:t>up to 1.7 GW</a:t>
            </a:r>
          </a:p>
        </p:txBody>
      </p:sp>
      <p:sp>
        <p:nvSpPr>
          <p:cNvPr id="69" name="TextBox 68"/>
          <p:cNvSpPr txBox="1"/>
          <p:nvPr/>
        </p:nvSpPr>
        <p:spPr>
          <a:xfrm>
            <a:off x="9175981" y="5425744"/>
            <a:ext cx="1064510"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residual supply gap</a:t>
            </a:r>
          </a:p>
        </p:txBody>
      </p:sp>
      <p:sp>
        <p:nvSpPr>
          <p:cNvPr id="70" name="Rectangle 69"/>
          <p:cNvSpPr/>
          <p:nvPr/>
        </p:nvSpPr>
        <p:spPr>
          <a:xfrm>
            <a:off x="10405083" y="5053025"/>
            <a:ext cx="1283966" cy="6766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1" name="Rectangle 70"/>
          <p:cNvSpPr/>
          <p:nvPr/>
        </p:nvSpPr>
        <p:spPr>
          <a:xfrm>
            <a:off x="10405083" y="5053025"/>
            <a:ext cx="32004" cy="67665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2" name="TextBox 71"/>
          <p:cNvSpPr txBox="1"/>
          <p:nvPr/>
        </p:nvSpPr>
        <p:spPr>
          <a:xfrm>
            <a:off x="10551387" y="5135321"/>
            <a:ext cx="1064510"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~175</a:t>
            </a:r>
          </a:p>
        </p:txBody>
      </p:sp>
      <p:sp>
        <p:nvSpPr>
          <p:cNvPr id="73" name="TextBox 72"/>
          <p:cNvSpPr txBox="1"/>
          <p:nvPr/>
        </p:nvSpPr>
        <p:spPr>
          <a:xfrm>
            <a:off x="10551387" y="5425744"/>
            <a:ext cx="1064510" cy="133680"/>
          </a:xfrm>
          <a:prstGeom prst="rect">
            <a:avLst/>
          </a:prstGeom>
          <a:noFill/>
        </p:spPr>
        <p:txBody>
          <a:bodyPr wrap="square" anchor="t" lIns="0" tIns="0" rIns="0" bIns="0">
            <a:noAutofit/>
          </a:bodyPr>
          <a:lstStyle/>
          <a:p>
            <a:pPr algn="l">
              <a:lnSpc>
                <a:spcPct val="118000"/>
              </a:lnSpc>
              <a:spcAft>
                <a:spcPts val="0"/>
              </a:spcAft>
            </a:pPr>
            <a:r>
              <a:rPr sz="770" b="0" spc="-17">
                <a:solidFill>
                  <a:srgbClr val="5B6B84"/>
                </a:solidFill>
                <a:latin typeface="Arial"/>
              </a:rPr>
              <a:t>further facilities by 2030</a:t>
            </a:r>
          </a:p>
        </p:txBody>
      </p:sp>
      <p:sp>
        <p:nvSpPr>
          <p:cNvPr id="74" name="TextBox 73"/>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M3 Property, Data Centre Growth in Australia (18 Nov 2025); The Industrialist (24 Nov 2025); ITK Research (11 May 2026); CBRE via LinkedIn/Naicker (2026); Knight Frank (9 Apr 2025, unverified).</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02 · Market size &amp; growth</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15</a:t>
            </a:r>
          </a:p>
        </p:txBody>
      </p:sp>
      <p:sp>
        <p:nvSpPr>
          <p:cNvPr id="9" name="TextBox 8"/>
          <p:cNvSpPr txBox="1"/>
          <p:nvPr/>
        </p:nvSpPr>
        <p:spPr>
          <a:xfrm>
            <a:off x="502920" y="576072"/>
            <a:ext cx="11186129" cy="24749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Capital is arriving faster than megawatts: investment is on an A$20bn-to-A$60bn trajectory this decade</a:t>
            </a:r>
          </a:p>
        </p:txBody>
      </p:sp>
      <p:sp>
        <p:nvSpPr>
          <p:cNvPr id="10" name="TextBox 9"/>
          <p:cNvSpPr txBox="1"/>
          <p:nvPr/>
        </p:nvSpPr>
        <p:spPr>
          <a:xfrm>
            <a:off x="502920" y="965200"/>
            <a:ext cx="5734795" cy="646285"/>
          </a:xfrm>
          <a:prstGeom prst="rect">
            <a:avLst/>
          </a:prstGeom>
          <a:noFill/>
        </p:spPr>
        <p:txBody>
          <a:bodyPr wrap="square" anchor="t" lIns="0" tIns="0" rIns="0" bIns="0">
            <a:noAutofit/>
          </a:bodyPr>
          <a:lstStyle/>
          <a:p>
            <a:pPr algn="l">
              <a:lnSpc>
                <a:spcPct val="122000"/>
              </a:lnSpc>
              <a:spcAft>
                <a:spcPts val="0"/>
              </a:spcAft>
            </a:pPr>
            <a:r>
              <a:rPr sz="869" b="0">
                <a:solidFill>
                  <a:srgbClr val="0A1E3C"/>
                </a:solidFill>
                <a:latin typeface="Arial"/>
              </a:rPr>
              <a:t>US$6.7bn (~A$10bn) was invested in Australian data centres in 2024, second only to the US globally (Knight Frank, cited in the National AI Plan). CBRE forecasts investment growing ~50% over four years to A$46bn in 2029 on committed projects; Oxford Economics expects A$60bn by 2030 from A$20bn in 2026. The National AI Plan cites A$100bn+ of future investment.</a:t>
            </a:r>
          </a:p>
        </p:txBody>
      </p:sp>
      <p:sp>
        <p:nvSpPr>
          <p:cNvPr id="11" name="TextBox 10"/>
          <p:cNvSpPr txBox="1"/>
          <p:nvPr/>
        </p:nvSpPr>
        <p:spPr>
          <a:xfrm>
            <a:off x="502920" y="1705559"/>
            <a:ext cx="5734795"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Investment trajectory indicators, A$bn</a:t>
            </a:r>
          </a:p>
        </p:txBody>
      </p:sp>
      <p:sp>
        <p:nvSpPr>
          <p:cNvPr id="12" name="Rectangle 11"/>
          <p:cNvSpPr/>
          <p:nvPr/>
        </p:nvSpPr>
        <p:spPr>
          <a:xfrm>
            <a:off x="502920" y="1888439"/>
            <a:ext cx="5734795"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13" name="Chart 12"/>
          <p:cNvGraphicFramePr>
            <a:graphicFrameLocks noGrp="1"/>
          </p:cNvGraphicFramePr>
          <p:nvPr/>
        </p:nvGraphicFramePr>
        <p:xfrm>
          <a:off x="502920" y="1979879"/>
          <a:ext cx="5734795" cy="2103120"/>
        </p:xfrm>
        <a:graphic>
          <a:graphicData uri="http://schemas.openxmlformats.org/drawingml/2006/chart">
            <c:chart xmlns:c="http://schemas.openxmlformats.org/drawingml/2006/chart" r:id="rId2"/>
          </a:graphicData>
        </a:graphic>
      </p:graphicFrame>
      <p:sp>
        <p:nvSpPr>
          <p:cNvPr id="14" name="TextBox 13"/>
          <p:cNvSpPr txBox="1"/>
          <p:nvPr/>
        </p:nvSpPr>
        <p:spPr>
          <a:xfrm>
            <a:off x="502920" y="4137863"/>
            <a:ext cx="5734795" cy="13604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Investment trajectory indicators, A$bn: bases differ (flow vs committed); US$6.7bn 2024 shown at ~A$10bn per dossier</a:t>
            </a:r>
          </a:p>
        </p:txBody>
      </p:sp>
      <p:sp>
        <p:nvSpPr>
          <p:cNvPr id="15" name="Rectangle 14"/>
          <p:cNvSpPr/>
          <p:nvPr/>
        </p:nvSpPr>
        <p:spPr>
          <a:xfrm>
            <a:off x="502920" y="4383633"/>
            <a:ext cx="5734795" cy="46268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6" name="Rectangle 15"/>
          <p:cNvSpPr/>
          <p:nvPr/>
        </p:nvSpPr>
        <p:spPr>
          <a:xfrm>
            <a:off x="502920" y="4383633"/>
            <a:ext cx="36576" cy="46268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TextBox 16"/>
          <p:cNvSpPr txBox="1"/>
          <p:nvPr/>
        </p:nvSpPr>
        <p:spPr>
          <a:xfrm>
            <a:off x="667512" y="4493361"/>
            <a:ext cx="5423899" cy="291876"/>
          </a:xfrm>
          <a:prstGeom prst="rect">
            <a:avLst/>
          </a:prstGeom>
          <a:noFill/>
        </p:spPr>
        <p:txBody>
          <a:bodyPr wrap="square" anchor="t" lIns="0" tIns="0" rIns="0" bIns="0">
            <a:noAutofit/>
          </a:bodyPr>
          <a:lstStyle/>
          <a:p>
            <a:pPr algn="l">
              <a:lnSpc>
                <a:spcPct val="126000"/>
              </a:lnSpc>
              <a:spcAft>
                <a:spcPts val="0"/>
              </a:spcAft>
            </a:pPr>
            <a:r>
              <a:rPr sz="760" b="0">
                <a:solidFill>
                  <a:srgbClr val="0A1E3C"/>
                </a:solidFill>
                <a:latin typeface="Arial"/>
              </a:rPr>
              <a:t>Bases differ: Knight Frank is an actual annual flow; CBRE is committed-project based; Oxford Economics is a run-rate trajectory. Figures are presented side by side and not blended.</a:t>
            </a:r>
          </a:p>
        </p:txBody>
      </p:sp>
      <p:sp>
        <p:nvSpPr>
          <p:cNvPr id="18" name="Rectangle 17"/>
          <p:cNvSpPr/>
          <p:nvPr/>
        </p:nvSpPr>
        <p:spPr>
          <a:xfrm>
            <a:off x="502920" y="4992624"/>
            <a:ext cx="5734795" cy="694944"/>
          </a:xfrm>
          <a:prstGeom prst="rect">
            <a:avLst/>
          </a:prstGeom>
          <a:solidFill>
            <a:srgbClr val="FFFFFF"/>
          </a:solidFill>
          <a:ln w="9525">
            <a:solidFill>
              <a:srgbClr val="D7DEE9"/>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TextBox 18"/>
          <p:cNvSpPr txBox="1"/>
          <p:nvPr/>
        </p:nvSpPr>
        <p:spPr>
          <a:xfrm>
            <a:off x="649224" y="5102352"/>
            <a:ext cx="2574789"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US$6.7bn</a:t>
            </a:r>
          </a:p>
        </p:txBody>
      </p:sp>
      <p:sp>
        <p:nvSpPr>
          <p:cNvPr id="20" name="TextBox 19"/>
          <p:cNvSpPr txBox="1"/>
          <p:nvPr/>
        </p:nvSpPr>
        <p:spPr>
          <a:xfrm>
            <a:off x="649224" y="5480735"/>
            <a:ext cx="2574789"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2024 investment: second only to the US globally</a:t>
            </a:r>
          </a:p>
        </p:txBody>
      </p:sp>
      <p:sp>
        <p:nvSpPr>
          <p:cNvPr id="21" name="Rectangle 20"/>
          <p:cNvSpPr/>
          <p:nvPr/>
        </p:nvSpPr>
        <p:spPr>
          <a:xfrm>
            <a:off x="3370317" y="5120640"/>
            <a:ext cx="11430" cy="438912"/>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2" name="TextBox 21"/>
          <p:cNvSpPr txBox="1"/>
          <p:nvPr/>
        </p:nvSpPr>
        <p:spPr>
          <a:xfrm>
            <a:off x="3516621" y="5102352"/>
            <a:ext cx="2574789"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A$100bn+</a:t>
            </a:r>
          </a:p>
        </p:txBody>
      </p:sp>
      <p:sp>
        <p:nvSpPr>
          <p:cNvPr id="23" name="TextBox 22"/>
          <p:cNvSpPr txBox="1"/>
          <p:nvPr/>
        </p:nvSpPr>
        <p:spPr>
          <a:xfrm>
            <a:off x="3516621" y="5480735"/>
            <a:ext cx="2574789"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future investment cited in the National AI Plan</a:t>
            </a:r>
          </a:p>
        </p:txBody>
      </p:sp>
      <p:sp>
        <p:nvSpPr>
          <p:cNvPr id="24" name="TextBox 23"/>
          <p:cNvSpPr txBox="1"/>
          <p:nvPr/>
        </p:nvSpPr>
        <p:spPr>
          <a:xfrm>
            <a:off x="6603475" y="965200"/>
            <a:ext cx="5085573"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Global position</a:t>
            </a:r>
          </a:p>
        </p:txBody>
      </p:sp>
      <p:sp>
        <p:nvSpPr>
          <p:cNvPr id="25" name="Rectangle 24"/>
          <p:cNvSpPr/>
          <p:nvPr/>
        </p:nvSpPr>
        <p:spPr>
          <a:xfrm>
            <a:off x="6603475" y="1148080"/>
            <a:ext cx="5085573"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26" name="Table 25"/>
          <p:cNvGraphicFramePr>
            <a:graphicFrameLocks noGrp="1"/>
          </p:cNvGraphicFramePr>
          <p:nvPr/>
        </p:nvGraphicFramePr>
        <p:xfrm>
          <a:off x="6603475" y="1239520"/>
          <a:ext cx="5085572" cy="1395068"/>
        </p:xfrm>
        <a:graphic>
          <a:graphicData uri="http://schemas.openxmlformats.org/drawingml/2006/table">
            <a:tbl>
              <a:tblPr firstRow="0" bandRow="0" firstCol="0" bandCol="0">
                <a:tableStyleId>{2D5ABB26-0587-4C30-8999-92F81FD0307C}</a:tableStyleId>
              </a:tblPr>
              <a:tblGrid>
                <a:gridCol w="1060389"/>
                <a:gridCol w="1992801"/>
                <a:gridCol w="2032382"/>
              </a:tblGrid>
              <a:tr h="284327">
                <a:tc>
                  <a:txBody>
                    <a:bodyPr wrap="square">
                      <a:noAutofit/>
                    </a:bodyPr>
                    <a:lstStyle/>
                    <a:p>
                      <a:pPr algn="l">
                        <a:lnSpc>
                          <a:spcPct val="118000"/>
                        </a:lnSpc>
                      </a:pPr>
                      <a:r>
                        <a:rPr sz="860" b="1">
                          <a:solidFill>
                            <a:srgbClr val="0A1E3C"/>
                          </a:solidFill>
                          <a:latin typeface="Arial"/>
                        </a:rPr>
                        <a:t>Market</a:t>
                      </a:r>
                    </a:p>
                  </a:txBody>
                  <a:tcPr marL="91440"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Operating / trajectory</a:t>
                      </a:r>
                    </a:p>
                  </a:txBody>
                  <a:tcPr marL="82296"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Note</a:t>
                      </a:r>
                    </a:p>
                  </a:txBody>
                  <a:tcPr marL="82296" marR="82296" marT="77724" marB="77724" anchor="t">
                    <a:lnT w="11430" cap="flat" cmpd="sng" algn="ctr">
                      <a:solidFill>
                        <a:srgbClr val="0A1E3C"/>
                      </a:solidFill>
                    </a:lnT>
                    <a:lnB w="11430" cap="flat" cmpd="sng" algn="ctr">
                      <a:solidFill>
                        <a:srgbClr val="0A1E3C"/>
                      </a:solidFill>
                    </a:lnB>
                    <a:noFill/>
                  </a:tcPr>
                </a:tc>
              </a:tr>
              <a:tr h="413207">
                <a:tc>
                  <a:txBody>
                    <a:bodyPr wrap="square">
                      <a:noAutofit/>
                    </a:bodyPr>
                    <a:lstStyle/>
                    <a:p>
                      <a:pPr algn="l">
                        <a:lnSpc>
                          <a:spcPct val="118000"/>
                        </a:lnSpc>
                      </a:pPr>
                      <a:r>
                        <a:rPr sz="860" b="1">
                          <a:solidFill>
                            <a:srgbClr val="0A1E3C"/>
                          </a:solidFill>
                          <a:latin typeface="Arial"/>
                        </a:rPr>
                        <a:t>United States</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24,000 to 31,000 MW (early 2030s)</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~50 GW operating on ITK’s basis; world’s largest</a:t>
                      </a:r>
                    </a:p>
                  </a:txBody>
                  <a:tcPr marL="82296" marR="82296" marT="77724" marB="77724" anchor="t">
                    <a:lnB w="7620" cap="flat" cmpd="sng" algn="ctr">
                      <a:solidFill>
                        <a:srgbClr val="D7DEE9"/>
                      </a:solidFill>
                    </a:lnB>
                    <a:noFill/>
                  </a:tcPr>
                </a:tc>
              </a:tr>
              <a:tr h="284327">
                <a:tc>
                  <a:txBody>
                    <a:bodyPr wrap="square">
                      <a:noAutofit/>
                    </a:bodyPr>
                    <a:lstStyle/>
                    <a:p>
                      <a:pPr algn="l">
                        <a:lnSpc>
                          <a:spcPct val="118000"/>
                        </a:lnSpc>
                      </a:pPr>
                      <a:r>
                        <a:rPr sz="860" b="1">
                          <a:solidFill>
                            <a:srgbClr val="0A1E3C"/>
                          </a:solidFill>
                          <a:latin typeface="Arial"/>
                        </a:rPr>
                        <a:t>India</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2,000 to 10,000 MW (early 2030s)</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Fastest large-market build-out</a:t>
                      </a:r>
                    </a:p>
                  </a:txBody>
                  <a:tcPr marL="82296" marR="82296" marT="77724" marB="77724" anchor="t">
                    <a:lnB w="7620" cap="flat" cmpd="sng" algn="ctr">
                      <a:solidFill>
                        <a:srgbClr val="D7DEE9"/>
                      </a:solidFill>
                    </a:lnB>
                    <a:noFill/>
                  </a:tcPr>
                </a:tc>
              </a:tr>
              <a:tr h="413207">
                <a:tc>
                  <a:txBody>
                    <a:bodyPr wrap="square">
                      <a:noAutofit/>
                    </a:bodyPr>
                    <a:lstStyle/>
                    <a:p>
                      <a:pPr algn="l">
                        <a:lnSpc>
                          <a:spcPct val="118000"/>
                        </a:lnSpc>
                      </a:pPr>
                      <a:r>
                        <a:rPr sz="860" b="1">
                          <a:solidFill>
                            <a:srgbClr val="0A1E3C"/>
                          </a:solidFill>
                          <a:latin typeface="Arial"/>
                        </a:rPr>
                        <a:t>Australia</a:t>
                      </a:r>
                    </a:p>
                  </a:txBody>
                  <a:tcPr marL="91440"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~1,350 to 5,000–6,220 MW (2030)</a:t>
                      </a:r>
                    </a:p>
                  </a:txBody>
                  <a:tcPr marL="82296"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Top-10 now; potentially top-3 early 2030s (M3)</a:t>
                      </a:r>
                    </a:p>
                  </a:txBody>
                  <a:tcPr marL="82296" marR="82296" marT="77724" marB="77724" anchor="t">
                    <a:lnB w="11430" cap="flat" cmpd="sng" algn="ctr">
                      <a:solidFill>
                        <a:srgbClr val="0A1E3C"/>
                      </a:solidFill>
                    </a:lnB>
                    <a:noFill/>
                  </a:tcPr>
                </a:tc>
              </a:tr>
            </a:tbl>
          </a:graphicData>
        </a:graphic>
      </p:graphicFrame>
      <p:sp>
        <p:nvSpPr>
          <p:cNvPr id="27" name="Rectangle 26"/>
          <p:cNvSpPr/>
          <p:nvPr/>
        </p:nvSpPr>
        <p:spPr>
          <a:xfrm>
            <a:off x="6603475" y="2872333"/>
            <a:ext cx="1572768" cy="1069035"/>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Rectangle 27"/>
          <p:cNvSpPr/>
          <p:nvPr/>
        </p:nvSpPr>
        <p:spPr>
          <a:xfrm>
            <a:off x="6603475" y="2872333"/>
            <a:ext cx="32004" cy="1069035"/>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TextBox 28"/>
          <p:cNvSpPr txBox="1"/>
          <p:nvPr/>
        </p:nvSpPr>
        <p:spPr>
          <a:xfrm>
            <a:off x="6749779" y="2954629"/>
            <a:ext cx="1353312"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1 of 4</a:t>
            </a:r>
          </a:p>
        </p:txBody>
      </p:sp>
      <p:sp>
        <p:nvSpPr>
          <p:cNvPr id="30" name="TextBox 29"/>
          <p:cNvSpPr txBox="1"/>
          <p:nvPr/>
        </p:nvSpPr>
        <p:spPr>
          <a:xfrm>
            <a:off x="6749779" y="3637432"/>
            <a:ext cx="1353312"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APAC nations exempt from US AI-chip export restrictions</a:t>
            </a:r>
          </a:p>
        </p:txBody>
      </p:sp>
      <p:sp>
        <p:nvSpPr>
          <p:cNvPr id="31" name="Rectangle 30"/>
          <p:cNvSpPr/>
          <p:nvPr/>
        </p:nvSpPr>
        <p:spPr>
          <a:xfrm>
            <a:off x="8304259" y="2872333"/>
            <a:ext cx="3384789" cy="1069035"/>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2" name="Rectangle 31"/>
          <p:cNvSpPr/>
          <p:nvPr/>
        </p:nvSpPr>
        <p:spPr>
          <a:xfrm>
            <a:off x="8304259" y="2872333"/>
            <a:ext cx="41148" cy="1069035"/>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3" name="TextBox 32"/>
          <p:cNvSpPr txBox="1"/>
          <p:nvPr/>
        </p:nvSpPr>
        <p:spPr>
          <a:xfrm>
            <a:off x="8487139" y="3000349"/>
            <a:ext cx="3073893" cy="156159"/>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SOVEREIGN-AI TAILWIND</a:t>
            </a:r>
          </a:p>
        </p:txBody>
      </p:sp>
      <p:sp>
        <p:nvSpPr>
          <p:cNvPr id="34" name="TextBox 33"/>
          <p:cNvSpPr txBox="1"/>
          <p:nvPr/>
        </p:nvSpPr>
        <p:spPr>
          <a:xfrm>
            <a:off x="8487139" y="3202228"/>
            <a:ext cx="3073893" cy="688665"/>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Australia is one of only four APAC nations exempt from US AI-chip export restrictions: a recurring, cited driver for locating GPU clusters here, and a structural advantage none of the demand forecasts fully price.</a:t>
            </a:r>
          </a:p>
        </p:txBody>
      </p:sp>
      <p:sp>
        <p:nvSpPr>
          <p:cNvPr id="35" name="TextBox 34"/>
          <p:cNvSpPr txBox="1"/>
          <p:nvPr/>
        </p:nvSpPr>
        <p:spPr>
          <a:xfrm>
            <a:off x="6603475" y="4215688"/>
            <a:ext cx="5085573"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Facility economics of scale</a:t>
            </a:r>
          </a:p>
        </p:txBody>
      </p:sp>
      <p:sp>
        <p:nvSpPr>
          <p:cNvPr id="36" name="Rectangle 35"/>
          <p:cNvSpPr/>
          <p:nvPr/>
        </p:nvSpPr>
        <p:spPr>
          <a:xfrm>
            <a:off x="6603475" y="4398568"/>
            <a:ext cx="5085573"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7" name="Rectangle 36"/>
          <p:cNvSpPr/>
          <p:nvPr/>
        </p:nvSpPr>
        <p:spPr>
          <a:xfrm>
            <a:off x="6603475" y="4508296"/>
            <a:ext cx="1512311" cy="6766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Rectangle 37"/>
          <p:cNvSpPr/>
          <p:nvPr/>
        </p:nvSpPr>
        <p:spPr>
          <a:xfrm>
            <a:off x="6603475" y="4508296"/>
            <a:ext cx="1512311"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9" name="TextBox 38"/>
          <p:cNvSpPr txBox="1"/>
          <p:nvPr/>
        </p:nvSpPr>
        <p:spPr>
          <a:xfrm>
            <a:off x="6704059" y="4618024"/>
            <a:ext cx="1311143" cy="150875"/>
          </a:xfrm>
          <a:prstGeom prst="rect">
            <a:avLst/>
          </a:prstGeom>
          <a:noFill/>
        </p:spPr>
        <p:txBody>
          <a:bodyPr wrap="square" anchor="t" lIns="0" tIns="0" rIns="0" bIns="0">
            <a:noAutofit/>
          </a:bodyPr>
          <a:lstStyle/>
          <a:p>
            <a:pPr algn="l">
              <a:lnSpc>
                <a:spcPct val="116000"/>
              </a:lnSpc>
              <a:spcAft>
                <a:spcPts val="0"/>
              </a:spcAft>
            </a:pPr>
            <a:r>
              <a:rPr sz="900" b="1">
                <a:solidFill>
                  <a:srgbClr val="0A1E3C"/>
                </a:solidFill>
                <a:latin typeface="Arial"/>
              </a:rPr>
              <a:t>~2,000 MW</a:t>
            </a:r>
          </a:p>
        </p:txBody>
      </p:sp>
      <p:sp>
        <p:nvSpPr>
          <p:cNvPr id="40" name="TextBox 39"/>
          <p:cNvSpPr txBox="1"/>
          <p:nvPr/>
        </p:nvSpPr>
        <p:spPr>
          <a:xfrm>
            <a:off x="6704059" y="4805476"/>
            <a:ext cx="1311143" cy="13604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Built-out capacity</a:t>
            </a:r>
          </a:p>
        </p:txBody>
      </p:sp>
      <p:sp>
        <p:nvSpPr>
          <p:cNvPr id="41" name="Isosceles Triangle 40"/>
          <p:cNvSpPr/>
          <p:nvPr/>
        </p:nvSpPr>
        <p:spPr>
          <a:xfrm rot="5400000">
            <a:off x="8175223" y="4778044"/>
            <a:ext cx="128016" cy="137160"/>
          </a:xfrm>
          <a:prstGeom prst="triangle">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42" name="Rectangle 41"/>
          <p:cNvSpPr/>
          <p:nvPr/>
        </p:nvSpPr>
        <p:spPr>
          <a:xfrm>
            <a:off x="8390107" y="4508296"/>
            <a:ext cx="1512311" cy="6766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3" name="Rectangle 42"/>
          <p:cNvSpPr/>
          <p:nvPr/>
        </p:nvSpPr>
        <p:spPr>
          <a:xfrm>
            <a:off x="8390107" y="4508296"/>
            <a:ext cx="1512311"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4" name="TextBox 43"/>
          <p:cNvSpPr txBox="1"/>
          <p:nvPr/>
        </p:nvSpPr>
        <p:spPr>
          <a:xfrm>
            <a:off x="8490691" y="4618024"/>
            <a:ext cx="1311143" cy="150875"/>
          </a:xfrm>
          <a:prstGeom prst="rect">
            <a:avLst/>
          </a:prstGeom>
          <a:noFill/>
        </p:spPr>
        <p:txBody>
          <a:bodyPr wrap="square" anchor="t" lIns="0" tIns="0" rIns="0" bIns="0">
            <a:noAutofit/>
          </a:bodyPr>
          <a:lstStyle/>
          <a:p>
            <a:pPr algn="l">
              <a:lnSpc>
                <a:spcPct val="116000"/>
              </a:lnSpc>
              <a:spcAft>
                <a:spcPts val="0"/>
              </a:spcAft>
            </a:pPr>
            <a:r>
              <a:rPr sz="900" b="1">
                <a:solidFill>
                  <a:srgbClr val="0A1E3C"/>
                </a:solidFill>
                <a:latin typeface="Arial"/>
              </a:rPr>
              <a:t>~9,500 MW</a:t>
            </a:r>
          </a:p>
        </p:txBody>
      </p:sp>
      <p:sp>
        <p:nvSpPr>
          <p:cNvPr id="45" name="TextBox 44"/>
          <p:cNvSpPr txBox="1"/>
          <p:nvPr/>
        </p:nvSpPr>
        <p:spPr>
          <a:xfrm>
            <a:off x="8490691" y="4805476"/>
            <a:ext cx="1311143" cy="282610"/>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Expanding toward, by the early 2030s</a:t>
            </a:r>
          </a:p>
        </p:txBody>
      </p:sp>
      <p:sp>
        <p:nvSpPr>
          <p:cNvPr id="46" name="Isosceles Triangle 45"/>
          <p:cNvSpPr/>
          <p:nvPr/>
        </p:nvSpPr>
        <p:spPr>
          <a:xfrm rot="5400000">
            <a:off x="9961854" y="4778044"/>
            <a:ext cx="128016" cy="137160"/>
          </a:xfrm>
          <a:prstGeom prst="triangle">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47" name="Rectangle 46"/>
          <p:cNvSpPr/>
          <p:nvPr/>
        </p:nvSpPr>
        <p:spPr>
          <a:xfrm>
            <a:off x="10176738" y="4508296"/>
            <a:ext cx="1512311" cy="6766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8" name="Rectangle 47"/>
          <p:cNvSpPr/>
          <p:nvPr/>
        </p:nvSpPr>
        <p:spPr>
          <a:xfrm>
            <a:off x="10176738" y="4508296"/>
            <a:ext cx="1512311"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9" name="TextBox 48"/>
          <p:cNvSpPr txBox="1"/>
          <p:nvPr/>
        </p:nvSpPr>
        <p:spPr>
          <a:xfrm>
            <a:off x="10277322" y="4618024"/>
            <a:ext cx="1311143" cy="150875"/>
          </a:xfrm>
          <a:prstGeom prst="rect">
            <a:avLst/>
          </a:prstGeom>
          <a:noFill/>
        </p:spPr>
        <p:txBody>
          <a:bodyPr wrap="square" anchor="t" lIns="0" tIns="0" rIns="0" bIns="0">
            <a:noAutofit/>
          </a:bodyPr>
          <a:lstStyle/>
          <a:p>
            <a:pPr algn="l">
              <a:lnSpc>
                <a:spcPct val="116000"/>
              </a:lnSpc>
              <a:spcAft>
                <a:spcPts val="0"/>
              </a:spcAft>
            </a:pPr>
            <a:r>
              <a:rPr sz="900" b="1">
                <a:solidFill>
                  <a:srgbClr val="0A1E3C"/>
                </a:solidFill>
                <a:latin typeface="Arial"/>
              </a:rPr>
              <a:t>~A$26bn</a:t>
            </a:r>
          </a:p>
        </p:txBody>
      </p:sp>
      <p:sp>
        <p:nvSpPr>
          <p:cNvPr id="50" name="TextBox 49"/>
          <p:cNvSpPr txBox="1"/>
          <p:nvPr/>
        </p:nvSpPr>
        <p:spPr>
          <a:xfrm>
            <a:off x="10277322" y="4805476"/>
            <a:ext cx="1311143" cy="282610"/>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Implied construction investment to 2030 (M3)</a:t>
            </a:r>
          </a:p>
        </p:txBody>
      </p:sp>
      <p:sp>
        <p:nvSpPr>
          <p:cNvPr id="51" name="TextBox 50"/>
          <p:cNvSpPr txBox="1"/>
          <p:nvPr/>
        </p:nvSpPr>
        <p:spPr>
          <a:xfrm>
            <a:off x="6603475" y="5258104"/>
            <a:ext cx="5085573" cy="13604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Before land, power infrastructure and fit-out escalation.</a:t>
            </a:r>
          </a:p>
        </p:txBody>
      </p:sp>
      <p:sp>
        <p:nvSpPr>
          <p:cNvPr id="52" name="TextBox 51"/>
          <p:cNvSpPr txBox="1"/>
          <p:nvPr/>
        </p:nvSpPr>
        <p:spPr>
          <a:xfrm>
            <a:off x="502920" y="6114288"/>
            <a:ext cx="11186129" cy="267004"/>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Knight Frank via National AI Plan / Quartz (23 Apr 2026); de Valence/Substack (27 Dec 2025); CBRE via de Valence (Dec 2025); Oxford Economics via API Magazine (8 Sep 2026); Gadens via EcoGPT (4 Dec 2025); IMARC/openPR (Apr 2026); M3 Property (Nov 2025); ITK Research (May 2026).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03 · Capacity by metro</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16</a:t>
            </a:r>
          </a:p>
        </p:txBody>
      </p:sp>
      <p:sp>
        <p:nvSpPr>
          <p:cNvPr id="9" name="TextBox 8"/>
          <p:cNvSpPr txBox="1"/>
          <p:nvPr/>
        </p:nvSpPr>
        <p:spPr>
          <a:xfrm>
            <a:off x="502920" y="521208"/>
            <a:ext cx="868680" cy="557784"/>
          </a:xfrm>
          <a:prstGeom prst="rect">
            <a:avLst/>
          </a:prstGeom>
          <a:noFill/>
        </p:spPr>
        <p:txBody>
          <a:bodyPr wrap="square" anchor="t" lIns="0" tIns="0" rIns="0" bIns="0">
            <a:noAutofit/>
          </a:bodyPr>
          <a:lstStyle/>
          <a:p>
            <a:pPr algn="l">
              <a:lnSpc>
                <a:spcPct val="122000"/>
              </a:lnSpc>
              <a:spcAft>
                <a:spcPts val="0"/>
              </a:spcAft>
            </a:pPr>
            <a:r>
              <a:rPr sz="3000" b="1">
                <a:solidFill>
                  <a:srgbClr val="D7DEE9"/>
                </a:solidFill>
                <a:latin typeface="Georgia"/>
              </a:rPr>
              <a:t>03</a:t>
            </a:r>
          </a:p>
        </p:txBody>
      </p:sp>
      <p:sp>
        <p:nvSpPr>
          <p:cNvPr id="10" name="TextBox 9"/>
          <p:cNvSpPr txBox="1"/>
          <p:nvPr/>
        </p:nvSpPr>
        <p:spPr>
          <a:xfrm>
            <a:off x="1435608" y="576072"/>
            <a:ext cx="10253441" cy="371855"/>
          </a:xfrm>
          <a:prstGeom prst="rect">
            <a:avLst/>
          </a:prstGeom>
          <a:noFill/>
        </p:spPr>
        <p:txBody>
          <a:bodyPr wrap="square" anchor="t" lIns="0" tIns="0" rIns="0" bIns="0">
            <a:noAutofit/>
          </a:bodyPr>
          <a:lstStyle/>
          <a:p>
            <a:pPr algn="l">
              <a:lnSpc>
                <a:spcPct val="122000"/>
              </a:lnSpc>
              <a:spcAft>
                <a:spcPts val="0"/>
              </a:spcAft>
            </a:pPr>
            <a:r>
              <a:rPr sz="2000" b="1">
                <a:solidFill>
                  <a:srgbClr val="0A1E3C"/>
                </a:solidFill>
                <a:latin typeface="Georgia"/>
              </a:rPr>
              <a:t>Capacity by metro</a:t>
            </a:r>
          </a:p>
        </p:txBody>
      </p:sp>
      <p:sp>
        <p:nvSpPr>
          <p:cNvPr id="11" name="Rectangle 10"/>
          <p:cNvSpPr/>
          <p:nvPr/>
        </p:nvSpPr>
        <p:spPr>
          <a:xfrm>
            <a:off x="1435608" y="978408"/>
            <a:ext cx="566928" cy="2926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2093976" y="989380"/>
            <a:ext cx="9595073"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1435608" y="1097280"/>
            <a:ext cx="10253441" cy="178490"/>
          </a:xfrm>
          <a:prstGeom prst="rect">
            <a:avLst/>
          </a:prstGeom>
          <a:noFill/>
        </p:spPr>
        <p:txBody>
          <a:bodyPr wrap="square" anchor="t" lIns="0" tIns="0" rIns="0" bIns="0">
            <a:noAutofit/>
          </a:bodyPr>
          <a:lstStyle/>
          <a:p>
            <a:pPr algn="l">
              <a:lnSpc>
                <a:spcPct val="122000"/>
              </a:lnSpc>
              <a:spcAft>
                <a:spcPts val="0"/>
              </a:spcAft>
            </a:pPr>
            <a:r>
              <a:rPr sz="960" b="0">
                <a:solidFill>
                  <a:srgbClr val="5B6B84"/>
                </a:solidFill>
                <a:latin typeface="Arial"/>
              </a:rPr>
              <a:t>Sydney’s corridor, Melbourne’s west, and the sovereign fringe</a:t>
            </a:r>
          </a:p>
        </p:txBody>
      </p:sp>
      <p:sp>
        <p:nvSpPr>
          <p:cNvPr id="14" name="TextBox 13"/>
          <p:cNvSpPr txBox="1"/>
          <p:nvPr/>
        </p:nvSpPr>
        <p:spPr>
          <a:xfrm>
            <a:off x="502920" y="1371600"/>
            <a:ext cx="11186129" cy="494995"/>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Sydney holds ~60% of built-out capacity and ~65% of the power pipeline: Australia is a two-metro market with policy satellites</a:t>
            </a:r>
          </a:p>
        </p:txBody>
      </p:sp>
      <p:sp>
        <p:nvSpPr>
          <p:cNvPr id="15" name="TextBox 14"/>
          <p:cNvSpPr txBox="1"/>
          <p:nvPr/>
        </p:nvSpPr>
        <p:spPr>
          <a:xfrm>
            <a:off x="502920" y="1994611"/>
            <a:ext cx="11186129" cy="378195"/>
          </a:xfrm>
          <a:prstGeom prst="rect">
            <a:avLst/>
          </a:prstGeom>
          <a:noFill/>
        </p:spPr>
        <p:txBody>
          <a:bodyPr wrap="square" anchor="t" lIns="0" tIns="0" rIns="0" bIns="0">
            <a:noAutofit/>
          </a:bodyPr>
          <a:lstStyle/>
          <a:p>
            <a:pPr algn="l">
              <a:lnSpc>
                <a:spcPct val="132000"/>
              </a:lnSpc>
              <a:spcAft>
                <a:spcPts val="0"/>
              </a:spcAft>
            </a:pPr>
            <a:r>
              <a:rPr sz="940" b="0">
                <a:solidFill>
                  <a:srgbClr val="24385A"/>
                </a:solidFill>
                <a:latin typeface="Arial"/>
              </a:rPr>
              <a:t>Sydney’s dominance rests on submarine cable landings, the densest enterprise demand, and Eastern Creek’s power-and-land combination. Melbourne’s west is the challenger corridor. Canberra is structurally sovereign demand; Brisbane, Perth and Adelaide serve regional, resources and defence niches; Tasmania is the emergent AI-factory frontier.</a:t>
            </a:r>
          </a:p>
        </p:txBody>
      </p:sp>
      <p:sp>
        <p:nvSpPr>
          <p:cNvPr id="16" name="TextBox 15"/>
          <p:cNvSpPr txBox="1"/>
          <p:nvPr/>
        </p:nvSpPr>
        <p:spPr>
          <a:xfrm>
            <a:off x="502920" y="2573975"/>
            <a:ext cx="584299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Revenue share by region, 2025</a:t>
            </a:r>
          </a:p>
        </p:txBody>
      </p:sp>
      <p:sp>
        <p:nvSpPr>
          <p:cNvPr id="17" name="Rectangle 16"/>
          <p:cNvSpPr/>
          <p:nvPr/>
        </p:nvSpPr>
        <p:spPr>
          <a:xfrm>
            <a:off x="502920" y="2756855"/>
            <a:ext cx="584299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18" name="Chart 17"/>
          <p:cNvGraphicFramePr>
            <a:graphicFrameLocks noGrp="1"/>
          </p:cNvGraphicFramePr>
          <p:nvPr/>
        </p:nvGraphicFramePr>
        <p:xfrm>
          <a:off x="502920" y="2848295"/>
          <a:ext cx="5842999" cy="2254788"/>
        </p:xfrm>
        <a:graphic>
          <a:graphicData uri="http://schemas.openxmlformats.org/drawingml/2006/chart">
            <c:chart xmlns:c="http://schemas.openxmlformats.org/drawingml/2006/chart" r:id="rId2"/>
          </a:graphicData>
        </a:graphic>
      </p:graphicFrame>
      <p:sp>
        <p:nvSpPr>
          <p:cNvPr id="19" name="TextBox 18"/>
          <p:cNvSpPr txBox="1"/>
          <p:nvPr/>
        </p:nvSpPr>
        <p:spPr>
          <a:xfrm>
            <a:off x="502920" y="5112227"/>
            <a:ext cx="5842999" cy="13604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Data centre revenue share by region, 2025 (IMARC)</a:t>
            </a:r>
          </a:p>
        </p:txBody>
      </p:sp>
      <p:sp>
        <p:nvSpPr>
          <p:cNvPr id="20" name="Rectangle 19"/>
          <p:cNvSpPr/>
          <p:nvPr/>
        </p:nvSpPr>
        <p:spPr>
          <a:xfrm>
            <a:off x="502920" y="5450555"/>
            <a:ext cx="5842999" cy="51133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Rectangle 20"/>
          <p:cNvSpPr/>
          <p:nvPr/>
        </p:nvSpPr>
        <p:spPr>
          <a:xfrm>
            <a:off x="502920" y="5450555"/>
            <a:ext cx="36576" cy="511332"/>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2" name="TextBox 21"/>
          <p:cNvSpPr txBox="1"/>
          <p:nvPr/>
        </p:nvSpPr>
        <p:spPr>
          <a:xfrm>
            <a:off x="667512" y="5560283"/>
            <a:ext cx="5532103" cy="291876"/>
          </a:xfrm>
          <a:prstGeom prst="rect">
            <a:avLst/>
          </a:prstGeom>
          <a:noFill/>
        </p:spPr>
        <p:txBody>
          <a:bodyPr wrap="square" anchor="t" lIns="0" tIns="0" rIns="0" bIns="0">
            <a:noAutofit/>
          </a:bodyPr>
          <a:lstStyle/>
          <a:p>
            <a:pPr algn="l">
              <a:lnSpc>
                <a:spcPct val="126000"/>
              </a:lnSpc>
              <a:spcAft>
                <a:spcPts val="0"/>
              </a:spcAft>
            </a:pPr>
            <a:r>
              <a:rPr sz="760" b="0">
                <a:solidFill>
                  <a:srgbClr val="0A1E3C"/>
                </a:solidFill>
                <a:latin typeface="Arial"/>
              </a:rPr>
              <a:t>Queensland is the fastest-growing region at ~6.8% CAGR (IMARC); WA’s 12.4% share rides subsea cables and resources demand.</a:t>
            </a:r>
          </a:p>
        </p:txBody>
      </p:sp>
      <p:sp>
        <p:nvSpPr>
          <p:cNvPr id="23" name="TextBox 22"/>
          <p:cNvSpPr txBox="1"/>
          <p:nvPr/>
        </p:nvSpPr>
        <p:spPr>
          <a:xfrm>
            <a:off x="6711679" y="2573975"/>
            <a:ext cx="497736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NSW pipeline scale</a:t>
            </a:r>
          </a:p>
        </p:txBody>
      </p:sp>
      <p:sp>
        <p:nvSpPr>
          <p:cNvPr id="24" name="Rectangle 23"/>
          <p:cNvSpPr/>
          <p:nvPr/>
        </p:nvSpPr>
        <p:spPr>
          <a:xfrm>
            <a:off x="6711679" y="2756855"/>
            <a:ext cx="497736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Rectangle 24"/>
          <p:cNvSpPr/>
          <p:nvPr/>
        </p:nvSpPr>
        <p:spPr>
          <a:xfrm>
            <a:off x="6711679" y="2848295"/>
            <a:ext cx="2424676" cy="76809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6" name="Rectangle 25"/>
          <p:cNvSpPr/>
          <p:nvPr/>
        </p:nvSpPr>
        <p:spPr>
          <a:xfrm>
            <a:off x="6711679" y="2848295"/>
            <a:ext cx="32004" cy="76809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TextBox 26"/>
          <p:cNvSpPr txBox="1"/>
          <p:nvPr/>
        </p:nvSpPr>
        <p:spPr>
          <a:xfrm>
            <a:off x="6857983" y="2930591"/>
            <a:ext cx="2205220"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~60%</a:t>
            </a:r>
          </a:p>
        </p:txBody>
      </p:sp>
      <p:sp>
        <p:nvSpPr>
          <p:cNvPr id="28" name="TextBox 27"/>
          <p:cNvSpPr txBox="1"/>
          <p:nvPr/>
        </p:nvSpPr>
        <p:spPr>
          <a:xfrm>
            <a:off x="6857983" y="3427846"/>
            <a:ext cx="2205220"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Sydney share of built-out capacity</a:t>
            </a:r>
          </a:p>
        </p:txBody>
      </p:sp>
      <p:sp>
        <p:nvSpPr>
          <p:cNvPr id="29" name="Rectangle 28"/>
          <p:cNvSpPr/>
          <p:nvPr/>
        </p:nvSpPr>
        <p:spPr>
          <a:xfrm>
            <a:off x="9264372" y="2848295"/>
            <a:ext cx="2424676" cy="76809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Rectangle 29"/>
          <p:cNvSpPr/>
          <p:nvPr/>
        </p:nvSpPr>
        <p:spPr>
          <a:xfrm>
            <a:off x="9264372" y="2848295"/>
            <a:ext cx="32004" cy="76809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TextBox 30"/>
          <p:cNvSpPr txBox="1"/>
          <p:nvPr/>
        </p:nvSpPr>
        <p:spPr>
          <a:xfrm>
            <a:off x="9410676" y="2930591"/>
            <a:ext cx="2205220"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~65%</a:t>
            </a:r>
          </a:p>
        </p:txBody>
      </p:sp>
      <p:sp>
        <p:nvSpPr>
          <p:cNvPr id="32" name="TextBox 31"/>
          <p:cNvSpPr txBox="1"/>
          <p:nvPr/>
        </p:nvSpPr>
        <p:spPr>
          <a:xfrm>
            <a:off x="9410676" y="3427846"/>
            <a:ext cx="2205220"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Sydney share of the power pipeline</a:t>
            </a:r>
          </a:p>
        </p:txBody>
      </p:sp>
      <p:sp>
        <p:nvSpPr>
          <p:cNvPr id="33" name="TextBox 32"/>
          <p:cNvSpPr txBox="1"/>
          <p:nvPr/>
        </p:nvSpPr>
        <p:spPr>
          <a:xfrm>
            <a:off x="6711679" y="3799271"/>
            <a:ext cx="4977369" cy="959815"/>
          </a:xfrm>
          <a:prstGeom prst="rect">
            <a:avLst/>
          </a:prstGeom>
          <a:noFill/>
        </p:spPr>
        <p:txBody>
          <a:bodyPr wrap="square" anchor="t" lIns="0" tIns="0" rIns="0" bIns="0">
            <a:noAutofit/>
          </a:bodyPr>
          <a:lstStyle/>
          <a:p>
            <a:pPr algn="l">
              <a:lnSpc>
                <a:spcPct val="134000"/>
              </a:lnSpc>
              <a:spcAft>
                <a:spcPts val="0"/>
              </a:spcAft>
            </a:pPr>
            <a:r>
              <a:rPr sz="940" b="0">
                <a:solidFill>
                  <a:srgbClr val="0A1E3C"/>
                </a:solidFill>
                <a:latin typeface="Arial"/>
              </a:rPr>
              <a:t>44 data centre projects totalling 11.4 GW were in the NSW pipeline at 31 March 2026 (Climate Council/DC Byte), equivalent to nearly four Eraring coal stations. By end-2025 the NSW Government had approved or received SSD applications for 22 facilities totalling 3.67 GW, and in March 2026 the Investment Delivery Authority endorsed 15 projects worth A$51.9bn for prioritised approvals.</a:t>
            </a:r>
          </a:p>
        </p:txBody>
      </p:sp>
      <p:sp>
        <p:nvSpPr>
          <p:cNvPr id="34" name="Rectangle 33"/>
          <p:cNvSpPr/>
          <p:nvPr/>
        </p:nvSpPr>
        <p:spPr>
          <a:xfrm>
            <a:off x="6711679" y="4941966"/>
            <a:ext cx="1476243" cy="1019921"/>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5" name="Rectangle 34"/>
          <p:cNvSpPr/>
          <p:nvPr/>
        </p:nvSpPr>
        <p:spPr>
          <a:xfrm>
            <a:off x="6711679" y="4941966"/>
            <a:ext cx="1476243"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TextBox 35"/>
          <p:cNvSpPr txBox="1"/>
          <p:nvPr/>
        </p:nvSpPr>
        <p:spPr>
          <a:xfrm>
            <a:off x="6812263" y="5051694"/>
            <a:ext cx="1275075" cy="150875"/>
          </a:xfrm>
          <a:prstGeom prst="rect">
            <a:avLst/>
          </a:prstGeom>
          <a:noFill/>
        </p:spPr>
        <p:txBody>
          <a:bodyPr wrap="square" anchor="t" lIns="0" tIns="0" rIns="0" bIns="0">
            <a:noAutofit/>
          </a:bodyPr>
          <a:lstStyle/>
          <a:p>
            <a:pPr algn="l">
              <a:lnSpc>
                <a:spcPct val="116000"/>
              </a:lnSpc>
              <a:spcAft>
                <a:spcPts val="0"/>
              </a:spcAft>
            </a:pPr>
            <a:r>
              <a:rPr sz="900" b="1">
                <a:solidFill>
                  <a:srgbClr val="0A1E3C"/>
                </a:solidFill>
                <a:latin typeface="Arial"/>
              </a:rPr>
              <a:t>11.4 GW pipeline</a:t>
            </a:r>
          </a:p>
        </p:txBody>
      </p:sp>
      <p:sp>
        <p:nvSpPr>
          <p:cNvPr id="37" name="TextBox 36"/>
          <p:cNvSpPr txBox="1"/>
          <p:nvPr/>
        </p:nvSpPr>
        <p:spPr>
          <a:xfrm>
            <a:off x="6812263" y="5239146"/>
            <a:ext cx="1275075" cy="423915"/>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44 projects at 31 Mar 2026, nearly four Eraring coal stations</a:t>
            </a:r>
          </a:p>
        </p:txBody>
      </p:sp>
      <p:sp>
        <p:nvSpPr>
          <p:cNvPr id="38" name="Isosceles Triangle 37"/>
          <p:cNvSpPr/>
          <p:nvPr/>
        </p:nvSpPr>
        <p:spPr>
          <a:xfrm rot="5400000">
            <a:off x="8247358" y="5383347"/>
            <a:ext cx="128016" cy="137160"/>
          </a:xfrm>
          <a:prstGeom prst="triangle">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39" name="Rectangle 38"/>
          <p:cNvSpPr/>
          <p:nvPr/>
        </p:nvSpPr>
        <p:spPr>
          <a:xfrm>
            <a:off x="8462242" y="4941966"/>
            <a:ext cx="1476243" cy="1019921"/>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0" name="Rectangle 39"/>
          <p:cNvSpPr/>
          <p:nvPr/>
        </p:nvSpPr>
        <p:spPr>
          <a:xfrm>
            <a:off x="8462242" y="4941966"/>
            <a:ext cx="1476243"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1" name="TextBox 40"/>
          <p:cNvSpPr txBox="1"/>
          <p:nvPr/>
        </p:nvSpPr>
        <p:spPr>
          <a:xfrm>
            <a:off x="8562826" y="5051694"/>
            <a:ext cx="1275075" cy="150875"/>
          </a:xfrm>
          <a:prstGeom prst="rect">
            <a:avLst/>
          </a:prstGeom>
          <a:noFill/>
        </p:spPr>
        <p:txBody>
          <a:bodyPr wrap="square" anchor="t" lIns="0" tIns="0" rIns="0" bIns="0">
            <a:noAutofit/>
          </a:bodyPr>
          <a:lstStyle/>
          <a:p>
            <a:pPr algn="l">
              <a:lnSpc>
                <a:spcPct val="116000"/>
              </a:lnSpc>
              <a:spcAft>
                <a:spcPts val="0"/>
              </a:spcAft>
            </a:pPr>
            <a:r>
              <a:rPr sz="900" b="1">
                <a:solidFill>
                  <a:srgbClr val="0A1E3C"/>
                </a:solidFill>
                <a:latin typeface="Arial"/>
              </a:rPr>
              <a:t>3.67 GW in planning</a:t>
            </a:r>
          </a:p>
        </p:txBody>
      </p:sp>
      <p:sp>
        <p:nvSpPr>
          <p:cNvPr id="42" name="TextBox 41"/>
          <p:cNvSpPr txBox="1"/>
          <p:nvPr/>
        </p:nvSpPr>
        <p:spPr>
          <a:xfrm>
            <a:off x="8562826" y="5239146"/>
            <a:ext cx="1275075" cy="282610"/>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22 facilities approved or SSD lodged by end-2025</a:t>
            </a:r>
          </a:p>
        </p:txBody>
      </p:sp>
      <p:sp>
        <p:nvSpPr>
          <p:cNvPr id="43" name="Isosceles Triangle 42"/>
          <p:cNvSpPr/>
          <p:nvPr/>
        </p:nvSpPr>
        <p:spPr>
          <a:xfrm rot="5400000">
            <a:off x="9997922" y="5383347"/>
            <a:ext cx="128016" cy="137160"/>
          </a:xfrm>
          <a:prstGeom prst="triangle">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44" name="Rectangle 43"/>
          <p:cNvSpPr/>
          <p:nvPr/>
        </p:nvSpPr>
        <p:spPr>
          <a:xfrm>
            <a:off x="10212806" y="4941966"/>
            <a:ext cx="1476243" cy="1019921"/>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5" name="Rectangle 44"/>
          <p:cNvSpPr/>
          <p:nvPr/>
        </p:nvSpPr>
        <p:spPr>
          <a:xfrm>
            <a:off x="10212806" y="4941966"/>
            <a:ext cx="1476243"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6" name="TextBox 45"/>
          <p:cNvSpPr txBox="1"/>
          <p:nvPr/>
        </p:nvSpPr>
        <p:spPr>
          <a:xfrm>
            <a:off x="10313390" y="5051694"/>
            <a:ext cx="1275075" cy="150875"/>
          </a:xfrm>
          <a:prstGeom prst="rect">
            <a:avLst/>
          </a:prstGeom>
          <a:noFill/>
        </p:spPr>
        <p:txBody>
          <a:bodyPr wrap="square" anchor="t" lIns="0" tIns="0" rIns="0" bIns="0">
            <a:noAutofit/>
          </a:bodyPr>
          <a:lstStyle/>
          <a:p>
            <a:pPr algn="l">
              <a:lnSpc>
                <a:spcPct val="116000"/>
              </a:lnSpc>
              <a:spcAft>
                <a:spcPts val="0"/>
              </a:spcAft>
            </a:pPr>
            <a:r>
              <a:rPr sz="900" b="1">
                <a:solidFill>
                  <a:srgbClr val="0A1E3C"/>
                </a:solidFill>
                <a:latin typeface="Arial"/>
              </a:rPr>
              <a:t>A$51.9bn prioritised</a:t>
            </a:r>
          </a:p>
        </p:txBody>
      </p:sp>
      <p:sp>
        <p:nvSpPr>
          <p:cNvPr id="47" name="TextBox 46"/>
          <p:cNvSpPr txBox="1"/>
          <p:nvPr/>
        </p:nvSpPr>
        <p:spPr>
          <a:xfrm>
            <a:off x="10313390" y="5239146"/>
            <a:ext cx="1275075" cy="423915"/>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15 projects endorsed by the Investment Delivery Authority, Mar 2026</a:t>
            </a:r>
          </a:p>
        </p:txBody>
      </p:sp>
      <p:sp>
        <p:nvSpPr>
          <p:cNvPr id="48" name="TextBox 47"/>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IMARC (2026); ResearchAndMarkets via Business Wire (16 Jul 2025); Climate Council/DC Byte (Jun 2026); The Good Builder (6 May 2026); w.media via EcoGPT (27 Mar 2026).</a:t>
            </a:r>
          </a:p>
        </p:txBody>
      </p:sp>
      <p:pic>
        <p:nvPicPr>
          <p:cNvPr id="49" name="Picture 48" descr="sect03.png"/>
          <p:cNvPicPr>
            <a:picLocks noChangeAspect="1"/>
          </p:cNvPicPr>
          <p:nvPr/>
        </p:nvPicPr>
        <p:blipFill>
          <a:blip r:embed="rId3"/>
          <a:stretch>
            <a:fillRect/>
          </a:stretch>
        </p:blipFill>
        <p:spPr>
          <a:xfrm>
            <a:off x="11323289" y="603504"/>
            <a:ext cx="365760" cy="36576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03 · Capacity by metro</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17</a:t>
            </a:r>
          </a:p>
        </p:txBody>
      </p:sp>
      <p:sp>
        <p:nvSpPr>
          <p:cNvPr id="9" name="TextBox 8"/>
          <p:cNvSpPr txBox="1"/>
          <p:nvPr/>
        </p:nvSpPr>
        <p:spPr>
          <a:xfrm>
            <a:off x="502920" y="576072"/>
            <a:ext cx="11186129" cy="24749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The market, schematically</a:t>
            </a:r>
          </a:p>
        </p:txBody>
      </p:sp>
      <p:sp>
        <p:nvSpPr>
          <p:cNvPr id="10" name="Freeform 9"/>
          <p:cNvSpPr/>
          <p:nvPr/>
        </p:nvSpPr>
        <p:spPr>
          <a:xfrm>
            <a:off x="612648" y="1029207"/>
            <a:ext cx="5330423" cy="4226425"/>
          </a:xfrm>
          <a:custGeom>
            <a:avLst/>
            <a:gdLst/>
            <a:ahLst/>
            <a:cxnLst/>
            <a:rect l="l" t="t" r="r" b="b"/>
            <a:pathLst>
              <a:path w="5330423" h="4226425">
                <a:moveTo>
                  <a:pt x="3858590" y="0"/>
                </a:moveTo>
                <a:lnTo>
                  <a:pt x="3991187" y="461336"/>
                </a:lnTo>
                <a:lnTo>
                  <a:pt x="4216603" y="714326"/>
                </a:lnTo>
                <a:lnTo>
                  <a:pt x="4296162" y="922671"/>
                </a:lnTo>
                <a:lnTo>
                  <a:pt x="4362461" y="1220306"/>
                </a:lnTo>
                <a:lnTo>
                  <a:pt x="4534837" y="1354242"/>
                </a:lnTo>
                <a:lnTo>
                  <a:pt x="4746994" y="1547705"/>
                </a:lnTo>
                <a:lnTo>
                  <a:pt x="4919370" y="1741168"/>
                </a:lnTo>
                <a:lnTo>
                  <a:pt x="5025449" y="1964395"/>
                </a:lnTo>
                <a:lnTo>
                  <a:pt x="5237605" y="2172740"/>
                </a:lnTo>
                <a:lnTo>
                  <a:pt x="5277384" y="2336439"/>
                </a:lnTo>
                <a:lnTo>
                  <a:pt x="5317163" y="2515020"/>
                </a:lnTo>
                <a:lnTo>
                  <a:pt x="5330423" y="2663838"/>
                </a:lnTo>
                <a:lnTo>
                  <a:pt x="5264124" y="2916828"/>
                </a:lnTo>
                <a:lnTo>
                  <a:pt x="5237605" y="3080528"/>
                </a:lnTo>
                <a:lnTo>
                  <a:pt x="5091747" y="3303755"/>
                </a:lnTo>
                <a:lnTo>
                  <a:pt x="5025449" y="3452572"/>
                </a:lnTo>
                <a:lnTo>
                  <a:pt x="4972409" y="3526981"/>
                </a:lnTo>
                <a:lnTo>
                  <a:pt x="4892851" y="3705562"/>
                </a:lnTo>
                <a:lnTo>
                  <a:pt x="4839812" y="3928789"/>
                </a:lnTo>
                <a:lnTo>
                  <a:pt x="4853072" y="3988316"/>
                </a:lnTo>
                <a:lnTo>
                  <a:pt x="4627656" y="4040402"/>
                </a:lnTo>
                <a:lnTo>
                  <a:pt x="4481798" y="4122252"/>
                </a:lnTo>
                <a:lnTo>
                  <a:pt x="4362461" y="4226425"/>
                </a:lnTo>
                <a:lnTo>
                  <a:pt x="4243123" y="4144575"/>
                </a:lnTo>
                <a:lnTo>
                  <a:pt x="4176824" y="4114811"/>
                </a:lnTo>
                <a:lnTo>
                  <a:pt x="4110525" y="4099930"/>
                </a:lnTo>
                <a:lnTo>
                  <a:pt x="3991187" y="4189220"/>
                </a:lnTo>
                <a:lnTo>
                  <a:pt x="3845330" y="4122252"/>
                </a:lnTo>
                <a:lnTo>
                  <a:pt x="3725992" y="4122252"/>
                </a:lnTo>
                <a:lnTo>
                  <a:pt x="3580135" y="4047843"/>
                </a:lnTo>
                <a:lnTo>
                  <a:pt x="3487317" y="3928789"/>
                </a:lnTo>
                <a:lnTo>
                  <a:pt x="3407758" y="3735326"/>
                </a:lnTo>
                <a:lnTo>
                  <a:pt x="3288420" y="3713003"/>
                </a:lnTo>
                <a:lnTo>
                  <a:pt x="3328199" y="3601390"/>
                </a:lnTo>
                <a:lnTo>
                  <a:pt x="3275160" y="3497218"/>
                </a:lnTo>
                <a:lnTo>
                  <a:pt x="3235381" y="3631154"/>
                </a:lnTo>
                <a:lnTo>
                  <a:pt x="3116043" y="3660917"/>
                </a:lnTo>
                <a:lnTo>
                  <a:pt x="3195602" y="3467454"/>
                </a:lnTo>
                <a:lnTo>
                  <a:pt x="3235381" y="3259109"/>
                </a:lnTo>
                <a:lnTo>
                  <a:pt x="3142563" y="3407927"/>
                </a:lnTo>
                <a:lnTo>
                  <a:pt x="2983446" y="3586508"/>
                </a:lnTo>
                <a:lnTo>
                  <a:pt x="2903887" y="3526981"/>
                </a:lnTo>
                <a:lnTo>
                  <a:pt x="2758030" y="3303755"/>
                </a:lnTo>
                <a:lnTo>
                  <a:pt x="2691731" y="3184700"/>
                </a:lnTo>
                <a:lnTo>
                  <a:pt x="2360237" y="3095410"/>
                </a:lnTo>
                <a:lnTo>
                  <a:pt x="2055263" y="3125173"/>
                </a:lnTo>
                <a:lnTo>
                  <a:pt x="1670730" y="3214464"/>
                </a:lnTo>
                <a:lnTo>
                  <a:pt x="1352495" y="3452572"/>
                </a:lnTo>
                <a:lnTo>
                  <a:pt x="1127079" y="3452572"/>
                </a:lnTo>
                <a:lnTo>
                  <a:pt x="861884" y="3467454"/>
                </a:lnTo>
                <a:lnTo>
                  <a:pt x="596689" y="3631154"/>
                </a:lnTo>
                <a:lnTo>
                  <a:pt x="424312" y="3616272"/>
                </a:lnTo>
                <a:lnTo>
                  <a:pt x="225416" y="3526981"/>
                </a:lnTo>
                <a:lnTo>
                  <a:pt x="291715" y="3363282"/>
                </a:lnTo>
                <a:lnTo>
                  <a:pt x="304974" y="3154937"/>
                </a:lnTo>
                <a:lnTo>
                  <a:pt x="212156" y="2872183"/>
                </a:lnTo>
                <a:lnTo>
                  <a:pt x="159117" y="2693602"/>
                </a:lnTo>
                <a:lnTo>
                  <a:pt x="79559" y="2500139"/>
                </a:lnTo>
                <a:lnTo>
                  <a:pt x="0" y="2306676"/>
                </a:lnTo>
                <a:lnTo>
                  <a:pt x="26520" y="2098331"/>
                </a:lnTo>
                <a:lnTo>
                  <a:pt x="39779" y="1860222"/>
                </a:lnTo>
                <a:lnTo>
                  <a:pt x="92818" y="1651878"/>
                </a:lnTo>
                <a:lnTo>
                  <a:pt x="225416" y="1622114"/>
                </a:lnTo>
                <a:lnTo>
                  <a:pt x="450832" y="1473296"/>
                </a:lnTo>
                <a:lnTo>
                  <a:pt x="689507" y="1428651"/>
                </a:lnTo>
                <a:lnTo>
                  <a:pt x="994482" y="1324478"/>
                </a:lnTo>
                <a:lnTo>
                  <a:pt x="1166859" y="1086370"/>
                </a:lnTo>
                <a:lnTo>
                  <a:pt x="1259677" y="848262"/>
                </a:lnTo>
                <a:lnTo>
                  <a:pt x="1352495" y="922671"/>
                </a:lnTo>
                <a:lnTo>
                  <a:pt x="1458573" y="729207"/>
                </a:lnTo>
                <a:lnTo>
                  <a:pt x="1577911" y="580390"/>
                </a:lnTo>
                <a:lnTo>
                  <a:pt x="1697249" y="505981"/>
                </a:lnTo>
                <a:lnTo>
                  <a:pt x="1790067" y="461336"/>
                </a:lnTo>
                <a:lnTo>
                  <a:pt x="1909405" y="550626"/>
                </a:lnTo>
                <a:lnTo>
                  <a:pt x="1962444" y="669680"/>
                </a:lnTo>
                <a:lnTo>
                  <a:pt x="2095042" y="625035"/>
                </a:lnTo>
                <a:lnTo>
                  <a:pt x="2148081" y="654799"/>
                </a:lnTo>
                <a:lnTo>
                  <a:pt x="2214380" y="372045"/>
                </a:lnTo>
                <a:lnTo>
                  <a:pt x="2307198" y="252991"/>
                </a:lnTo>
                <a:lnTo>
                  <a:pt x="2373497" y="208345"/>
                </a:lnTo>
                <a:lnTo>
                  <a:pt x="2532614" y="104173"/>
                </a:lnTo>
                <a:lnTo>
                  <a:pt x="2665211" y="178582"/>
                </a:lnTo>
                <a:lnTo>
                  <a:pt x="2811069" y="193464"/>
                </a:lnTo>
                <a:lnTo>
                  <a:pt x="2983446" y="193464"/>
                </a:lnTo>
                <a:lnTo>
                  <a:pt x="3102784" y="223227"/>
                </a:lnTo>
                <a:lnTo>
                  <a:pt x="3063004" y="372045"/>
                </a:lnTo>
                <a:lnTo>
                  <a:pt x="2983446" y="386927"/>
                </a:lnTo>
                <a:lnTo>
                  <a:pt x="2930407" y="610153"/>
                </a:lnTo>
                <a:lnTo>
                  <a:pt x="3049744" y="729207"/>
                </a:lnTo>
                <a:lnTo>
                  <a:pt x="3208862" y="848262"/>
                </a:lnTo>
                <a:lnTo>
                  <a:pt x="3421018" y="982198"/>
                </a:lnTo>
                <a:lnTo>
                  <a:pt x="3633174" y="1011961"/>
                </a:lnTo>
                <a:lnTo>
                  <a:pt x="3712732" y="848262"/>
                </a:lnTo>
                <a:lnTo>
                  <a:pt x="3739252" y="639917"/>
                </a:lnTo>
                <a:lnTo>
                  <a:pt x="3725992" y="431572"/>
                </a:lnTo>
                <a:lnTo>
                  <a:pt x="3779031" y="282754"/>
                </a:lnTo>
                <a:lnTo>
                  <a:pt x="3805551" y="89291"/>
                </a:lnTo>
                <a:close/>
              </a:path>
            </a:pathLst>
          </a:custGeom>
          <a:solidFill>
            <a:srgbClr val="E6EBF3"/>
          </a:solidFill>
          <a:ln w="12700">
            <a:solidFill>
              <a:srgbClr val="C3CEDD"/>
            </a:solidFill>
          </a:ln>
        </p:spPr>
        <p:txBody>
          <a:bodyPr rtlCol="0" anchor="ctr"/>
          <a:lstStyle/>
          <a:p>
            <a:pPr algn="ctr"/>
          </a:p>
        </p:txBody>
      </p:sp>
      <p:sp>
        <p:nvSpPr>
          <p:cNvPr id="11" name="Freeform 10"/>
          <p:cNvSpPr/>
          <p:nvPr/>
        </p:nvSpPr>
        <p:spPr>
          <a:xfrm>
            <a:off x="4756323" y="5493740"/>
            <a:ext cx="483981" cy="431572"/>
          </a:xfrm>
          <a:custGeom>
            <a:avLst/>
            <a:gdLst/>
            <a:ahLst/>
            <a:cxnLst/>
            <a:rect l="l" t="t" r="r" b="b"/>
            <a:pathLst>
              <a:path w="483981" h="431572">
                <a:moveTo>
                  <a:pt x="6629" y="0"/>
                </a:moveTo>
                <a:lnTo>
                  <a:pt x="86188" y="14882"/>
                </a:lnTo>
                <a:lnTo>
                  <a:pt x="232045" y="66968"/>
                </a:lnTo>
                <a:lnTo>
                  <a:pt x="291714" y="52086"/>
                </a:lnTo>
                <a:lnTo>
                  <a:pt x="391162" y="22323"/>
                </a:lnTo>
                <a:lnTo>
                  <a:pt x="483981" y="37204"/>
                </a:lnTo>
                <a:lnTo>
                  <a:pt x="483981" y="208345"/>
                </a:lnTo>
                <a:lnTo>
                  <a:pt x="430942" y="372044"/>
                </a:lnTo>
                <a:lnTo>
                  <a:pt x="311604" y="424131"/>
                </a:lnTo>
                <a:lnTo>
                  <a:pt x="179006" y="431572"/>
                </a:lnTo>
                <a:lnTo>
                  <a:pt x="86188" y="252990"/>
                </a:lnTo>
                <a:lnTo>
                  <a:pt x="72928" y="193463"/>
                </a:lnTo>
                <a:lnTo>
                  <a:pt x="0" y="59527"/>
                </a:lnTo>
                <a:close/>
              </a:path>
            </a:pathLst>
          </a:custGeom>
          <a:solidFill>
            <a:srgbClr val="E6EBF3"/>
          </a:solidFill>
          <a:ln w="12700">
            <a:solidFill>
              <a:srgbClr val="C3CEDD"/>
            </a:solidFill>
          </a:ln>
        </p:spPr>
        <p:txBody>
          <a:bodyPr rtlCol="0" anchor="ctr"/>
          <a:lstStyle/>
          <a:p>
            <a:pPr algn="ctr"/>
          </a:p>
        </p:txBody>
      </p:sp>
      <p:cxnSp>
        <p:nvCxnSpPr>
          <p:cNvPr id="12" name="Connector 11"/>
          <p:cNvCxnSpPr/>
          <p:nvPr/>
        </p:nvCxnSpPr>
        <p:spPr>
          <a:xfrm>
            <a:off x="6009222" y="3524881"/>
            <a:ext cx="207753" cy="0"/>
          </a:xfrm>
          <a:prstGeom prst="line">
            <a:avLst/>
          </a:prstGeom>
          <a:ln w="9525">
            <a:solidFill>
              <a:srgbClr val="8A99B0"/>
            </a:solidFill>
          </a:ln>
        </p:spPr>
      </p:cxnSp>
      <p:sp>
        <p:nvSpPr>
          <p:cNvPr id="13" name="TextBox 12"/>
          <p:cNvSpPr txBox="1"/>
          <p:nvPr/>
        </p:nvSpPr>
        <p:spPr>
          <a:xfrm>
            <a:off x="6280983" y="3360289"/>
            <a:ext cx="1874519" cy="164592"/>
          </a:xfrm>
          <a:prstGeom prst="rect">
            <a:avLst/>
          </a:prstGeom>
          <a:noFill/>
        </p:spPr>
        <p:txBody>
          <a:bodyPr wrap="square" anchor="t" lIns="0" tIns="0" rIns="0" bIns="0">
            <a:noAutofit/>
          </a:bodyPr>
          <a:lstStyle/>
          <a:p>
            <a:pPr algn="l">
              <a:lnSpc>
                <a:spcPct val="122000"/>
              </a:lnSpc>
              <a:spcAft>
                <a:spcPts val="0"/>
              </a:spcAft>
            </a:pPr>
            <a:r>
              <a:rPr sz="919" b="1">
                <a:solidFill>
                  <a:srgbClr val="0A1E3C"/>
                </a:solidFill>
                <a:latin typeface="Arial"/>
              </a:rPr>
              <a:t>Brisbane</a:t>
            </a:r>
          </a:p>
        </p:txBody>
      </p:sp>
      <p:sp>
        <p:nvSpPr>
          <p:cNvPr id="14" name="TextBox 13"/>
          <p:cNvSpPr txBox="1"/>
          <p:nvPr/>
        </p:nvSpPr>
        <p:spPr>
          <a:xfrm>
            <a:off x="6280983" y="3529453"/>
            <a:ext cx="1874519" cy="146304"/>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16.3% share, fastest-growing</a:t>
            </a:r>
          </a:p>
        </p:txBody>
      </p:sp>
      <p:sp>
        <p:nvSpPr>
          <p:cNvPr id="15" name="Oval 14"/>
          <p:cNvSpPr/>
          <p:nvPr/>
        </p:nvSpPr>
        <p:spPr>
          <a:xfrm>
            <a:off x="5744046" y="3401437"/>
            <a:ext cx="246888" cy="246888"/>
          </a:xfrm>
          <a:prstGeom prst="ellipse">
            <a:avLst/>
          </a:prstGeom>
          <a:solidFill>
            <a:srgbClr val="3D5A80"/>
          </a:solidFill>
          <a:ln w="12700">
            <a:solidFill>
              <a:srgbClr val="FFFFFF"/>
            </a:solidFill>
          </a:ln>
          <a:effectLst/>
        </p:spPr>
        <p:txBody>
          <a:bodyPr rtlCol="0" anchor="ctr" wrap="square">
            <a:noAutofit/>
          </a:bodyPr>
          <a:lstStyle/>
          <a:p>
            <a:pPr algn="ctr"/>
          </a:p>
        </p:txBody>
      </p:sp>
      <p:cxnSp>
        <p:nvCxnSpPr>
          <p:cNvPr id="16" name="Connector 15"/>
          <p:cNvCxnSpPr/>
          <p:nvPr/>
        </p:nvCxnSpPr>
        <p:spPr>
          <a:xfrm flipV="1">
            <a:off x="5786557" y="4088413"/>
            <a:ext cx="430418" cy="283322"/>
          </a:xfrm>
          <a:prstGeom prst="line">
            <a:avLst/>
          </a:prstGeom>
          <a:ln w="9525">
            <a:solidFill>
              <a:srgbClr val="8A99B0"/>
            </a:solidFill>
          </a:ln>
        </p:spPr>
      </p:cxnSp>
      <p:sp>
        <p:nvSpPr>
          <p:cNvPr id="17" name="TextBox 16"/>
          <p:cNvSpPr txBox="1"/>
          <p:nvPr/>
        </p:nvSpPr>
        <p:spPr>
          <a:xfrm>
            <a:off x="6280983" y="3923821"/>
            <a:ext cx="1874519" cy="164592"/>
          </a:xfrm>
          <a:prstGeom prst="rect">
            <a:avLst/>
          </a:prstGeom>
          <a:noFill/>
        </p:spPr>
        <p:txBody>
          <a:bodyPr wrap="square" anchor="t" lIns="0" tIns="0" rIns="0" bIns="0">
            <a:noAutofit/>
          </a:bodyPr>
          <a:lstStyle/>
          <a:p>
            <a:pPr algn="l">
              <a:lnSpc>
                <a:spcPct val="122000"/>
              </a:lnSpc>
              <a:spcAft>
                <a:spcPts val="0"/>
              </a:spcAft>
            </a:pPr>
            <a:r>
              <a:rPr sz="919" b="1">
                <a:solidFill>
                  <a:srgbClr val="0A1E3C"/>
                </a:solidFill>
                <a:latin typeface="Arial"/>
              </a:rPr>
              <a:t>Sydney</a:t>
            </a:r>
          </a:p>
        </p:txBody>
      </p:sp>
      <p:sp>
        <p:nvSpPr>
          <p:cNvPr id="18" name="TextBox 17"/>
          <p:cNvSpPr txBox="1"/>
          <p:nvPr/>
        </p:nvSpPr>
        <p:spPr>
          <a:xfrm>
            <a:off x="6280983" y="4092985"/>
            <a:ext cx="1874519" cy="146304"/>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11.4 GW NSW pipeline</a:t>
            </a:r>
          </a:p>
        </p:txBody>
      </p:sp>
      <p:sp>
        <p:nvSpPr>
          <p:cNvPr id="19" name="Oval 18"/>
          <p:cNvSpPr/>
          <p:nvPr/>
        </p:nvSpPr>
        <p:spPr>
          <a:xfrm>
            <a:off x="5452427" y="4303579"/>
            <a:ext cx="347472" cy="347472"/>
          </a:xfrm>
          <a:prstGeom prst="ellipse">
            <a:avLst/>
          </a:prstGeom>
          <a:solidFill>
            <a:srgbClr val="0A1E3C"/>
          </a:solidFill>
          <a:ln w="12700">
            <a:solidFill>
              <a:srgbClr val="FFFFFF"/>
            </a:solidFill>
          </a:ln>
          <a:effectLst/>
        </p:spPr>
        <p:txBody>
          <a:bodyPr rtlCol="0" anchor="ctr" wrap="square">
            <a:noAutofit/>
          </a:bodyPr>
          <a:lstStyle/>
          <a:p>
            <a:pPr algn="ctr"/>
          </a:p>
        </p:txBody>
      </p:sp>
      <p:cxnSp>
        <p:nvCxnSpPr>
          <p:cNvPr id="20" name="Connector 19"/>
          <p:cNvCxnSpPr/>
          <p:nvPr/>
        </p:nvCxnSpPr>
        <p:spPr>
          <a:xfrm flipV="1">
            <a:off x="5455429" y="4651944"/>
            <a:ext cx="761546" cy="30936"/>
          </a:xfrm>
          <a:prstGeom prst="line">
            <a:avLst/>
          </a:prstGeom>
          <a:ln w="9525">
            <a:solidFill>
              <a:srgbClr val="8A99B0"/>
            </a:solidFill>
          </a:ln>
        </p:spPr>
      </p:cxnSp>
      <p:sp>
        <p:nvSpPr>
          <p:cNvPr id="21" name="TextBox 20"/>
          <p:cNvSpPr txBox="1"/>
          <p:nvPr/>
        </p:nvSpPr>
        <p:spPr>
          <a:xfrm>
            <a:off x="6280983" y="4487352"/>
            <a:ext cx="1874519" cy="164592"/>
          </a:xfrm>
          <a:prstGeom prst="rect">
            <a:avLst/>
          </a:prstGeom>
          <a:noFill/>
        </p:spPr>
        <p:txBody>
          <a:bodyPr wrap="square" anchor="t" lIns="0" tIns="0" rIns="0" bIns="0">
            <a:noAutofit/>
          </a:bodyPr>
          <a:lstStyle/>
          <a:p>
            <a:pPr algn="l">
              <a:lnSpc>
                <a:spcPct val="122000"/>
              </a:lnSpc>
              <a:spcAft>
                <a:spcPts val="0"/>
              </a:spcAft>
            </a:pPr>
            <a:r>
              <a:rPr sz="919" b="1">
                <a:solidFill>
                  <a:srgbClr val="0A1E3C"/>
                </a:solidFill>
                <a:latin typeface="Arial"/>
              </a:rPr>
              <a:t>Canberra</a:t>
            </a:r>
          </a:p>
        </p:txBody>
      </p:sp>
      <p:sp>
        <p:nvSpPr>
          <p:cNvPr id="22" name="TextBox 21"/>
          <p:cNvSpPr txBox="1"/>
          <p:nvPr/>
        </p:nvSpPr>
        <p:spPr>
          <a:xfrm>
            <a:off x="6280983" y="4656516"/>
            <a:ext cx="1874519" cy="146304"/>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sovereign hub (CDC, HCF)</a:t>
            </a:r>
          </a:p>
        </p:txBody>
      </p:sp>
      <p:sp>
        <p:nvSpPr>
          <p:cNvPr id="23" name="Oval 22"/>
          <p:cNvSpPr/>
          <p:nvPr/>
        </p:nvSpPr>
        <p:spPr>
          <a:xfrm>
            <a:off x="5263492" y="4600280"/>
            <a:ext cx="173736" cy="173736"/>
          </a:xfrm>
          <a:prstGeom prst="ellipse">
            <a:avLst/>
          </a:prstGeom>
          <a:solidFill>
            <a:srgbClr val="7B9AC0"/>
          </a:solidFill>
          <a:ln w="12700">
            <a:solidFill>
              <a:srgbClr val="FFFFFF"/>
            </a:solidFill>
          </a:ln>
          <a:effectLst/>
        </p:spPr>
        <p:txBody>
          <a:bodyPr rtlCol="0" anchor="ctr" wrap="square">
            <a:noAutofit/>
          </a:bodyPr>
          <a:lstStyle/>
          <a:p>
            <a:pPr algn="ctr"/>
          </a:p>
        </p:txBody>
      </p:sp>
      <p:cxnSp>
        <p:nvCxnSpPr>
          <p:cNvPr id="24" name="Connector 23"/>
          <p:cNvCxnSpPr/>
          <p:nvPr/>
        </p:nvCxnSpPr>
        <p:spPr>
          <a:xfrm>
            <a:off x="4988363" y="5084077"/>
            <a:ext cx="1228612" cy="131399"/>
          </a:xfrm>
          <a:prstGeom prst="line">
            <a:avLst/>
          </a:prstGeom>
          <a:ln w="9525">
            <a:solidFill>
              <a:srgbClr val="8A99B0"/>
            </a:solidFill>
          </a:ln>
        </p:spPr>
      </p:cxnSp>
      <p:sp>
        <p:nvSpPr>
          <p:cNvPr id="25" name="TextBox 24"/>
          <p:cNvSpPr txBox="1"/>
          <p:nvPr/>
        </p:nvSpPr>
        <p:spPr>
          <a:xfrm>
            <a:off x="6280983" y="5050884"/>
            <a:ext cx="1874519" cy="164592"/>
          </a:xfrm>
          <a:prstGeom prst="rect">
            <a:avLst/>
          </a:prstGeom>
          <a:noFill/>
        </p:spPr>
        <p:txBody>
          <a:bodyPr wrap="square" anchor="t" lIns="0" tIns="0" rIns="0" bIns="0">
            <a:noAutofit/>
          </a:bodyPr>
          <a:lstStyle/>
          <a:p>
            <a:pPr algn="l">
              <a:lnSpc>
                <a:spcPct val="122000"/>
              </a:lnSpc>
              <a:spcAft>
                <a:spcPts val="0"/>
              </a:spcAft>
            </a:pPr>
            <a:r>
              <a:rPr sz="919" b="1">
                <a:solidFill>
                  <a:srgbClr val="0A1E3C"/>
                </a:solidFill>
                <a:latin typeface="Arial"/>
              </a:rPr>
              <a:t>Melbourne</a:t>
            </a:r>
          </a:p>
        </p:txBody>
      </p:sp>
      <p:sp>
        <p:nvSpPr>
          <p:cNvPr id="26" name="TextBox 25"/>
          <p:cNvSpPr txBox="1"/>
          <p:nvPr/>
        </p:nvSpPr>
        <p:spPr>
          <a:xfrm>
            <a:off x="6280983" y="5220048"/>
            <a:ext cx="1874519" cy="146304"/>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24.8% w/ TAS, west corridor</a:t>
            </a:r>
          </a:p>
        </p:txBody>
      </p:sp>
      <p:sp>
        <p:nvSpPr>
          <p:cNvPr id="27" name="Oval 26"/>
          <p:cNvSpPr/>
          <p:nvPr/>
        </p:nvSpPr>
        <p:spPr>
          <a:xfrm>
            <a:off x="4623692" y="4889921"/>
            <a:ext cx="347472" cy="347472"/>
          </a:xfrm>
          <a:prstGeom prst="ellipse">
            <a:avLst/>
          </a:prstGeom>
          <a:solidFill>
            <a:srgbClr val="0A1E3C"/>
          </a:solidFill>
          <a:ln w="12700">
            <a:solidFill>
              <a:srgbClr val="FFFFFF"/>
            </a:solidFill>
          </a:ln>
          <a:effectLst/>
        </p:spPr>
        <p:txBody>
          <a:bodyPr rtlCol="0" anchor="ctr" wrap="square">
            <a:noAutofit/>
          </a:bodyPr>
          <a:lstStyle/>
          <a:p>
            <a:pPr algn="ctr"/>
          </a:p>
        </p:txBody>
      </p:sp>
      <p:cxnSp>
        <p:nvCxnSpPr>
          <p:cNvPr id="28" name="Connector 27"/>
          <p:cNvCxnSpPr/>
          <p:nvPr/>
        </p:nvCxnSpPr>
        <p:spPr>
          <a:xfrm>
            <a:off x="5189937" y="5584151"/>
            <a:ext cx="1027038" cy="194856"/>
          </a:xfrm>
          <a:prstGeom prst="line">
            <a:avLst/>
          </a:prstGeom>
          <a:ln w="9525">
            <a:solidFill>
              <a:srgbClr val="8A99B0"/>
            </a:solidFill>
          </a:ln>
        </p:spPr>
      </p:cxnSp>
      <p:sp>
        <p:nvSpPr>
          <p:cNvPr id="29" name="TextBox 28"/>
          <p:cNvSpPr txBox="1"/>
          <p:nvPr/>
        </p:nvSpPr>
        <p:spPr>
          <a:xfrm>
            <a:off x="6280983" y="5614416"/>
            <a:ext cx="1874519" cy="164592"/>
          </a:xfrm>
          <a:prstGeom prst="rect">
            <a:avLst/>
          </a:prstGeom>
          <a:noFill/>
        </p:spPr>
        <p:txBody>
          <a:bodyPr wrap="square" anchor="t" lIns="0" tIns="0" rIns="0" bIns="0">
            <a:noAutofit/>
          </a:bodyPr>
          <a:lstStyle/>
          <a:p>
            <a:pPr algn="l">
              <a:lnSpc>
                <a:spcPct val="122000"/>
              </a:lnSpc>
              <a:spcAft>
                <a:spcPts val="0"/>
              </a:spcAft>
            </a:pPr>
            <a:r>
              <a:rPr sz="919" b="1">
                <a:solidFill>
                  <a:srgbClr val="0A1E3C"/>
                </a:solidFill>
                <a:latin typeface="Arial"/>
              </a:rPr>
              <a:t>Launceston / Bell Bay</a:t>
            </a:r>
          </a:p>
        </p:txBody>
      </p:sp>
      <p:sp>
        <p:nvSpPr>
          <p:cNvPr id="30" name="TextBox 29"/>
          <p:cNvSpPr txBox="1"/>
          <p:nvPr/>
        </p:nvSpPr>
        <p:spPr>
          <a:xfrm>
            <a:off x="6280983" y="5783579"/>
            <a:ext cx="1874519" cy="146304"/>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AI Factory Zone, ~400 MW</a:t>
            </a:r>
          </a:p>
        </p:txBody>
      </p:sp>
      <p:sp>
        <p:nvSpPr>
          <p:cNvPr id="31" name="Oval 30"/>
          <p:cNvSpPr/>
          <p:nvPr/>
        </p:nvSpPr>
        <p:spPr>
          <a:xfrm>
            <a:off x="4927245" y="5434288"/>
            <a:ext cx="246888" cy="246888"/>
          </a:xfrm>
          <a:prstGeom prst="ellipse">
            <a:avLst/>
          </a:prstGeom>
          <a:solidFill>
            <a:srgbClr val="C2410C"/>
          </a:solidFill>
          <a:ln w="12700">
            <a:solidFill>
              <a:srgbClr val="FFFFFF"/>
            </a:solidFill>
          </a:ln>
          <a:effectLst/>
        </p:spPr>
        <p:txBody>
          <a:bodyPr rtlCol="0" anchor="ctr" wrap="square">
            <a:noAutofit/>
          </a:bodyPr>
          <a:lstStyle/>
          <a:p>
            <a:pPr algn="ctr"/>
          </a:p>
        </p:txBody>
      </p:sp>
      <p:sp>
        <p:nvSpPr>
          <p:cNvPr id="32" name="Oval 31"/>
          <p:cNvSpPr/>
          <p:nvPr/>
        </p:nvSpPr>
        <p:spPr>
          <a:xfrm>
            <a:off x="815394" y="4068141"/>
            <a:ext cx="246888" cy="246888"/>
          </a:xfrm>
          <a:prstGeom prst="ellipse">
            <a:avLst/>
          </a:prstGeom>
          <a:solidFill>
            <a:srgbClr val="3D5A80"/>
          </a:solidFill>
          <a:ln w="12700">
            <a:solidFill>
              <a:srgbClr val="FFFFFF"/>
            </a:solidFill>
          </a:ln>
          <a:effectLst/>
        </p:spPr>
        <p:txBody>
          <a:bodyPr rtlCol="0" anchor="ctr" wrap="square">
            <a:noAutofit/>
          </a:bodyPr>
          <a:lstStyle/>
          <a:p>
            <a:pPr algn="ctr"/>
          </a:p>
        </p:txBody>
      </p:sp>
      <p:sp>
        <p:nvSpPr>
          <p:cNvPr id="33" name="TextBox 32"/>
          <p:cNvSpPr txBox="1"/>
          <p:nvPr/>
        </p:nvSpPr>
        <p:spPr>
          <a:xfrm>
            <a:off x="1140006" y="3825825"/>
            <a:ext cx="1874519" cy="164592"/>
          </a:xfrm>
          <a:prstGeom prst="rect">
            <a:avLst/>
          </a:prstGeom>
          <a:noFill/>
        </p:spPr>
        <p:txBody>
          <a:bodyPr wrap="square" anchor="t" lIns="0" tIns="0" rIns="0" bIns="0">
            <a:noAutofit/>
          </a:bodyPr>
          <a:lstStyle/>
          <a:p>
            <a:pPr algn="l">
              <a:lnSpc>
                <a:spcPct val="122000"/>
              </a:lnSpc>
              <a:spcAft>
                <a:spcPts val="0"/>
              </a:spcAft>
            </a:pPr>
            <a:r>
              <a:rPr sz="919" b="1">
                <a:solidFill>
                  <a:srgbClr val="0A1E3C"/>
                </a:solidFill>
                <a:latin typeface="Arial"/>
              </a:rPr>
              <a:t>Perth</a:t>
            </a:r>
          </a:p>
        </p:txBody>
      </p:sp>
      <p:sp>
        <p:nvSpPr>
          <p:cNvPr id="34" name="TextBox 33"/>
          <p:cNvSpPr txBox="1"/>
          <p:nvPr/>
        </p:nvSpPr>
        <p:spPr>
          <a:xfrm>
            <a:off x="1140006" y="3994989"/>
            <a:ext cx="1874519" cy="146304"/>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12.4% share, subsea cables</a:t>
            </a:r>
          </a:p>
        </p:txBody>
      </p:sp>
      <p:sp>
        <p:nvSpPr>
          <p:cNvPr id="35" name="Oval 34"/>
          <p:cNvSpPr/>
          <p:nvPr/>
        </p:nvSpPr>
        <p:spPr>
          <a:xfrm>
            <a:off x="1661367" y="1986180"/>
            <a:ext cx="246888" cy="246888"/>
          </a:xfrm>
          <a:prstGeom prst="ellipse">
            <a:avLst/>
          </a:prstGeom>
          <a:solidFill>
            <a:srgbClr val="FFFFFF"/>
          </a:solidFill>
          <a:ln w="22225">
            <a:solidFill>
              <a:srgbClr val="C2410C"/>
            </a:solidFill>
          </a:ln>
          <a:effectLst/>
        </p:spPr>
        <p:txBody>
          <a:bodyPr rtlCol="0" anchor="ctr" wrap="square">
            <a:noAutofit/>
          </a:bodyPr>
          <a:lstStyle/>
          <a:p>
            <a:pPr algn="ctr"/>
          </a:p>
        </p:txBody>
      </p:sp>
      <p:sp>
        <p:nvSpPr>
          <p:cNvPr id="36" name="TextBox 35"/>
          <p:cNvSpPr txBox="1"/>
          <p:nvPr/>
        </p:nvSpPr>
        <p:spPr>
          <a:xfrm>
            <a:off x="1985979" y="1935888"/>
            <a:ext cx="1874519" cy="164592"/>
          </a:xfrm>
          <a:prstGeom prst="rect">
            <a:avLst/>
          </a:prstGeom>
          <a:noFill/>
        </p:spPr>
        <p:txBody>
          <a:bodyPr wrap="square" anchor="t" lIns="0" tIns="0" rIns="0" bIns="0">
            <a:noAutofit/>
          </a:bodyPr>
          <a:lstStyle/>
          <a:p>
            <a:pPr algn="l">
              <a:lnSpc>
                <a:spcPct val="122000"/>
              </a:lnSpc>
              <a:spcAft>
                <a:spcPts val="0"/>
              </a:spcAft>
            </a:pPr>
            <a:r>
              <a:rPr sz="919" b="1">
                <a:solidFill>
                  <a:srgbClr val="0A1E3C"/>
                </a:solidFill>
                <a:latin typeface="Arial"/>
              </a:rPr>
              <a:t>Broome (‘Meridien’)</a:t>
            </a:r>
          </a:p>
        </p:txBody>
      </p:sp>
      <p:sp>
        <p:nvSpPr>
          <p:cNvPr id="37" name="TextBox 36"/>
          <p:cNvSpPr txBox="1"/>
          <p:nvPr/>
        </p:nvSpPr>
        <p:spPr>
          <a:xfrm>
            <a:off x="1985979" y="2105052"/>
            <a:ext cx="1874519" cy="146304"/>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1 GW proposed</a:t>
            </a:r>
          </a:p>
        </p:txBody>
      </p:sp>
      <p:sp>
        <p:nvSpPr>
          <p:cNvPr id="38" name="Oval 37"/>
          <p:cNvSpPr/>
          <p:nvPr/>
        </p:nvSpPr>
        <p:spPr>
          <a:xfrm>
            <a:off x="3867239" y="4548194"/>
            <a:ext cx="173736" cy="173736"/>
          </a:xfrm>
          <a:prstGeom prst="ellipse">
            <a:avLst/>
          </a:prstGeom>
          <a:solidFill>
            <a:srgbClr val="7B9AC0"/>
          </a:solidFill>
          <a:ln w="12700">
            <a:solidFill>
              <a:srgbClr val="FFFFFF"/>
            </a:solidFill>
          </a:ln>
          <a:effectLst/>
        </p:spPr>
        <p:txBody>
          <a:bodyPr rtlCol="0" anchor="ctr" wrap="square">
            <a:noAutofit/>
          </a:bodyPr>
          <a:lstStyle/>
          <a:p>
            <a:pPr algn="ctr"/>
          </a:p>
        </p:txBody>
      </p:sp>
      <p:cxnSp>
        <p:nvCxnSpPr>
          <p:cNvPr id="39" name="Connector 38"/>
          <p:cNvCxnSpPr/>
          <p:nvPr/>
        </p:nvCxnSpPr>
        <p:spPr>
          <a:xfrm flipH="1">
            <a:off x="3679787" y="4708214"/>
            <a:ext cx="201168" cy="292608"/>
          </a:xfrm>
          <a:prstGeom prst="line">
            <a:avLst/>
          </a:prstGeom>
          <a:ln w="9525">
            <a:solidFill>
              <a:srgbClr val="8A99B0"/>
            </a:solidFill>
          </a:ln>
        </p:spPr>
      </p:cxnSp>
      <p:sp>
        <p:nvSpPr>
          <p:cNvPr id="40" name="TextBox 39"/>
          <p:cNvSpPr txBox="1"/>
          <p:nvPr/>
        </p:nvSpPr>
        <p:spPr>
          <a:xfrm>
            <a:off x="1805267" y="4936814"/>
            <a:ext cx="1828799" cy="164592"/>
          </a:xfrm>
          <a:prstGeom prst="rect">
            <a:avLst/>
          </a:prstGeom>
          <a:noFill/>
        </p:spPr>
        <p:txBody>
          <a:bodyPr wrap="square" anchor="t" lIns="0" tIns="0" rIns="0" bIns="0">
            <a:noAutofit/>
          </a:bodyPr>
          <a:lstStyle/>
          <a:p>
            <a:pPr algn="r">
              <a:lnSpc>
                <a:spcPct val="122000"/>
              </a:lnSpc>
              <a:spcAft>
                <a:spcPts val="0"/>
              </a:spcAft>
            </a:pPr>
            <a:r>
              <a:rPr sz="919" b="1">
                <a:solidFill>
                  <a:srgbClr val="0A1E3C"/>
                </a:solidFill>
                <a:latin typeface="Arial"/>
              </a:rPr>
              <a:t>Adelaide</a:t>
            </a:r>
          </a:p>
        </p:txBody>
      </p:sp>
      <p:sp>
        <p:nvSpPr>
          <p:cNvPr id="41" name="TextBox 40"/>
          <p:cNvSpPr txBox="1"/>
          <p:nvPr/>
        </p:nvSpPr>
        <p:spPr>
          <a:xfrm>
            <a:off x="1805267" y="5105978"/>
            <a:ext cx="1828799" cy="146304"/>
          </a:xfrm>
          <a:prstGeom prst="rect">
            <a:avLst/>
          </a:prstGeom>
          <a:noFill/>
        </p:spPr>
        <p:txBody>
          <a:bodyPr wrap="square" anchor="t" lIns="0" tIns="0" rIns="0" bIns="0">
            <a:noAutofit/>
          </a:bodyPr>
          <a:lstStyle/>
          <a:p>
            <a:pPr algn="r">
              <a:lnSpc>
                <a:spcPct val="122000"/>
              </a:lnSpc>
              <a:spcAft>
                <a:spcPts val="0"/>
              </a:spcAft>
            </a:pPr>
            <a:r>
              <a:rPr sz="760" b="0">
                <a:solidFill>
                  <a:srgbClr val="5B6B84"/>
                </a:solidFill>
                <a:latin typeface="Arial"/>
              </a:rPr>
              <a:t>defence demand</a:t>
            </a:r>
          </a:p>
        </p:txBody>
      </p:sp>
      <p:sp>
        <p:nvSpPr>
          <p:cNvPr id="42" name="TextBox 41"/>
          <p:cNvSpPr txBox="1"/>
          <p:nvPr/>
        </p:nvSpPr>
        <p:spPr>
          <a:xfrm>
            <a:off x="8429823" y="1010920"/>
            <a:ext cx="3259226"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Map key</a:t>
            </a:r>
          </a:p>
        </p:txBody>
      </p:sp>
      <p:sp>
        <p:nvSpPr>
          <p:cNvPr id="43" name="Rectangle 42"/>
          <p:cNvSpPr/>
          <p:nvPr/>
        </p:nvSpPr>
        <p:spPr>
          <a:xfrm>
            <a:off x="8429823" y="1193800"/>
            <a:ext cx="3259226"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4" name="Oval 43"/>
          <p:cNvSpPr/>
          <p:nvPr/>
        </p:nvSpPr>
        <p:spPr>
          <a:xfrm>
            <a:off x="8438967" y="1285240"/>
            <a:ext cx="347472" cy="347472"/>
          </a:xfrm>
          <a:prstGeom prst="ellipse">
            <a:avLst/>
          </a:prstGeom>
          <a:solidFill>
            <a:srgbClr val="0A1E3C"/>
          </a:solidFill>
          <a:ln w="12700">
            <a:solidFill>
              <a:srgbClr val="FFFFFF"/>
            </a:solidFill>
          </a:ln>
          <a:effectLst/>
        </p:spPr>
        <p:txBody>
          <a:bodyPr rtlCol="0" anchor="ctr" wrap="square">
            <a:noAutofit/>
          </a:bodyPr>
          <a:lstStyle/>
          <a:p>
            <a:pPr algn="ctr"/>
          </a:p>
        </p:txBody>
      </p:sp>
      <p:sp>
        <p:nvSpPr>
          <p:cNvPr id="45" name="TextBox 44"/>
          <p:cNvSpPr txBox="1"/>
          <p:nvPr/>
        </p:nvSpPr>
        <p:spPr>
          <a:xfrm>
            <a:off x="8868735" y="1381252"/>
            <a:ext cx="1144981" cy="164592"/>
          </a:xfrm>
          <a:prstGeom prst="rect">
            <a:avLst/>
          </a:prstGeom>
          <a:noFill/>
        </p:spPr>
        <p:txBody>
          <a:bodyPr wrap="square" anchor="t" lIns="0" tIns="0" rIns="0" bIns="0">
            <a:noAutofit/>
          </a:bodyPr>
          <a:lstStyle/>
          <a:p>
            <a:pPr algn="l">
              <a:lnSpc>
                <a:spcPct val="122000"/>
              </a:lnSpc>
              <a:spcAft>
                <a:spcPts val="0"/>
              </a:spcAft>
            </a:pPr>
            <a:r>
              <a:rPr sz="869" b="0">
                <a:solidFill>
                  <a:srgbClr val="0A1E3C"/>
                </a:solidFill>
                <a:latin typeface="Arial"/>
              </a:rPr>
              <a:t>primary hub</a:t>
            </a:r>
          </a:p>
        </p:txBody>
      </p:sp>
      <p:sp>
        <p:nvSpPr>
          <p:cNvPr id="46" name="Oval 45"/>
          <p:cNvSpPr/>
          <p:nvPr/>
        </p:nvSpPr>
        <p:spPr>
          <a:xfrm>
            <a:off x="8489259" y="1701292"/>
            <a:ext cx="246888" cy="246888"/>
          </a:xfrm>
          <a:prstGeom prst="ellipse">
            <a:avLst/>
          </a:prstGeom>
          <a:solidFill>
            <a:srgbClr val="3D5A80"/>
          </a:solidFill>
          <a:ln w="12700">
            <a:solidFill>
              <a:srgbClr val="FFFFFF"/>
            </a:solidFill>
          </a:ln>
          <a:effectLst/>
        </p:spPr>
        <p:txBody>
          <a:bodyPr rtlCol="0" anchor="ctr" wrap="square">
            <a:noAutofit/>
          </a:bodyPr>
          <a:lstStyle/>
          <a:p>
            <a:pPr algn="ctr"/>
          </a:p>
        </p:txBody>
      </p:sp>
      <p:sp>
        <p:nvSpPr>
          <p:cNvPr id="47" name="TextBox 46"/>
          <p:cNvSpPr txBox="1"/>
          <p:nvPr/>
        </p:nvSpPr>
        <p:spPr>
          <a:xfrm>
            <a:off x="8868735" y="1747012"/>
            <a:ext cx="1144981" cy="164592"/>
          </a:xfrm>
          <a:prstGeom prst="rect">
            <a:avLst/>
          </a:prstGeom>
          <a:noFill/>
        </p:spPr>
        <p:txBody>
          <a:bodyPr wrap="square" anchor="t" lIns="0" tIns="0" rIns="0" bIns="0">
            <a:noAutofit/>
          </a:bodyPr>
          <a:lstStyle/>
          <a:p>
            <a:pPr algn="l">
              <a:lnSpc>
                <a:spcPct val="122000"/>
              </a:lnSpc>
              <a:spcAft>
                <a:spcPts val="0"/>
              </a:spcAft>
            </a:pPr>
            <a:r>
              <a:rPr sz="869" b="0">
                <a:solidFill>
                  <a:srgbClr val="0A1E3C"/>
                </a:solidFill>
                <a:latin typeface="Arial"/>
              </a:rPr>
              <a:t>major metro</a:t>
            </a:r>
          </a:p>
        </p:txBody>
      </p:sp>
      <p:sp>
        <p:nvSpPr>
          <p:cNvPr id="48" name="Oval 47"/>
          <p:cNvSpPr/>
          <p:nvPr/>
        </p:nvSpPr>
        <p:spPr>
          <a:xfrm>
            <a:off x="8525835" y="2103628"/>
            <a:ext cx="173736" cy="173736"/>
          </a:xfrm>
          <a:prstGeom prst="ellipse">
            <a:avLst/>
          </a:prstGeom>
          <a:solidFill>
            <a:srgbClr val="7B9AC0"/>
          </a:solidFill>
          <a:ln w="12700">
            <a:solidFill>
              <a:srgbClr val="FFFFFF"/>
            </a:solidFill>
          </a:ln>
          <a:effectLst/>
        </p:spPr>
        <p:txBody>
          <a:bodyPr rtlCol="0" anchor="ctr" wrap="square">
            <a:noAutofit/>
          </a:bodyPr>
          <a:lstStyle/>
          <a:p>
            <a:pPr algn="ctr"/>
          </a:p>
        </p:txBody>
      </p:sp>
      <p:sp>
        <p:nvSpPr>
          <p:cNvPr id="49" name="TextBox 48"/>
          <p:cNvSpPr txBox="1"/>
          <p:nvPr/>
        </p:nvSpPr>
        <p:spPr>
          <a:xfrm>
            <a:off x="8868735" y="2112772"/>
            <a:ext cx="1144981" cy="164592"/>
          </a:xfrm>
          <a:prstGeom prst="rect">
            <a:avLst/>
          </a:prstGeom>
          <a:noFill/>
        </p:spPr>
        <p:txBody>
          <a:bodyPr wrap="square" anchor="t" lIns="0" tIns="0" rIns="0" bIns="0">
            <a:noAutofit/>
          </a:bodyPr>
          <a:lstStyle/>
          <a:p>
            <a:pPr algn="l">
              <a:lnSpc>
                <a:spcPct val="122000"/>
              </a:lnSpc>
              <a:spcAft>
                <a:spcPts val="0"/>
              </a:spcAft>
            </a:pPr>
            <a:r>
              <a:rPr sz="869" b="0">
                <a:solidFill>
                  <a:srgbClr val="0A1E3C"/>
                </a:solidFill>
                <a:latin typeface="Arial"/>
              </a:rPr>
              <a:t>regional presence</a:t>
            </a:r>
          </a:p>
        </p:txBody>
      </p:sp>
      <p:sp>
        <p:nvSpPr>
          <p:cNvPr id="50" name="Oval 49"/>
          <p:cNvSpPr/>
          <p:nvPr/>
        </p:nvSpPr>
        <p:spPr>
          <a:xfrm>
            <a:off x="10164592" y="1335532"/>
            <a:ext cx="246888" cy="246888"/>
          </a:xfrm>
          <a:prstGeom prst="ellipse">
            <a:avLst/>
          </a:prstGeom>
          <a:solidFill>
            <a:srgbClr val="C2410C"/>
          </a:solidFill>
          <a:ln w="12700">
            <a:solidFill>
              <a:srgbClr val="FFFFFF"/>
            </a:solidFill>
          </a:ln>
          <a:effectLst/>
        </p:spPr>
        <p:txBody>
          <a:bodyPr rtlCol="0" anchor="ctr" wrap="square">
            <a:noAutofit/>
          </a:bodyPr>
          <a:lstStyle/>
          <a:p>
            <a:pPr algn="ctr"/>
          </a:p>
        </p:txBody>
      </p:sp>
      <p:sp>
        <p:nvSpPr>
          <p:cNvPr id="51" name="TextBox 50"/>
          <p:cNvSpPr txBox="1"/>
          <p:nvPr/>
        </p:nvSpPr>
        <p:spPr>
          <a:xfrm>
            <a:off x="10544068" y="1381252"/>
            <a:ext cx="1144981" cy="164592"/>
          </a:xfrm>
          <a:prstGeom prst="rect">
            <a:avLst/>
          </a:prstGeom>
          <a:noFill/>
        </p:spPr>
        <p:txBody>
          <a:bodyPr wrap="square" anchor="t" lIns="0" tIns="0" rIns="0" bIns="0">
            <a:noAutofit/>
          </a:bodyPr>
          <a:lstStyle/>
          <a:p>
            <a:pPr algn="l">
              <a:lnSpc>
                <a:spcPct val="122000"/>
              </a:lnSpc>
              <a:spcAft>
                <a:spcPts val="0"/>
              </a:spcAft>
            </a:pPr>
            <a:r>
              <a:rPr sz="869" b="0">
                <a:solidFill>
                  <a:srgbClr val="0A1E3C"/>
                </a:solidFill>
                <a:latin typeface="Arial"/>
              </a:rPr>
              <a:t>AI-factory frontier</a:t>
            </a:r>
          </a:p>
        </p:txBody>
      </p:sp>
      <p:sp>
        <p:nvSpPr>
          <p:cNvPr id="52" name="Oval 51"/>
          <p:cNvSpPr/>
          <p:nvPr/>
        </p:nvSpPr>
        <p:spPr>
          <a:xfrm>
            <a:off x="10164592" y="1701292"/>
            <a:ext cx="246888" cy="246888"/>
          </a:xfrm>
          <a:prstGeom prst="ellipse">
            <a:avLst/>
          </a:prstGeom>
          <a:solidFill>
            <a:srgbClr val="FFFFFF"/>
          </a:solidFill>
          <a:ln w="22225">
            <a:solidFill>
              <a:srgbClr val="C2410C"/>
            </a:solidFill>
          </a:ln>
          <a:effectLst/>
        </p:spPr>
        <p:txBody>
          <a:bodyPr rtlCol="0" anchor="ctr" wrap="square">
            <a:noAutofit/>
          </a:bodyPr>
          <a:lstStyle/>
          <a:p>
            <a:pPr algn="ctr"/>
          </a:p>
        </p:txBody>
      </p:sp>
      <p:sp>
        <p:nvSpPr>
          <p:cNvPr id="53" name="TextBox 52"/>
          <p:cNvSpPr txBox="1"/>
          <p:nvPr/>
        </p:nvSpPr>
        <p:spPr>
          <a:xfrm>
            <a:off x="10544068" y="1747012"/>
            <a:ext cx="1144981" cy="164592"/>
          </a:xfrm>
          <a:prstGeom prst="rect">
            <a:avLst/>
          </a:prstGeom>
          <a:noFill/>
        </p:spPr>
        <p:txBody>
          <a:bodyPr wrap="square" anchor="t" lIns="0" tIns="0" rIns="0" bIns="0">
            <a:noAutofit/>
          </a:bodyPr>
          <a:lstStyle/>
          <a:p>
            <a:pPr algn="l">
              <a:lnSpc>
                <a:spcPct val="122000"/>
              </a:lnSpc>
              <a:spcAft>
                <a:spcPts val="0"/>
              </a:spcAft>
            </a:pPr>
            <a:r>
              <a:rPr sz="869" b="0">
                <a:solidFill>
                  <a:srgbClr val="0A1E3C"/>
                </a:solidFill>
                <a:latin typeface="Arial"/>
              </a:rPr>
              <a:t>proposed</a:t>
            </a:r>
          </a:p>
        </p:txBody>
      </p:sp>
      <p:sp>
        <p:nvSpPr>
          <p:cNvPr id="54" name="TextBox 53"/>
          <p:cNvSpPr txBox="1"/>
          <p:nvPr/>
        </p:nvSpPr>
        <p:spPr>
          <a:xfrm>
            <a:off x="8429823" y="2528824"/>
            <a:ext cx="3259226"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Nodes by tier</a:t>
            </a:r>
          </a:p>
        </p:txBody>
      </p:sp>
      <p:sp>
        <p:nvSpPr>
          <p:cNvPr id="55" name="Rectangle 54"/>
          <p:cNvSpPr/>
          <p:nvPr/>
        </p:nvSpPr>
        <p:spPr>
          <a:xfrm>
            <a:off x="8429823" y="2711704"/>
            <a:ext cx="3259226"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6" name="TextBox 55"/>
          <p:cNvSpPr txBox="1"/>
          <p:nvPr/>
        </p:nvSpPr>
        <p:spPr>
          <a:xfrm>
            <a:off x="8429823" y="2803144"/>
            <a:ext cx="1207007" cy="155295"/>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Primary hubs</a:t>
            </a:r>
          </a:p>
        </p:txBody>
      </p:sp>
      <p:sp>
        <p:nvSpPr>
          <p:cNvPr id="57" name="TextBox 56"/>
          <p:cNvSpPr txBox="1"/>
          <p:nvPr/>
        </p:nvSpPr>
        <p:spPr>
          <a:xfrm>
            <a:off x="9709983" y="2803144"/>
            <a:ext cx="1979066" cy="155295"/>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Sydney; Melbourne</a:t>
            </a:r>
          </a:p>
        </p:txBody>
      </p:sp>
      <p:sp>
        <p:nvSpPr>
          <p:cNvPr id="58" name="Rectangle 57"/>
          <p:cNvSpPr/>
          <p:nvPr/>
        </p:nvSpPr>
        <p:spPr>
          <a:xfrm>
            <a:off x="8429823" y="2999557"/>
            <a:ext cx="3259226"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9" name="TextBox 58"/>
          <p:cNvSpPr txBox="1"/>
          <p:nvPr/>
        </p:nvSpPr>
        <p:spPr>
          <a:xfrm>
            <a:off x="8429823" y="3031561"/>
            <a:ext cx="1207007" cy="155295"/>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Major metros</a:t>
            </a:r>
          </a:p>
        </p:txBody>
      </p:sp>
      <p:sp>
        <p:nvSpPr>
          <p:cNvPr id="60" name="TextBox 59"/>
          <p:cNvSpPr txBox="1"/>
          <p:nvPr/>
        </p:nvSpPr>
        <p:spPr>
          <a:xfrm>
            <a:off x="9709983" y="3031561"/>
            <a:ext cx="1979066" cy="155295"/>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Brisbane; Perth</a:t>
            </a:r>
          </a:p>
        </p:txBody>
      </p:sp>
      <p:sp>
        <p:nvSpPr>
          <p:cNvPr id="61" name="Rectangle 60"/>
          <p:cNvSpPr/>
          <p:nvPr/>
        </p:nvSpPr>
        <p:spPr>
          <a:xfrm>
            <a:off x="8429823" y="3227974"/>
            <a:ext cx="3259226"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2" name="TextBox 61"/>
          <p:cNvSpPr txBox="1"/>
          <p:nvPr/>
        </p:nvSpPr>
        <p:spPr>
          <a:xfrm>
            <a:off x="8429823" y="3259978"/>
            <a:ext cx="1207007" cy="155295"/>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Regional presence</a:t>
            </a:r>
          </a:p>
        </p:txBody>
      </p:sp>
      <p:sp>
        <p:nvSpPr>
          <p:cNvPr id="63" name="TextBox 62"/>
          <p:cNvSpPr txBox="1"/>
          <p:nvPr/>
        </p:nvSpPr>
        <p:spPr>
          <a:xfrm>
            <a:off x="9709983" y="3259978"/>
            <a:ext cx="1979066" cy="155295"/>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Canberra; Adelaide</a:t>
            </a:r>
          </a:p>
        </p:txBody>
      </p:sp>
      <p:sp>
        <p:nvSpPr>
          <p:cNvPr id="64" name="Rectangle 63"/>
          <p:cNvSpPr/>
          <p:nvPr/>
        </p:nvSpPr>
        <p:spPr>
          <a:xfrm>
            <a:off x="8429823" y="3456391"/>
            <a:ext cx="3259226"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5" name="TextBox 64"/>
          <p:cNvSpPr txBox="1"/>
          <p:nvPr/>
        </p:nvSpPr>
        <p:spPr>
          <a:xfrm>
            <a:off x="8429823" y="3488395"/>
            <a:ext cx="1207007" cy="155295"/>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AI-factory frontier</a:t>
            </a:r>
          </a:p>
        </p:txBody>
      </p:sp>
      <p:sp>
        <p:nvSpPr>
          <p:cNvPr id="66" name="TextBox 65"/>
          <p:cNvSpPr txBox="1"/>
          <p:nvPr/>
        </p:nvSpPr>
        <p:spPr>
          <a:xfrm>
            <a:off x="9709983" y="3488395"/>
            <a:ext cx="1979066" cy="328440"/>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Launceston / Bell Bay (AI Factory Zone); Broome (‘Meridien’, proposed)</a:t>
            </a:r>
          </a:p>
        </p:txBody>
      </p:sp>
      <p:sp>
        <p:nvSpPr>
          <p:cNvPr id="67" name="Rectangle 66"/>
          <p:cNvSpPr/>
          <p:nvPr/>
        </p:nvSpPr>
        <p:spPr>
          <a:xfrm>
            <a:off x="8429823" y="3975232"/>
            <a:ext cx="3259226" cy="1347307"/>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8" name="Rectangle 67"/>
          <p:cNvSpPr/>
          <p:nvPr/>
        </p:nvSpPr>
        <p:spPr>
          <a:xfrm>
            <a:off x="8429823" y="3975232"/>
            <a:ext cx="41148" cy="1347307"/>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9" name="TextBox 68"/>
          <p:cNvSpPr txBox="1"/>
          <p:nvPr/>
        </p:nvSpPr>
        <p:spPr>
          <a:xfrm>
            <a:off x="8612703" y="4103248"/>
            <a:ext cx="2948330" cy="156159"/>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READ-ACROSS</a:t>
            </a:r>
          </a:p>
        </p:txBody>
      </p:sp>
      <p:sp>
        <p:nvSpPr>
          <p:cNvPr id="70" name="TextBox 69"/>
          <p:cNvSpPr txBox="1"/>
          <p:nvPr/>
        </p:nvSpPr>
        <p:spPr>
          <a:xfrm>
            <a:off x="8612703" y="4305127"/>
            <a:ext cx="2948330" cy="860831"/>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Two primary hubs on the south-east seaboard carry the market; every other node is a policy or niche satellite (sovereign Canberra, cabled Perth, fastest-growing Brisbane, defence Adelaide), with the AI-factory frontier at Bell Bay and Broome.</a:t>
            </a:r>
          </a:p>
        </p:txBody>
      </p:sp>
      <p:sp>
        <p:nvSpPr>
          <p:cNvPr id="71" name="Rectangle 70"/>
          <p:cNvSpPr/>
          <p:nvPr/>
        </p:nvSpPr>
        <p:spPr>
          <a:xfrm>
            <a:off x="8429823" y="5450555"/>
            <a:ext cx="3259226" cy="511332"/>
          </a:xfrm>
          <a:prstGeom prst="rect">
            <a:avLst/>
          </a:prstGeom>
          <a:solidFill>
            <a:srgbClr val="FBF9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2" name="Rectangle 71"/>
          <p:cNvSpPr/>
          <p:nvPr/>
        </p:nvSpPr>
        <p:spPr>
          <a:xfrm>
            <a:off x="8429823" y="5450555"/>
            <a:ext cx="36576" cy="511332"/>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3" name="TextBox 72"/>
          <p:cNvSpPr txBox="1"/>
          <p:nvPr/>
        </p:nvSpPr>
        <p:spPr>
          <a:xfrm>
            <a:off x="8594415" y="5560283"/>
            <a:ext cx="2948330" cy="291876"/>
          </a:xfrm>
          <a:prstGeom prst="rect">
            <a:avLst/>
          </a:prstGeom>
          <a:noFill/>
        </p:spPr>
        <p:txBody>
          <a:bodyPr wrap="square" anchor="t" lIns="0" tIns="0" rIns="0" bIns="0">
            <a:noAutofit/>
          </a:bodyPr>
          <a:lstStyle/>
          <a:p>
            <a:pPr algn="l">
              <a:lnSpc>
                <a:spcPct val="126000"/>
              </a:lnSpc>
              <a:spcAft>
                <a:spcPts val="0"/>
              </a:spcAft>
            </a:pPr>
            <a:r>
              <a:rPr sz="760" b="0">
                <a:solidFill>
                  <a:srgbClr val="5B6B84"/>
                </a:solidFill>
                <a:latin typeface="Arial"/>
              </a:rPr>
              <a:t>Stylised schematic: positions approximate, bubble area indicative of relative market weight, not to scale</a:t>
            </a:r>
          </a:p>
        </p:txBody>
      </p:sp>
      <p:sp>
        <p:nvSpPr>
          <p:cNvPr id="74" name="TextBox 73"/>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IMARC (2026); Climate Council/DC Byte (Jun 2026); The Good Builder (May 2026); w.media via EcoGPT (27 Mar 2026).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03 · Capacity by metro</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18</a:t>
            </a:r>
          </a:p>
        </p:txBody>
      </p:sp>
      <p:sp>
        <p:nvSpPr>
          <p:cNvPr id="9" name="TextBox 8"/>
          <p:cNvSpPr txBox="1"/>
          <p:nvPr/>
        </p:nvSpPr>
        <p:spPr>
          <a:xfrm>
            <a:off x="502920" y="576072"/>
            <a:ext cx="11186129" cy="494995"/>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Sydney’s growth has consolidated into five precincts: Eastern Creek/Huntingwood is now the largest operating cluster in the country</a:t>
            </a:r>
          </a:p>
        </p:txBody>
      </p:sp>
      <p:sp>
        <p:nvSpPr>
          <p:cNvPr id="10" name="TextBox 9"/>
          <p:cNvSpPr txBox="1"/>
          <p:nvPr/>
        </p:nvSpPr>
        <p:spPr>
          <a:xfrm>
            <a:off x="502920" y="1253947"/>
            <a:ext cx="5626592"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Eastern Creek / Huntingwood: the operating base</a:t>
            </a:r>
          </a:p>
        </p:txBody>
      </p:sp>
      <p:sp>
        <p:nvSpPr>
          <p:cNvPr id="11" name="Rectangle 10"/>
          <p:cNvSpPr/>
          <p:nvPr/>
        </p:nvSpPr>
        <p:spPr>
          <a:xfrm>
            <a:off x="502920" y="1436827"/>
            <a:ext cx="5626592"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502920" y="1528267"/>
            <a:ext cx="1790186" cy="73152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Rectangle 12"/>
          <p:cNvSpPr/>
          <p:nvPr/>
        </p:nvSpPr>
        <p:spPr>
          <a:xfrm>
            <a:off x="502920" y="1528267"/>
            <a:ext cx="32004" cy="73152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4" name="TextBox 13"/>
          <p:cNvSpPr txBox="1"/>
          <p:nvPr/>
        </p:nvSpPr>
        <p:spPr>
          <a:xfrm>
            <a:off x="649224" y="1610563"/>
            <a:ext cx="1570730"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~330–400 MW</a:t>
            </a:r>
          </a:p>
        </p:txBody>
      </p:sp>
      <p:sp>
        <p:nvSpPr>
          <p:cNvPr id="15" name="TextBox 14"/>
          <p:cNvSpPr txBox="1"/>
          <p:nvPr/>
        </p:nvSpPr>
        <p:spPr>
          <a:xfrm>
            <a:off x="649224" y="1955850"/>
            <a:ext cx="1570730"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AirTrunk SYD3, Australia’s largest single operating campus</a:t>
            </a:r>
          </a:p>
        </p:txBody>
      </p:sp>
      <p:sp>
        <p:nvSpPr>
          <p:cNvPr id="16" name="Rectangle 15"/>
          <p:cNvSpPr/>
          <p:nvPr/>
        </p:nvSpPr>
        <p:spPr>
          <a:xfrm>
            <a:off x="2421122" y="1528267"/>
            <a:ext cx="1790186" cy="73152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Rectangle 16"/>
          <p:cNvSpPr/>
          <p:nvPr/>
        </p:nvSpPr>
        <p:spPr>
          <a:xfrm>
            <a:off x="2421122" y="1528267"/>
            <a:ext cx="32004" cy="73152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8" name="TextBox 17"/>
          <p:cNvSpPr txBox="1"/>
          <p:nvPr/>
        </p:nvSpPr>
        <p:spPr>
          <a:xfrm>
            <a:off x="2567426" y="1610563"/>
            <a:ext cx="1570730"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200+ MW</a:t>
            </a:r>
          </a:p>
        </p:txBody>
      </p:sp>
      <p:sp>
        <p:nvSpPr>
          <p:cNvPr id="19" name="TextBox 18"/>
          <p:cNvSpPr txBox="1"/>
          <p:nvPr/>
        </p:nvSpPr>
        <p:spPr>
          <a:xfrm>
            <a:off x="2567426" y="1955850"/>
            <a:ext cx="1570730"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CDC Eastern Creek operating; EC5/6 adding 108 MW</a:t>
            </a:r>
          </a:p>
        </p:txBody>
      </p:sp>
      <p:sp>
        <p:nvSpPr>
          <p:cNvPr id="20" name="Rectangle 19"/>
          <p:cNvSpPr/>
          <p:nvPr/>
        </p:nvSpPr>
        <p:spPr>
          <a:xfrm>
            <a:off x="4339325" y="1528267"/>
            <a:ext cx="1790186" cy="73152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Rectangle 20"/>
          <p:cNvSpPr/>
          <p:nvPr/>
        </p:nvSpPr>
        <p:spPr>
          <a:xfrm>
            <a:off x="4339325" y="1528267"/>
            <a:ext cx="32004" cy="73152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2" name="TextBox 21"/>
          <p:cNvSpPr txBox="1"/>
          <p:nvPr/>
        </p:nvSpPr>
        <p:spPr>
          <a:xfrm>
            <a:off x="4485629" y="1610563"/>
            <a:ext cx="1570730"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~80 MW</a:t>
            </a:r>
          </a:p>
        </p:txBody>
      </p:sp>
      <p:sp>
        <p:nvSpPr>
          <p:cNvPr id="23" name="TextBox 22"/>
          <p:cNvSpPr txBox="1"/>
          <p:nvPr/>
        </p:nvSpPr>
        <p:spPr>
          <a:xfrm>
            <a:off x="4485629" y="1955850"/>
            <a:ext cx="1570730"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AWS Eastern Creek (est.)</a:t>
            </a:r>
          </a:p>
        </p:txBody>
      </p:sp>
      <p:sp>
        <p:nvSpPr>
          <p:cNvPr id="24" name="TextBox 23"/>
          <p:cNvSpPr txBox="1"/>
          <p:nvPr/>
        </p:nvSpPr>
        <p:spPr>
          <a:xfrm>
            <a:off x="502920" y="2479243"/>
            <a:ext cx="5626592"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The precincts</a:t>
            </a:r>
          </a:p>
        </p:txBody>
      </p:sp>
      <p:sp>
        <p:nvSpPr>
          <p:cNvPr id="25" name="Rectangle 24"/>
          <p:cNvSpPr/>
          <p:nvPr/>
        </p:nvSpPr>
        <p:spPr>
          <a:xfrm>
            <a:off x="502920" y="2662123"/>
            <a:ext cx="5626592"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6" name="Rectangle 25"/>
          <p:cNvSpPr/>
          <p:nvPr/>
        </p:nvSpPr>
        <p:spPr>
          <a:xfrm>
            <a:off x="512064" y="2818619"/>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TextBox 26"/>
          <p:cNvSpPr txBox="1"/>
          <p:nvPr/>
        </p:nvSpPr>
        <p:spPr>
          <a:xfrm>
            <a:off x="685800" y="2753563"/>
            <a:ext cx="5443712" cy="678070"/>
          </a:xfrm>
          <a:prstGeom prst="rect">
            <a:avLst/>
          </a:prstGeom>
          <a:noFill/>
        </p:spPr>
        <p:txBody>
          <a:bodyPr wrap="square" anchor="t" lIns="0" tIns="0" rIns="0" bIns="0">
            <a:noAutofit/>
          </a:bodyPr>
          <a:lstStyle/>
          <a:p>
            <a:pPr algn="l">
              <a:lnSpc>
                <a:spcPct val="128000"/>
              </a:lnSpc>
              <a:spcAft>
                <a:spcPts val="0"/>
              </a:spcAft>
            </a:pPr>
            <a:r>
              <a:rPr sz="869" b="1">
                <a:solidFill>
                  <a:srgbClr val="0A1E3C"/>
                </a:solidFill>
                <a:latin typeface="Arial"/>
              </a:rPr>
              <a:t>Eastern Creek / Huntingwood: </a:t>
            </a:r>
            <a:r>
              <a:rPr sz="869" b="0">
                <a:solidFill>
                  <a:srgbClr val="0A1E3C"/>
                </a:solidFill>
                <a:latin typeface="Arial"/>
              </a:rPr>
              <a:t>AirTrunk SYD3 (~330–400 MW operating, Australia’s largest single operating campus); CDC Eastern Creek (200+ MW operating, EC5/6 adding 108 MW); NEXTDC S7 (612 MW proposed; OpenAI MoU); Goodman ‘Project Atlas’ (~500 MW proposed); Stack Erskine Park; AWS ~80 MW (est.).</a:t>
            </a:r>
          </a:p>
        </p:txBody>
      </p:sp>
      <p:sp>
        <p:nvSpPr>
          <p:cNvPr id="28" name="Rectangle 27"/>
          <p:cNvSpPr/>
          <p:nvPr/>
        </p:nvSpPr>
        <p:spPr>
          <a:xfrm>
            <a:off x="512064" y="3483205"/>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TextBox 28"/>
          <p:cNvSpPr txBox="1"/>
          <p:nvPr/>
        </p:nvSpPr>
        <p:spPr>
          <a:xfrm>
            <a:off x="685800" y="3418149"/>
            <a:ext cx="5443712" cy="339035"/>
          </a:xfrm>
          <a:prstGeom prst="rect">
            <a:avLst/>
          </a:prstGeom>
          <a:noFill/>
        </p:spPr>
        <p:txBody>
          <a:bodyPr wrap="square" anchor="t" lIns="0" tIns="0" rIns="0" bIns="0">
            <a:noAutofit/>
          </a:bodyPr>
          <a:lstStyle/>
          <a:p>
            <a:pPr algn="l">
              <a:lnSpc>
                <a:spcPct val="128000"/>
              </a:lnSpc>
              <a:spcAft>
                <a:spcPts val="0"/>
              </a:spcAft>
            </a:pPr>
            <a:r>
              <a:rPr sz="869" b="1">
                <a:solidFill>
                  <a:srgbClr val="0A1E3C"/>
                </a:solidFill>
                <a:latin typeface="Arial"/>
              </a:rPr>
              <a:t>Kemps Creek / Mamre Road: </a:t>
            </a:r>
            <a:r>
              <a:rPr sz="869" b="0">
                <a:solidFill>
                  <a:srgbClr val="0A1E3C"/>
                </a:solidFill>
                <a:latin typeface="Arial"/>
              </a:rPr>
              <a:t>AirTrunk SYD4 (up to 1.2 GW planned; land A$780m Nov 2025); ISPT campus (~A$5bn, up to 1 GW across six buildings); Microsoft ~100 MW UC.</a:t>
            </a:r>
          </a:p>
        </p:txBody>
      </p:sp>
      <p:sp>
        <p:nvSpPr>
          <p:cNvPr id="30" name="Rectangle 29"/>
          <p:cNvSpPr/>
          <p:nvPr/>
        </p:nvSpPr>
        <p:spPr>
          <a:xfrm>
            <a:off x="512064" y="3978078"/>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TextBox 30"/>
          <p:cNvSpPr txBox="1"/>
          <p:nvPr/>
        </p:nvSpPr>
        <p:spPr>
          <a:xfrm>
            <a:off x="685800" y="3913022"/>
            <a:ext cx="5443712" cy="339035"/>
          </a:xfrm>
          <a:prstGeom prst="rect">
            <a:avLst/>
          </a:prstGeom>
          <a:noFill/>
        </p:spPr>
        <p:txBody>
          <a:bodyPr wrap="square" anchor="t" lIns="0" tIns="0" rIns="0" bIns="0">
            <a:noAutofit/>
          </a:bodyPr>
          <a:lstStyle/>
          <a:p>
            <a:pPr algn="l">
              <a:lnSpc>
                <a:spcPct val="128000"/>
              </a:lnSpc>
              <a:spcAft>
                <a:spcPts val="0"/>
              </a:spcAft>
            </a:pPr>
            <a:r>
              <a:rPr sz="869" b="1">
                <a:solidFill>
                  <a:srgbClr val="0A1E3C"/>
                </a:solidFill>
                <a:latin typeface="Arial"/>
              </a:rPr>
              <a:t>Marsden Park: </a:t>
            </a:r>
            <a:r>
              <a:rPr sz="869" b="0">
                <a:solidFill>
                  <a:srgbClr val="0A1E3C"/>
                </a:solidFill>
                <a:latin typeface="Arial"/>
              </a:rPr>
              <a:t>CDC 504 MW approved Nov 2025, scalable to ~1 GW, billed as the Southern Hemisphere’s largest.</a:t>
            </a:r>
          </a:p>
        </p:txBody>
      </p:sp>
      <p:sp>
        <p:nvSpPr>
          <p:cNvPr id="32" name="Rectangle 31"/>
          <p:cNvSpPr/>
          <p:nvPr/>
        </p:nvSpPr>
        <p:spPr>
          <a:xfrm>
            <a:off x="512064" y="4472952"/>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3" name="TextBox 32"/>
          <p:cNvSpPr txBox="1"/>
          <p:nvPr/>
        </p:nvSpPr>
        <p:spPr>
          <a:xfrm>
            <a:off x="685800" y="4407895"/>
            <a:ext cx="5443712" cy="339035"/>
          </a:xfrm>
          <a:prstGeom prst="rect">
            <a:avLst/>
          </a:prstGeom>
          <a:noFill/>
        </p:spPr>
        <p:txBody>
          <a:bodyPr wrap="square" anchor="t" lIns="0" tIns="0" rIns="0" bIns="0">
            <a:noAutofit/>
          </a:bodyPr>
          <a:lstStyle/>
          <a:p>
            <a:pPr algn="l">
              <a:lnSpc>
                <a:spcPct val="128000"/>
              </a:lnSpc>
              <a:spcAft>
                <a:spcPts val="0"/>
              </a:spcAft>
            </a:pPr>
            <a:r>
              <a:rPr sz="869" b="1">
                <a:solidFill>
                  <a:srgbClr val="0A1E3C"/>
                </a:solidFill>
                <a:latin typeface="Arial"/>
              </a:rPr>
              <a:t>Horsley Park: </a:t>
            </a:r>
            <a:r>
              <a:rPr sz="869" b="0">
                <a:solidFill>
                  <a:srgbClr val="0A1E3C"/>
                </a:solidFill>
                <a:latin typeface="Arial"/>
              </a:rPr>
              <a:t>NEXTDC S4 (~300 MW planned; record 250 MW contract); Stack A$3.7bn / 450 MW application.</a:t>
            </a:r>
          </a:p>
        </p:txBody>
      </p:sp>
      <p:sp>
        <p:nvSpPr>
          <p:cNvPr id="34" name="Rectangle 33"/>
          <p:cNvSpPr/>
          <p:nvPr/>
        </p:nvSpPr>
        <p:spPr>
          <a:xfrm>
            <a:off x="512064" y="4967825"/>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5" name="TextBox 34"/>
          <p:cNvSpPr txBox="1"/>
          <p:nvPr/>
        </p:nvSpPr>
        <p:spPr>
          <a:xfrm>
            <a:off x="685800" y="4902768"/>
            <a:ext cx="5443712" cy="339035"/>
          </a:xfrm>
          <a:prstGeom prst="rect">
            <a:avLst/>
          </a:prstGeom>
          <a:noFill/>
        </p:spPr>
        <p:txBody>
          <a:bodyPr wrap="square" anchor="t" lIns="0" tIns="0" rIns="0" bIns="0">
            <a:noAutofit/>
          </a:bodyPr>
          <a:lstStyle/>
          <a:p>
            <a:pPr algn="l">
              <a:lnSpc>
                <a:spcPct val="128000"/>
              </a:lnSpc>
              <a:spcAft>
                <a:spcPts val="0"/>
              </a:spcAft>
            </a:pPr>
            <a:r>
              <a:rPr sz="869" b="1">
                <a:solidFill>
                  <a:srgbClr val="0A1E3C"/>
                </a:solidFill>
                <a:latin typeface="Arial"/>
              </a:rPr>
              <a:t>Macquarie Park &amp; north: </a:t>
            </a:r>
            <a:r>
              <a:rPr sz="869" b="0">
                <a:solidFill>
                  <a:srgbClr val="0A1E3C"/>
                </a:solidFill>
                <a:latin typeface="Arial"/>
              </a:rPr>
              <a:t>Macquarie DC IC3 Super West (63 MW); Stockland hyperscale approval (Feb 2026); NEXTDC S1–S3, S6 Artarmon ‘AI Factory’.</a:t>
            </a:r>
          </a:p>
        </p:txBody>
      </p:sp>
      <p:sp>
        <p:nvSpPr>
          <p:cNvPr id="36" name="Rectangle 35"/>
          <p:cNvSpPr/>
          <p:nvPr/>
        </p:nvSpPr>
        <p:spPr>
          <a:xfrm>
            <a:off x="512064" y="5462698"/>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7" name="TextBox 36"/>
          <p:cNvSpPr txBox="1"/>
          <p:nvPr/>
        </p:nvSpPr>
        <p:spPr>
          <a:xfrm>
            <a:off x="685800" y="5397642"/>
            <a:ext cx="5443712" cy="339035"/>
          </a:xfrm>
          <a:prstGeom prst="rect">
            <a:avLst/>
          </a:prstGeom>
          <a:noFill/>
        </p:spPr>
        <p:txBody>
          <a:bodyPr wrap="square" anchor="t" lIns="0" tIns="0" rIns="0" bIns="0">
            <a:noAutofit/>
          </a:bodyPr>
          <a:lstStyle/>
          <a:p>
            <a:pPr algn="l">
              <a:lnSpc>
                <a:spcPct val="128000"/>
              </a:lnSpc>
              <a:spcAft>
                <a:spcPts val="0"/>
              </a:spcAft>
            </a:pPr>
            <a:r>
              <a:rPr sz="869" b="1">
                <a:solidFill>
                  <a:srgbClr val="0A1E3C"/>
                </a:solidFill>
                <a:latin typeface="Arial"/>
              </a:rPr>
              <a:t>City fringe: </a:t>
            </a:r>
            <a:r>
              <a:rPr sz="869" b="0">
                <a:solidFill>
                  <a:srgbClr val="0A1E3C"/>
                </a:solidFill>
                <a:latin typeface="Arial"/>
              </a:rPr>
              <a:t>Wetherill Park (Stockland/EdgeConneX 160 MW), Minchinbury (Starwood/Doma), Norwest (GreenSquareDC A$1.2bn, 110 MW), Ultimo (DigiCo SYD1, 88 MW on completion).</a:t>
            </a:r>
          </a:p>
        </p:txBody>
      </p:sp>
      <p:sp>
        <p:nvSpPr>
          <p:cNvPr id="38" name="TextBox 37"/>
          <p:cNvSpPr txBox="1"/>
          <p:nvPr/>
        </p:nvSpPr>
        <p:spPr>
          <a:xfrm>
            <a:off x="6495272" y="1253947"/>
            <a:ext cx="5193777"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Selected announced Sydney capacities, MW IT</a:t>
            </a:r>
          </a:p>
        </p:txBody>
      </p:sp>
      <p:sp>
        <p:nvSpPr>
          <p:cNvPr id="39" name="Rectangle 38"/>
          <p:cNvSpPr/>
          <p:nvPr/>
        </p:nvSpPr>
        <p:spPr>
          <a:xfrm>
            <a:off x="6495272" y="1436827"/>
            <a:ext cx="5193777"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40" name="Chart 39"/>
          <p:cNvGraphicFramePr>
            <a:graphicFrameLocks noGrp="1"/>
          </p:cNvGraphicFramePr>
          <p:nvPr/>
        </p:nvGraphicFramePr>
        <p:xfrm>
          <a:off x="6495272" y="1528267"/>
          <a:ext cx="5193777" cy="4255739"/>
        </p:xfrm>
        <a:graphic>
          <a:graphicData uri="http://schemas.openxmlformats.org/drawingml/2006/chart">
            <c:chart xmlns:c="http://schemas.openxmlformats.org/drawingml/2006/chart" r:id="rId2"/>
          </a:graphicData>
        </a:graphic>
      </p:graphicFrame>
      <p:sp>
        <p:nvSpPr>
          <p:cNvPr id="41" name="TextBox 40"/>
          <p:cNvSpPr txBox="1"/>
          <p:nvPr/>
        </p:nvSpPr>
        <p:spPr>
          <a:xfrm>
            <a:off x="6495272" y="5820582"/>
            <a:ext cx="5193777" cy="141305"/>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Planned/proposed unless noted: not additive; overlap and phasing apply. Eastern Creek projects highlighted.</a:t>
            </a:r>
          </a:p>
        </p:txBody>
      </p:sp>
      <p:sp>
        <p:nvSpPr>
          <p:cNvPr id="42" name="TextBox 41"/>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ITK Research top-10 UC (11 May 2026); NSW Planning Portal (Nov 2025); iEnvironmental (16 Jun 2026); Troview (29 Jun 2026); DCD (4 Sep 2026).</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03 · Capacity by metro</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19</a:t>
            </a:r>
          </a:p>
        </p:txBody>
      </p:sp>
      <p:sp>
        <p:nvSpPr>
          <p:cNvPr id="9" name="TextBox 8"/>
          <p:cNvSpPr txBox="1"/>
          <p:nvPr/>
        </p:nvSpPr>
        <p:spPr>
          <a:xfrm>
            <a:off x="502920" y="576072"/>
            <a:ext cx="11186129" cy="494995"/>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Melbourne’s west is a deliberate power play: the Truganina–Laverton–Derrimut corridor anchors on AusNet’s Deer Park terminal</a:t>
            </a:r>
          </a:p>
        </p:txBody>
      </p:sp>
      <p:sp>
        <p:nvSpPr>
          <p:cNvPr id="10" name="Rectangle 9"/>
          <p:cNvSpPr/>
          <p:nvPr/>
        </p:nvSpPr>
        <p:spPr>
          <a:xfrm>
            <a:off x="502920" y="1253947"/>
            <a:ext cx="2590792" cy="73152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1" name="Rectangle 10"/>
          <p:cNvSpPr/>
          <p:nvPr/>
        </p:nvSpPr>
        <p:spPr>
          <a:xfrm>
            <a:off x="502920" y="1253947"/>
            <a:ext cx="2590792"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TextBox 11"/>
          <p:cNvSpPr txBox="1"/>
          <p:nvPr/>
        </p:nvSpPr>
        <p:spPr>
          <a:xfrm>
            <a:off x="603504" y="1363675"/>
            <a:ext cx="2389624" cy="150875"/>
          </a:xfrm>
          <a:prstGeom prst="rect">
            <a:avLst/>
          </a:prstGeom>
          <a:noFill/>
        </p:spPr>
        <p:txBody>
          <a:bodyPr wrap="square" anchor="t" lIns="0" tIns="0" rIns="0" bIns="0">
            <a:noAutofit/>
          </a:bodyPr>
          <a:lstStyle/>
          <a:p>
            <a:pPr algn="l">
              <a:lnSpc>
                <a:spcPct val="116000"/>
              </a:lnSpc>
              <a:spcAft>
                <a:spcPts val="0"/>
              </a:spcAft>
            </a:pPr>
            <a:r>
              <a:rPr sz="900" b="1">
                <a:solidFill>
                  <a:srgbClr val="0A1E3C"/>
                </a:solidFill>
                <a:latin typeface="Arial"/>
              </a:rPr>
              <a:t>Truganina</a:t>
            </a:r>
          </a:p>
        </p:txBody>
      </p:sp>
      <p:sp>
        <p:nvSpPr>
          <p:cNvPr id="13" name="TextBox 12"/>
          <p:cNvSpPr txBox="1"/>
          <p:nvPr/>
        </p:nvSpPr>
        <p:spPr>
          <a:xfrm>
            <a:off x="603504" y="1551127"/>
            <a:ext cx="2389624" cy="282610"/>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Stack MEL01 (180 MW) and MEL02 (252 MW); ~1 GW-substation mega-project mooted</a:t>
            </a:r>
          </a:p>
        </p:txBody>
      </p:sp>
      <p:sp>
        <p:nvSpPr>
          <p:cNvPr id="14" name="Isosceles Triangle 13"/>
          <p:cNvSpPr/>
          <p:nvPr/>
        </p:nvSpPr>
        <p:spPr>
          <a:xfrm rot="5400000">
            <a:off x="3153148" y="1551127"/>
            <a:ext cx="128016" cy="137160"/>
          </a:xfrm>
          <a:prstGeom prst="triangle">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5" name="Rectangle 14"/>
          <p:cNvSpPr/>
          <p:nvPr/>
        </p:nvSpPr>
        <p:spPr>
          <a:xfrm>
            <a:off x="3368032" y="1253947"/>
            <a:ext cx="2590792" cy="73152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6" name="Rectangle 15"/>
          <p:cNvSpPr/>
          <p:nvPr/>
        </p:nvSpPr>
        <p:spPr>
          <a:xfrm>
            <a:off x="3368032" y="1253947"/>
            <a:ext cx="2590792"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TextBox 16"/>
          <p:cNvSpPr txBox="1"/>
          <p:nvPr/>
        </p:nvSpPr>
        <p:spPr>
          <a:xfrm>
            <a:off x="3468616" y="1363675"/>
            <a:ext cx="2389624" cy="150875"/>
          </a:xfrm>
          <a:prstGeom prst="rect">
            <a:avLst/>
          </a:prstGeom>
          <a:noFill/>
        </p:spPr>
        <p:txBody>
          <a:bodyPr wrap="square" anchor="t" lIns="0" tIns="0" rIns="0" bIns="0">
            <a:noAutofit/>
          </a:bodyPr>
          <a:lstStyle/>
          <a:p>
            <a:pPr algn="l">
              <a:lnSpc>
                <a:spcPct val="116000"/>
              </a:lnSpc>
              <a:spcAft>
                <a:spcPts val="0"/>
              </a:spcAft>
            </a:pPr>
            <a:r>
              <a:rPr sz="900" b="1">
                <a:solidFill>
                  <a:srgbClr val="0A1E3C"/>
                </a:solidFill>
                <a:latin typeface="Arial"/>
              </a:rPr>
              <a:t>Laverton</a:t>
            </a:r>
          </a:p>
        </p:txBody>
      </p:sp>
      <p:sp>
        <p:nvSpPr>
          <p:cNvPr id="18" name="TextBox 17"/>
          <p:cNvSpPr txBox="1"/>
          <p:nvPr/>
        </p:nvSpPr>
        <p:spPr>
          <a:xfrm>
            <a:off x="3468616" y="1551127"/>
            <a:ext cx="2389624" cy="282610"/>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CDC Laverton 450 MW planned (150 MW first campus UC), ground broken Feb 2025</a:t>
            </a:r>
          </a:p>
        </p:txBody>
      </p:sp>
      <p:sp>
        <p:nvSpPr>
          <p:cNvPr id="19" name="Isosceles Triangle 18"/>
          <p:cNvSpPr/>
          <p:nvPr/>
        </p:nvSpPr>
        <p:spPr>
          <a:xfrm rot="5400000">
            <a:off x="6018260" y="1551127"/>
            <a:ext cx="128016" cy="137160"/>
          </a:xfrm>
          <a:prstGeom prst="triangle">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20" name="Rectangle 19"/>
          <p:cNvSpPr/>
          <p:nvPr/>
        </p:nvSpPr>
        <p:spPr>
          <a:xfrm>
            <a:off x="6233144" y="1253947"/>
            <a:ext cx="2590792" cy="73152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Rectangle 20"/>
          <p:cNvSpPr/>
          <p:nvPr/>
        </p:nvSpPr>
        <p:spPr>
          <a:xfrm>
            <a:off x="6233144" y="1253947"/>
            <a:ext cx="2590792"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2" name="TextBox 21"/>
          <p:cNvSpPr txBox="1"/>
          <p:nvPr/>
        </p:nvSpPr>
        <p:spPr>
          <a:xfrm>
            <a:off x="6333728" y="1363675"/>
            <a:ext cx="2389624" cy="150875"/>
          </a:xfrm>
          <a:prstGeom prst="rect">
            <a:avLst/>
          </a:prstGeom>
          <a:noFill/>
        </p:spPr>
        <p:txBody>
          <a:bodyPr wrap="square" anchor="t" lIns="0" tIns="0" rIns="0" bIns="0">
            <a:noAutofit/>
          </a:bodyPr>
          <a:lstStyle/>
          <a:p>
            <a:pPr algn="l">
              <a:lnSpc>
                <a:spcPct val="116000"/>
              </a:lnSpc>
              <a:spcAft>
                <a:spcPts val="0"/>
              </a:spcAft>
            </a:pPr>
            <a:r>
              <a:rPr sz="900" b="1">
                <a:solidFill>
                  <a:srgbClr val="0A1E3C"/>
                </a:solidFill>
                <a:latin typeface="Arial"/>
              </a:rPr>
              <a:t>Derrimut</a:t>
            </a:r>
          </a:p>
        </p:txBody>
      </p:sp>
      <p:sp>
        <p:nvSpPr>
          <p:cNvPr id="23" name="TextBox 22"/>
          <p:cNvSpPr txBox="1"/>
          <p:nvPr/>
        </p:nvSpPr>
        <p:spPr>
          <a:xfrm>
            <a:off x="6333728" y="1551127"/>
            <a:ext cx="2389624" cy="13604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AirTrunk MEL1 185+ MW, PUE 1.15</a:t>
            </a:r>
          </a:p>
        </p:txBody>
      </p:sp>
      <p:sp>
        <p:nvSpPr>
          <p:cNvPr id="24" name="Isosceles Triangle 23"/>
          <p:cNvSpPr/>
          <p:nvPr/>
        </p:nvSpPr>
        <p:spPr>
          <a:xfrm rot="5400000">
            <a:off x="8883373" y="1551127"/>
            <a:ext cx="128016" cy="137160"/>
          </a:xfrm>
          <a:prstGeom prst="triangle">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25" name="Rectangle 24"/>
          <p:cNvSpPr/>
          <p:nvPr/>
        </p:nvSpPr>
        <p:spPr>
          <a:xfrm>
            <a:off x="9098257" y="1253947"/>
            <a:ext cx="2590792" cy="731520"/>
          </a:xfrm>
          <a:prstGeom prst="rect">
            <a:avLst/>
          </a:prstGeom>
          <a:solidFill>
            <a:srgbClr val="F6E9E2"/>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6" name="Rectangle 25"/>
          <p:cNvSpPr/>
          <p:nvPr/>
        </p:nvSpPr>
        <p:spPr>
          <a:xfrm>
            <a:off x="9098257" y="1253947"/>
            <a:ext cx="2590792" cy="32004"/>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TextBox 26"/>
          <p:cNvSpPr txBox="1"/>
          <p:nvPr/>
        </p:nvSpPr>
        <p:spPr>
          <a:xfrm>
            <a:off x="9198841" y="1363675"/>
            <a:ext cx="2389624" cy="150875"/>
          </a:xfrm>
          <a:prstGeom prst="rect">
            <a:avLst/>
          </a:prstGeom>
          <a:noFill/>
        </p:spPr>
        <p:txBody>
          <a:bodyPr wrap="square" anchor="t" lIns="0" tIns="0" rIns="0" bIns="0">
            <a:noAutofit/>
          </a:bodyPr>
          <a:lstStyle/>
          <a:p>
            <a:pPr algn="l">
              <a:lnSpc>
                <a:spcPct val="116000"/>
              </a:lnSpc>
              <a:spcAft>
                <a:spcPts val="0"/>
              </a:spcAft>
            </a:pPr>
            <a:r>
              <a:rPr sz="900" b="1">
                <a:solidFill>
                  <a:srgbClr val="9A330A"/>
                </a:solidFill>
                <a:latin typeface="Arial"/>
              </a:rPr>
              <a:t>AusNet’s Deer Park terminal</a:t>
            </a:r>
          </a:p>
        </p:txBody>
      </p:sp>
      <p:sp>
        <p:nvSpPr>
          <p:cNvPr id="28" name="TextBox 27"/>
          <p:cNvSpPr txBox="1"/>
          <p:nvPr/>
        </p:nvSpPr>
        <p:spPr>
          <a:xfrm>
            <a:off x="9198841" y="1551127"/>
            <a:ext cx="2389624" cy="13604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the power anchor of the west corridor</a:t>
            </a:r>
          </a:p>
        </p:txBody>
      </p:sp>
      <p:sp>
        <p:nvSpPr>
          <p:cNvPr id="29" name="TextBox 28"/>
          <p:cNvSpPr txBox="1"/>
          <p:nvPr/>
        </p:nvSpPr>
        <p:spPr>
          <a:xfrm>
            <a:off x="502920" y="2241499"/>
            <a:ext cx="584299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Pipeline by status</a:t>
            </a:r>
          </a:p>
        </p:txBody>
      </p:sp>
      <p:sp>
        <p:nvSpPr>
          <p:cNvPr id="30" name="Rectangle 29"/>
          <p:cNvSpPr/>
          <p:nvPr/>
        </p:nvSpPr>
        <p:spPr>
          <a:xfrm>
            <a:off x="502920" y="2424379"/>
            <a:ext cx="584299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TextBox 30"/>
          <p:cNvSpPr txBox="1"/>
          <p:nvPr/>
        </p:nvSpPr>
        <p:spPr>
          <a:xfrm>
            <a:off x="502920" y="2515819"/>
            <a:ext cx="1298448" cy="180502"/>
          </a:xfrm>
          <a:prstGeom prst="rect">
            <a:avLst/>
          </a:prstGeom>
          <a:noFill/>
        </p:spPr>
        <p:txBody>
          <a:bodyPr wrap="square" anchor="t" lIns="0" tIns="0" rIns="0" bIns="0">
            <a:noAutofit/>
          </a:bodyPr>
          <a:lstStyle/>
          <a:p>
            <a:pPr algn="l">
              <a:lnSpc>
                <a:spcPct val="126000"/>
              </a:lnSpc>
              <a:spcAft>
                <a:spcPts val="0"/>
              </a:spcAft>
            </a:pPr>
            <a:r>
              <a:rPr sz="940" b="1" spc="-21">
                <a:solidFill>
                  <a:srgbClr val="0A1E3C"/>
                </a:solidFill>
                <a:latin typeface="Arial"/>
              </a:rPr>
              <a:t>Operating / expanding</a:t>
            </a:r>
          </a:p>
        </p:txBody>
      </p:sp>
      <p:sp>
        <p:nvSpPr>
          <p:cNvPr id="32" name="TextBox 31"/>
          <p:cNvSpPr txBox="1"/>
          <p:nvPr/>
        </p:nvSpPr>
        <p:spPr>
          <a:xfrm>
            <a:off x="1874519" y="2515819"/>
            <a:ext cx="4471399" cy="902512"/>
          </a:xfrm>
          <a:prstGeom prst="rect">
            <a:avLst/>
          </a:prstGeom>
          <a:noFill/>
        </p:spPr>
        <p:txBody>
          <a:bodyPr wrap="square" anchor="t" lIns="0" tIns="0" rIns="0" bIns="0">
            <a:noAutofit/>
          </a:bodyPr>
          <a:lstStyle/>
          <a:p>
            <a:pPr algn="l">
              <a:lnSpc>
                <a:spcPct val="126000"/>
              </a:lnSpc>
              <a:spcAft>
                <a:spcPts val="0"/>
              </a:spcAft>
            </a:pPr>
            <a:r>
              <a:rPr sz="940" b="0">
                <a:solidFill>
                  <a:srgbClr val="5B6B84"/>
                </a:solidFill>
                <a:latin typeface="Arial"/>
              </a:rPr>
              <a:t>CDC Brooklyn (150+ MW; 350+ at completion); AirTrunk MEL1 Derrimut (185+ MW, PUE 1.15); NEXTDC M3 West Footscray (225 MW planned; 40 MW built); Stack MEL01 Truganina (180 MW; A+B operating); Microsoft Cawley Road; Vantage MEL1 (48–64 MW); Equinix ME1/2/4; ResetData AI-F1 Docklands (Australia’s first public ‘AI factory’).</a:t>
            </a:r>
          </a:p>
        </p:txBody>
      </p:sp>
      <p:sp>
        <p:nvSpPr>
          <p:cNvPr id="33" name="Rectangle 32"/>
          <p:cNvSpPr/>
          <p:nvPr/>
        </p:nvSpPr>
        <p:spPr>
          <a:xfrm>
            <a:off x="502920" y="3488085"/>
            <a:ext cx="584299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TextBox 33"/>
          <p:cNvSpPr txBox="1"/>
          <p:nvPr/>
        </p:nvSpPr>
        <p:spPr>
          <a:xfrm>
            <a:off x="502920" y="3557838"/>
            <a:ext cx="1298448" cy="180502"/>
          </a:xfrm>
          <a:prstGeom prst="rect">
            <a:avLst/>
          </a:prstGeom>
          <a:noFill/>
        </p:spPr>
        <p:txBody>
          <a:bodyPr wrap="square" anchor="t" lIns="0" tIns="0" rIns="0" bIns="0">
            <a:noAutofit/>
          </a:bodyPr>
          <a:lstStyle/>
          <a:p>
            <a:pPr algn="l">
              <a:lnSpc>
                <a:spcPct val="126000"/>
              </a:lnSpc>
              <a:spcAft>
                <a:spcPts val="0"/>
              </a:spcAft>
            </a:pPr>
            <a:r>
              <a:rPr sz="940" b="1">
                <a:solidFill>
                  <a:srgbClr val="0A1E3C"/>
                </a:solidFill>
                <a:latin typeface="Arial"/>
              </a:rPr>
              <a:t>Under construction</a:t>
            </a:r>
          </a:p>
        </p:txBody>
      </p:sp>
      <p:sp>
        <p:nvSpPr>
          <p:cNvPr id="35" name="TextBox 34"/>
          <p:cNvSpPr txBox="1"/>
          <p:nvPr/>
        </p:nvSpPr>
        <p:spPr>
          <a:xfrm>
            <a:off x="1874519" y="3557838"/>
            <a:ext cx="4471399" cy="722010"/>
          </a:xfrm>
          <a:prstGeom prst="rect">
            <a:avLst/>
          </a:prstGeom>
          <a:noFill/>
        </p:spPr>
        <p:txBody>
          <a:bodyPr wrap="square" anchor="t" lIns="0" tIns="0" rIns="0" bIns="0">
            <a:noAutofit/>
          </a:bodyPr>
          <a:lstStyle/>
          <a:p>
            <a:pPr algn="l">
              <a:lnSpc>
                <a:spcPct val="126000"/>
              </a:lnSpc>
              <a:spcAft>
                <a:spcPts val="0"/>
              </a:spcAft>
            </a:pPr>
            <a:r>
              <a:rPr sz="940" b="0">
                <a:solidFill>
                  <a:srgbClr val="5B6B84"/>
                </a:solidFill>
                <a:latin typeface="Arial"/>
              </a:rPr>
              <a:t>CDC Laverton (450 MW planned; ground broken on the 150 MW first campus Feb 2025); Stack MEL02 (252 MW, shell complete); NEXTDC M4 Fishermans Bend (A$2bn liquid-cooled AI factory); AirTrunk MEL2 (354+ MW, A$5bn+; site acquired Dec 2025, opening targeted 2H 2027).</a:t>
            </a:r>
          </a:p>
        </p:txBody>
      </p:sp>
      <p:sp>
        <p:nvSpPr>
          <p:cNvPr id="36" name="Rectangle 35"/>
          <p:cNvSpPr/>
          <p:nvPr/>
        </p:nvSpPr>
        <p:spPr>
          <a:xfrm>
            <a:off x="502920" y="4349602"/>
            <a:ext cx="584299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7" name="TextBox 36"/>
          <p:cNvSpPr txBox="1"/>
          <p:nvPr/>
        </p:nvSpPr>
        <p:spPr>
          <a:xfrm>
            <a:off x="502920" y="4419356"/>
            <a:ext cx="1298448" cy="180502"/>
          </a:xfrm>
          <a:prstGeom prst="rect">
            <a:avLst/>
          </a:prstGeom>
          <a:noFill/>
        </p:spPr>
        <p:txBody>
          <a:bodyPr wrap="square" anchor="t" lIns="0" tIns="0" rIns="0" bIns="0">
            <a:noAutofit/>
          </a:bodyPr>
          <a:lstStyle/>
          <a:p>
            <a:pPr algn="l">
              <a:lnSpc>
                <a:spcPct val="126000"/>
              </a:lnSpc>
              <a:spcAft>
                <a:spcPts val="0"/>
              </a:spcAft>
            </a:pPr>
            <a:r>
              <a:rPr sz="940" b="1">
                <a:solidFill>
                  <a:srgbClr val="0A1E3C"/>
                </a:solidFill>
                <a:latin typeface="Arial"/>
              </a:rPr>
              <a:t>AI factories</a:t>
            </a:r>
          </a:p>
        </p:txBody>
      </p:sp>
      <p:sp>
        <p:nvSpPr>
          <p:cNvPr id="38" name="TextBox 37"/>
          <p:cNvSpPr txBox="1"/>
          <p:nvPr/>
        </p:nvSpPr>
        <p:spPr>
          <a:xfrm>
            <a:off x="1874519" y="4419356"/>
            <a:ext cx="4471399" cy="361005"/>
          </a:xfrm>
          <a:prstGeom prst="rect">
            <a:avLst/>
          </a:prstGeom>
          <a:noFill/>
        </p:spPr>
        <p:txBody>
          <a:bodyPr wrap="square" anchor="t" lIns="0" tIns="0" rIns="0" bIns="0">
            <a:noAutofit/>
          </a:bodyPr>
          <a:lstStyle/>
          <a:p>
            <a:pPr algn="l">
              <a:lnSpc>
                <a:spcPct val="126000"/>
              </a:lnSpc>
              <a:spcAft>
                <a:spcPts val="0"/>
              </a:spcAft>
            </a:pPr>
            <a:r>
              <a:rPr sz="940" b="0">
                <a:solidFill>
                  <a:srgbClr val="5B6B84"/>
                </a:solidFill>
                <a:latin typeface="Arial"/>
              </a:rPr>
              <a:t>Firmus Southgate Melbourne phase 1: 150 MW, ~18,400 Nvidia GB300 GPUs, A$4.5bn, online 2026, backed by a multi-billion-dollar contract.</a:t>
            </a:r>
          </a:p>
        </p:txBody>
      </p:sp>
      <p:sp>
        <p:nvSpPr>
          <p:cNvPr id="39" name="Rectangle 38"/>
          <p:cNvSpPr/>
          <p:nvPr/>
        </p:nvSpPr>
        <p:spPr>
          <a:xfrm>
            <a:off x="502920" y="4850114"/>
            <a:ext cx="584299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0" name="TextBox 39"/>
          <p:cNvSpPr txBox="1"/>
          <p:nvPr/>
        </p:nvSpPr>
        <p:spPr>
          <a:xfrm>
            <a:off x="502920" y="4919868"/>
            <a:ext cx="1298448" cy="180502"/>
          </a:xfrm>
          <a:prstGeom prst="rect">
            <a:avLst/>
          </a:prstGeom>
          <a:noFill/>
        </p:spPr>
        <p:txBody>
          <a:bodyPr wrap="square" anchor="t" lIns="0" tIns="0" rIns="0" bIns="0">
            <a:noAutofit/>
          </a:bodyPr>
          <a:lstStyle/>
          <a:p>
            <a:pPr algn="l">
              <a:lnSpc>
                <a:spcPct val="126000"/>
              </a:lnSpc>
              <a:spcAft>
                <a:spcPts val="0"/>
              </a:spcAft>
            </a:pPr>
            <a:r>
              <a:rPr sz="940" b="1" spc="-21">
                <a:solidFill>
                  <a:srgbClr val="0A1E3C"/>
                </a:solidFill>
                <a:latin typeface="Arial"/>
              </a:rPr>
              <a:t>Approvals momentum</a:t>
            </a:r>
          </a:p>
        </p:txBody>
      </p:sp>
      <p:sp>
        <p:nvSpPr>
          <p:cNvPr id="41" name="TextBox 40"/>
          <p:cNvSpPr txBox="1"/>
          <p:nvPr/>
        </p:nvSpPr>
        <p:spPr>
          <a:xfrm>
            <a:off x="1874519" y="4919868"/>
            <a:ext cx="4471399" cy="541507"/>
          </a:xfrm>
          <a:prstGeom prst="rect">
            <a:avLst/>
          </a:prstGeom>
          <a:noFill/>
        </p:spPr>
        <p:txBody>
          <a:bodyPr wrap="square" anchor="t" lIns="0" tIns="0" rIns="0" bIns="0">
            <a:noAutofit/>
          </a:bodyPr>
          <a:lstStyle/>
          <a:p>
            <a:pPr algn="l">
              <a:lnSpc>
                <a:spcPct val="126000"/>
              </a:lnSpc>
              <a:spcAft>
                <a:spcPts val="0"/>
              </a:spcAft>
            </a:pPr>
            <a:r>
              <a:rPr sz="940" b="0">
                <a:solidFill>
                  <a:srgbClr val="5B6B84"/>
                </a:solidFill>
                <a:latin typeface="Arial"/>
              </a:rPr>
              <a:t>171 Leakes Rd permitted 2025; 1 Oroya Dr permitted May 2026; 433 Mt Atkinson Rd applied Jul 2026; a ~1 GW-substation Truganina mega-project mooted; 250 MVA at Cherry Lane applied May 2026.</a:t>
            </a:r>
          </a:p>
        </p:txBody>
      </p:sp>
      <p:sp>
        <p:nvSpPr>
          <p:cNvPr id="42" name="Rectangle 41"/>
          <p:cNvSpPr/>
          <p:nvPr/>
        </p:nvSpPr>
        <p:spPr>
          <a:xfrm>
            <a:off x="502920" y="5531129"/>
            <a:ext cx="584299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3" name="TextBox 42"/>
          <p:cNvSpPr txBox="1"/>
          <p:nvPr/>
        </p:nvSpPr>
        <p:spPr>
          <a:xfrm>
            <a:off x="502920" y="5600882"/>
            <a:ext cx="1298448" cy="180502"/>
          </a:xfrm>
          <a:prstGeom prst="rect">
            <a:avLst/>
          </a:prstGeom>
          <a:noFill/>
        </p:spPr>
        <p:txBody>
          <a:bodyPr wrap="square" anchor="t" lIns="0" tIns="0" rIns="0" bIns="0">
            <a:noAutofit/>
          </a:bodyPr>
          <a:lstStyle/>
          <a:p>
            <a:pPr algn="l">
              <a:lnSpc>
                <a:spcPct val="126000"/>
              </a:lnSpc>
              <a:spcAft>
                <a:spcPts val="0"/>
              </a:spcAft>
            </a:pPr>
            <a:r>
              <a:rPr sz="940" b="1">
                <a:solidFill>
                  <a:srgbClr val="0A1E3C"/>
                </a:solidFill>
                <a:latin typeface="Arial"/>
              </a:rPr>
              <a:t>Brownfield power</a:t>
            </a:r>
          </a:p>
        </p:txBody>
      </p:sp>
      <p:sp>
        <p:nvSpPr>
          <p:cNvPr id="44" name="TextBox 43"/>
          <p:cNvSpPr txBox="1"/>
          <p:nvPr/>
        </p:nvSpPr>
        <p:spPr>
          <a:xfrm>
            <a:off x="1874519" y="5600882"/>
            <a:ext cx="4471399" cy="361005"/>
          </a:xfrm>
          <a:prstGeom prst="rect">
            <a:avLst/>
          </a:prstGeom>
          <a:noFill/>
        </p:spPr>
        <p:txBody>
          <a:bodyPr wrap="square" anchor="t" lIns="0" tIns="0" rIns="0" bIns="0">
            <a:noAutofit/>
          </a:bodyPr>
          <a:lstStyle/>
          <a:p>
            <a:pPr algn="l">
              <a:lnSpc>
                <a:spcPct val="126000"/>
              </a:lnSpc>
              <a:spcAft>
                <a:spcPts val="0"/>
              </a:spcAft>
            </a:pPr>
            <a:r>
              <a:rPr sz="940" b="0">
                <a:solidFill>
                  <a:srgbClr val="5B6B84"/>
                </a:solidFill>
                <a:latin typeface="Arial"/>
              </a:rPr>
              <a:t>Keppel’s proposed 720 MW campus on 123 ha at the former Hazelwood power station, the template for generator-site conversion.</a:t>
            </a:r>
          </a:p>
        </p:txBody>
      </p:sp>
      <p:sp>
        <p:nvSpPr>
          <p:cNvPr id="45" name="TextBox 44"/>
          <p:cNvSpPr txBox="1"/>
          <p:nvPr/>
        </p:nvSpPr>
        <p:spPr>
          <a:xfrm>
            <a:off x="6711679" y="2241499"/>
            <a:ext cx="497736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Selected Melbourne capacities, MW IT</a:t>
            </a:r>
          </a:p>
        </p:txBody>
      </p:sp>
      <p:sp>
        <p:nvSpPr>
          <p:cNvPr id="46" name="Rectangle 45"/>
          <p:cNvSpPr/>
          <p:nvPr/>
        </p:nvSpPr>
        <p:spPr>
          <a:xfrm>
            <a:off x="6711679" y="2424379"/>
            <a:ext cx="497736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47" name="Chart 46"/>
          <p:cNvGraphicFramePr>
            <a:graphicFrameLocks noGrp="1"/>
          </p:cNvGraphicFramePr>
          <p:nvPr/>
        </p:nvGraphicFramePr>
        <p:xfrm>
          <a:off x="6711679" y="2515819"/>
          <a:ext cx="4977369" cy="3126882"/>
        </p:xfrm>
        <a:graphic>
          <a:graphicData uri="http://schemas.openxmlformats.org/drawingml/2006/chart">
            <c:chart xmlns:c="http://schemas.openxmlformats.org/drawingml/2006/chart" r:id="rId2"/>
          </a:graphicData>
        </a:graphic>
      </p:graphicFrame>
      <p:sp>
        <p:nvSpPr>
          <p:cNvPr id="48" name="TextBox 47"/>
          <p:cNvSpPr txBox="1"/>
          <p:nvPr/>
        </p:nvSpPr>
        <p:spPr>
          <a:xfrm>
            <a:off x="6711679" y="5679277"/>
            <a:ext cx="4977369" cy="282610"/>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The west corridor (Truganina/Laverton/Derrimut) anchors on AusNet’s Deer Park terminal. ResetData’s capacity is not disclosed; its bar is an indicative 10 MW.</a:t>
            </a:r>
          </a:p>
        </p:txBody>
      </p:sp>
      <p:sp>
        <p:nvSpPr>
          <p:cNvPr id="49" name="TextBox 48"/>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Next West Observer (3 Aug 2026); ITK Research (May 2026); JLL Melbourne H1 2025 (13 Oct 2025); W.Media (2026); Max Qi (30 Jul 2026); Allens (2025); DataCenterMap (2026).</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03 · Capacity by metro</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20</a:t>
            </a:r>
          </a:p>
        </p:txBody>
      </p:sp>
      <p:sp>
        <p:nvSpPr>
          <p:cNvPr id="9" name="TextBox 8"/>
          <p:cNvSpPr txBox="1"/>
          <p:nvPr/>
        </p:nvSpPr>
        <p:spPr>
          <a:xfrm>
            <a:off x="502920" y="576072"/>
            <a:ext cx="11186129" cy="24749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Beyond the big two: sovereign Canberra, cabled Perth, fastest-growing Brisbane, defence Adelaide</a:t>
            </a:r>
          </a:p>
        </p:txBody>
      </p:sp>
      <p:sp>
        <p:nvSpPr>
          <p:cNvPr id="10" name="TextBox 9"/>
          <p:cNvSpPr txBox="1"/>
          <p:nvPr/>
        </p:nvSpPr>
        <p:spPr>
          <a:xfrm>
            <a:off x="502920" y="1006449"/>
            <a:ext cx="3460485"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Canberra: the sovereign hub</a:t>
            </a:r>
          </a:p>
        </p:txBody>
      </p:sp>
      <p:sp>
        <p:nvSpPr>
          <p:cNvPr id="11" name="Rectangle 10"/>
          <p:cNvSpPr/>
          <p:nvPr/>
        </p:nvSpPr>
        <p:spPr>
          <a:xfrm>
            <a:off x="502920" y="1189329"/>
            <a:ext cx="3460485"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TextBox 11"/>
          <p:cNvSpPr txBox="1"/>
          <p:nvPr/>
        </p:nvSpPr>
        <p:spPr>
          <a:xfrm>
            <a:off x="502920" y="1280769"/>
            <a:ext cx="3460485" cy="1220541"/>
          </a:xfrm>
          <a:prstGeom prst="rect">
            <a:avLst/>
          </a:prstGeom>
          <a:noFill/>
        </p:spPr>
        <p:txBody>
          <a:bodyPr wrap="square" anchor="t" lIns="0" tIns="0" rIns="0" bIns="0">
            <a:noAutofit/>
          </a:bodyPr>
          <a:lstStyle/>
          <a:p>
            <a:pPr algn="l">
              <a:lnSpc>
                <a:spcPct val="142000"/>
              </a:lnSpc>
              <a:spcAft>
                <a:spcPts val="0"/>
              </a:spcAft>
            </a:pPr>
            <a:r>
              <a:rPr sz="940" b="0">
                <a:solidFill>
                  <a:srgbClr val="0A1E3C"/>
                </a:solidFill>
                <a:latin typeface="Arial"/>
              </a:rPr>
              <a:t>CDC’s original campuses (Hume, Fyshwick) anchor federal government demand under the Hosting Certification Framework; Microsoft/CDC ~60 MW (EcoGPT tracking). Macquarie Data Centres’ Canberra campus is Certified Strategic and claims a material share of government workloads; NEXTDC C1 completes the set.</a:t>
            </a:r>
          </a:p>
        </p:txBody>
      </p:sp>
      <p:sp>
        <p:nvSpPr>
          <p:cNvPr id="13" name="TextBox 12"/>
          <p:cNvSpPr txBox="1"/>
          <p:nvPr/>
        </p:nvSpPr>
        <p:spPr>
          <a:xfrm>
            <a:off x="502920" y="2611038"/>
            <a:ext cx="3460485" cy="813694"/>
          </a:xfrm>
          <a:prstGeom prst="rect">
            <a:avLst/>
          </a:prstGeom>
          <a:noFill/>
        </p:spPr>
        <p:txBody>
          <a:bodyPr wrap="square" anchor="t" lIns="0" tIns="0" rIns="0" bIns="0">
            <a:noAutofit/>
          </a:bodyPr>
          <a:lstStyle/>
          <a:p>
            <a:pPr algn="l">
              <a:lnSpc>
                <a:spcPct val="142000"/>
              </a:lnSpc>
              <a:spcAft>
                <a:spcPts val="0"/>
              </a:spcAft>
            </a:pPr>
            <a:r>
              <a:rPr sz="940" b="0">
                <a:solidFill>
                  <a:srgbClr val="0A1E3C"/>
                </a:solidFill>
                <a:latin typeface="Arial"/>
              </a:rPr>
              <a:t>Canberra’s ceiling is demand-driven rather than power-driven: growth follows whole-of-government cloud mandates, including the Whole-of-Government Cloud Computing Policy effective July 2026.</a:t>
            </a:r>
          </a:p>
        </p:txBody>
      </p:sp>
      <p:sp>
        <p:nvSpPr>
          <p:cNvPr id="14" name="TextBox 13"/>
          <p:cNvSpPr txBox="1"/>
          <p:nvPr/>
        </p:nvSpPr>
        <p:spPr>
          <a:xfrm>
            <a:off x="4365741" y="1006449"/>
            <a:ext cx="3460485"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Brisbane: fastest-growing region</a:t>
            </a:r>
          </a:p>
        </p:txBody>
      </p:sp>
      <p:sp>
        <p:nvSpPr>
          <p:cNvPr id="15" name="Rectangle 14"/>
          <p:cNvSpPr/>
          <p:nvPr/>
        </p:nvSpPr>
        <p:spPr>
          <a:xfrm>
            <a:off x="4365741" y="1189329"/>
            <a:ext cx="3460485"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6" name="TextBox 15"/>
          <p:cNvSpPr txBox="1"/>
          <p:nvPr/>
        </p:nvSpPr>
        <p:spPr>
          <a:xfrm>
            <a:off x="4365741" y="1280769"/>
            <a:ext cx="3460485" cy="1220541"/>
          </a:xfrm>
          <a:prstGeom prst="rect">
            <a:avLst/>
          </a:prstGeom>
          <a:noFill/>
        </p:spPr>
        <p:txBody>
          <a:bodyPr wrap="square" anchor="t" lIns="0" tIns="0" rIns="0" bIns="0">
            <a:noAutofit/>
          </a:bodyPr>
          <a:lstStyle/>
          <a:p>
            <a:pPr algn="l">
              <a:lnSpc>
                <a:spcPct val="142000"/>
              </a:lnSpc>
              <a:spcAft>
                <a:spcPts val="0"/>
              </a:spcAft>
            </a:pPr>
            <a:r>
              <a:rPr sz="940" b="0">
                <a:solidFill>
                  <a:srgbClr val="0A1E3C"/>
                </a:solidFill>
                <a:latin typeface="Arial"/>
              </a:rPr>
              <a:t>NEXTDC B1/B2 (B2 expansion under way); Quinbrook’s ‘Supernode’ at Brendale pairs a data centre campus with grid-scale storage, the energy-integrated model the net-generator policy will push mainstream. Queensland grows at ~6.8% CAGR (IMARC), the fastest of any region, with edge deployments riding the 5G rollout.</a:t>
            </a:r>
          </a:p>
        </p:txBody>
      </p:sp>
      <p:sp>
        <p:nvSpPr>
          <p:cNvPr id="17" name="TextBox 16"/>
          <p:cNvSpPr txBox="1"/>
          <p:nvPr/>
        </p:nvSpPr>
        <p:spPr>
          <a:xfrm>
            <a:off x="4365741" y="2684190"/>
            <a:ext cx="3460485"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Adelaide: defence-driven</a:t>
            </a:r>
          </a:p>
        </p:txBody>
      </p:sp>
      <p:sp>
        <p:nvSpPr>
          <p:cNvPr id="18" name="Rectangle 17"/>
          <p:cNvSpPr/>
          <p:nvPr/>
        </p:nvSpPr>
        <p:spPr>
          <a:xfrm>
            <a:off x="4365741" y="2867070"/>
            <a:ext cx="3460485"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TextBox 18"/>
          <p:cNvSpPr txBox="1"/>
          <p:nvPr/>
        </p:nvSpPr>
        <p:spPr>
          <a:xfrm>
            <a:off x="4365741" y="2958510"/>
            <a:ext cx="3460485" cy="610270"/>
          </a:xfrm>
          <a:prstGeom prst="rect">
            <a:avLst/>
          </a:prstGeom>
          <a:noFill/>
        </p:spPr>
        <p:txBody>
          <a:bodyPr wrap="square" anchor="t" lIns="0" tIns="0" rIns="0" bIns="0">
            <a:noAutofit/>
          </a:bodyPr>
          <a:lstStyle/>
          <a:p>
            <a:pPr algn="l">
              <a:lnSpc>
                <a:spcPct val="142000"/>
              </a:lnSpc>
              <a:spcAft>
                <a:spcPts val="0"/>
              </a:spcAft>
            </a:pPr>
            <a:r>
              <a:rPr sz="940" b="0">
                <a:solidFill>
                  <a:srgbClr val="0A1E3C"/>
                </a:solidFill>
                <a:latin typeface="Arial"/>
              </a:rPr>
              <a:t>NEXTDC A1 opened ~late 2024; DCI (Brookfield) operates at Kidman Park. NT &amp; SA combined hold ~10.0% revenue share, with defence-industry demand the swing factor.</a:t>
            </a:r>
          </a:p>
        </p:txBody>
      </p:sp>
      <p:sp>
        <p:nvSpPr>
          <p:cNvPr id="20" name="TextBox 19"/>
          <p:cNvSpPr txBox="1"/>
          <p:nvPr/>
        </p:nvSpPr>
        <p:spPr>
          <a:xfrm>
            <a:off x="8228563" y="1006449"/>
            <a:ext cx="3460485"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Perth: cable-landing advantage</a:t>
            </a:r>
          </a:p>
        </p:txBody>
      </p:sp>
      <p:sp>
        <p:nvSpPr>
          <p:cNvPr id="21" name="Rectangle 20"/>
          <p:cNvSpPr/>
          <p:nvPr/>
        </p:nvSpPr>
        <p:spPr>
          <a:xfrm>
            <a:off x="8228563" y="1189329"/>
            <a:ext cx="3460485"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2" name="TextBox 21"/>
          <p:cNvSpPr txBox="1"/>
          <p:nvPr/>
        </p:nvSpPr>
        <p:spPr>
          <a:xfrm>
            <a:off x="8228563" y="1280769"/>
            <a:ext cx="3460485" cy="1017117"/>
          </a:xfrm>
          <a:prstGeom prst="rect">
            <a:avLst/>
          </a:prstGeom>
          <a:noFill/>
        </p:spPr>
        <p:txBody>
          <a:bodyPr wrap="square" anchor="t" lIns="0" tIns="0" rIns="0" bIns="0">
            <a:noAutofit/>
          </a:bodyPr>
          <a:lstStyle/>
          <a:p>
            <a:pPr algn="l">
              <a:lnSpc>
                <a:spcPct val="142000"/>
              </a:lnSpc>
              <a:spcAft>
                <a:spcPts val="0"/>
              </a:spcAft>
            </a:pPr>
            <a:r>
              <a:rPr sz="940" b="0" spc="-21">
                <a:solidFill>
                  <a:srgbClr val="0A1E3C"/>
                </a:solidFill>
                <a:latin typeface="Arial"/>
              </a:rPr>
              <a:t>AirTrunk PER1; NEXTDC P1/P2; Equinix PE1/PE2. PE2 is the landing station for the Australia-Singapore Cable and the Oman Australia Cable, making Perth Australia’s lowest-latency gateway to Asia and the Middle East. WA holds 12.4% revenue share on resources-sector and subsea demand.</a:t>
            </a:r>
          </a:p>
        </p:txBody>
      </p:sp>
      <p:sp>
        <p:nvSpPr>
          <p:cNvPr id="23" name="TextBox 22"/>
          <p:cNvSpPr txBox="1"/>
          <p:nvPr/>
        </p:nvSpPr>
        <p:spPr>
          <a:xfrm>
            <a:off x="8228563" y="2480767"/>
            <a:ext cx="3460485"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Frontier: Project Meridien</a:t>
            </a:r>
          </a:p>
        </p:txBody>
      </p:sp>
      <p:sp>
        <p:nvSpPr>
          <p:cNvPr id="24" name="Rectangle 23"/>
          <p:cNvSpPr/>
          <p:nvPr/>
        </p:nvSpPr>
        <p:spPr>
          <a:xfrm>
            <a:off x="8228563" y="2663647"/>
            <a:ext cx="3460485"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TextBox 24"/>
          <p:cNvSpPr txBox="1"/>
          <p:nvPr/>
        </p:nvSpPr>
        <p:spPr>
          <a:xfrm>
            <a:off x="8228563" y="2755087"/>
            <a:ext cx="3460485" cy="610270"/>
          </a:xfrm>
          <a:prstGeom prst="rect">
            <a:avLst/>
          </a:prstGeom>
          <a:noFill/>
        </p:spPr>
        <p:txBody>
          <a:bodyPr wrap="square" anchor="t" lIns="0" tIns="0" rIns="0" bIns="0">
            <a:noAutofit/>
          </a:bodyPr>
          <a:lstStyle/>
          <a:p>
            <a:pPr algn="l">
              <a:lnSpc>
                <a:spcPct val="142000"/>
              </a:lnSpc>
              <a:spcAft>
                <a:spcPts val="0"/>
              </a:spcAft>
            </a:pPr>
            <a:r>
              <a:rPr sz="940" b="0" spc="-21">
                <a:solidFill>
                  <a:srgbClr val="0A1E3C"/>
                </a:solidFill>
                <a:latin typeface="Arial"/>
              </a:rPr>
              <a:t>A proposed 1 GW facility on Karajarri country south of Broome would put Australia in the global top power class; early-stage, but a marker of where land-plus-power economics point.</a:t>
            </a:r>
          </a:p>
        </p:txBody>
      </p:sp>
      <p:sp>
        <p:nvSpPr>
          <p:cNvPr id="26" name="Rectangle 25"/>
          <p:cNvSpPr/>
          <p:nvPr/>
        </p:nvSpPr>
        <p:spPr>
          <a:xfrm>
            <a:off x="4164573" y="1033881"/>
            <a:ext cx="11430" cy="2534899"/>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Rectangle 26"/>
          <p:cNvSpPr/>
          <p:nvPr/>
        </p:nvSpPr>
        <p:spPr>
          <a:xfrm>
            <a:off x="8027395" y="1033881"/>
            <a:ext cx="11430" cy="2534899"/>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TextBox 27"/>
          <p:cNvSpPr txBox="1"/>
          <p:nvPr/>
        </p:nvSpPr>
        <p:spPr>
          <a:xfrm>
            <a:off x="502920" y="3888943"/>
            <a:ext cx="1118612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Regional scoreboard</a:t>
            </a:r>
          </a:p>
        </p:txBody>
      </p:sp>
      <p:sp>
        <p:nvSpPr>
          <p:cNvPr id="29" name="Rectangle 28"/>
          <p:cNvSpPr/>
          <p:nvPr/>
        </p:nvSpPr>
        <p:spPr>
          <a:xfrm>
            <a:off x="502920" y="4071823"/>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Rectangle 29"/>
          <p:cNvSpPr/>
          <p:nvPr/>
        </p:nvSpPr>
        <p:spPr>
          <a:xfrm>
            <a:off x="502920" y="4163263"/>
            <a:ext cx="11186129" cy="1051560"/>
          </a:xfrm>
          <a:prstGeom prst="rect">
            <a:avLst/>
          </a:prstGeom>
          <a:solidFill>
            <a:srgbClr val="FFFFFF"/>
          </a:solidFill>
          <a:ln w="9525">
            <a:solidFill>
              <a:srgbClr val="D7DEE9"/>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TextBox 30"/>
          <p:cNvSpPr txBox="1"/>
          <p:nvPr/>
        </p:nvSpPr>
        <p:spPr>
          <a:xfrm>
            <a:off x="649224" y="4272991"/>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~60% / ~65%</a:t>
            </a:r>
          </a:p>
        </p:txBody>
      </p:sp>
      <p:sp>
        <p:nvSpPr>
          <p:cNvPr id="32" name="TextBox 31"/>
          <p:cNvSpPr txBox="1"/>
          <p:nvPr/>
        </p:nvSpPr>
        <p:spPr>
          <a:xfrm>
            <a:off x="649224" y="4892598"/>
            <a:ext cx="1944617"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Sydney share of built-out capacity / power pipeline</a:t>
            </a:r>
          </a:p>
        </p:txBody>
      </p:sp>
      <p:sp>
        <p:nvSpPr>
          <p:cNvPr id="33" name="Rectangle 32"/>
          <p:cNvSpPr/>
          <p:nvPr/>
        </p:nvSpPr>
        <p:spPr>
          <a:xfrm>
            <a:off x="2740145" y="4291279"/>
            <a:ext cx="11430" cy="795527"/>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TextBox 33"/>
          <p:cNvSpPr txBox="1"/>
          <p:nvPr/>
        </p:nvSpPr>
        <p:spPr>
          <a:xfrm>
            <a:off x="2886449" y="4272991"/>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11.4 GW</a:t>
            </a:r>
          </a:p>
        </p:txBody>
      </p:sp>
      <p:sp>
        <p:nvSpPr>
          <p:cNvPr id="35" name="TextBox 34"/>
          <p:cNvSpPr txBox="1"/>
          <p:nvPr/>
        </p:nvSpPr>
        <p:spPr>
          <a:xfrm>
            <a:off x="2886449" y="4892598"/>
            <a:ext cx="1944617" cy="133680"/>
          </a:xfrm>
          <a:prstGeom prst="rect">
            <a:avLst/>
          </a:prstGeom>
          <a:noFill/>
        </p:spPr>
        <p:txBody>
          <a:bodyPr wrap="square" anchor="t" lIns="0" tIns="0" rIns="0" bIns="0">
            <a:noAutofit/>
          </a:bodyPr>
          <a:lstStyle/>
          <a:p>
            <a:pPr algn="l">
              <a:lnSpc>
                <a:spcPct val="118000"/>
              </a:lnSpc>
              <a:spcAft>
                <a:spcPts val="0"/>
              </a:spcAft>
            </a:pPr>
            <a:r>
              <a:rPr sz="770" b="0" spc="-17">
                <a:solidFill>
                  <a:srgbClr val="5B6B84"/>
                </a:solidFill>
                <a:latin typeface="Arial"/>
              </a:rPr>
              <a:t>NSW pipeline across 44 projects (Mar 2026)</a:t>
            </a:r>
          </a:p>
        </p:txBody>
      </p:sp>
      <p:sp>
        <p:nvSpPr>
          <p:cNvPr id="36" name="Rectangle 35"/>
          <p:cNvSpPr/>
          <p:nvPr/>
        </p:nvSpPr>
        <p:spPr>
          <a:xfrm>
            <a:off x="4977371" y="4291279"/>
            <a:ext cx="11430" cy="795527"/>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7" name="TextBox 36"/>
          <p:cNvSpPr txBox="1"/>
          <p:nvPr/>
        </p:nvSpPr>
        <p:spPr>
          <a:xfrm>
            <a:off x="5123675" y="4272991"/>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C2410C"/>
                </a:solidFill>
                <a:latin typeface="Georgia"/>
              </a:rPr>
              <a:t>~6.8%</a:t>
            </a:r>
          </a:p>
        </p:txBody>
      </p:sp>
      <p:sp>
        <p:nvSpPr>
          <p:cNvPr id="38" name="TextBox 37"/>
          <p:cNvSpPr txBox="1"/>
          <p:nvPr/>
        </p:nvSpPr>
        <p:spPr>
          <a:xfrm>
            <a:off x="5123675" y="4892598"/>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Queensland CAGR, fastest-growing region</a:t>
            </a:r>
          </a:p>
        </p:txBody>
      </p:sp>
      <p:sp>
        <p:nvSpPr>
          <p:cNvPr id="39" name="Rectangle 38"/>
          <p:cNvSpPr/>
          <p:nvPr/>
        </p:nvSpPr>
        <p:spPr>
          <a:xfrm>
            <a:off x="7214597" y="4291279"/>
            <a:ext cx="11430" cy="795527"/>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0" name="TextBox 39"/>
          <p:cNvSpPr txBox="1"/>
          <p:nvPr/>
        </p:nvSpPr>
        <p:spPr>
          <a:xfrm>
            <a:off x="7360901" y="4272991"/>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12.4%</a:t>
            </a:r>
          </a:p>
        </p:txBody>
      </p:sp>
      <p:sp>
        <p:nvSpPr>
          <p:cNvPr id="41" name="TextBox 40"/>
          <p:cNvSpPr txBox="1"/>
          <p:nvPr/>
        </p:nvSpPr>
        <p:spPr>
          <a:xfrm>
            <a:off x="7360901" y="4892598"/>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WA revenue share, cables + resources</a:t>
            </a:r>
          </a:p>
        </p:txBody>
      </p:sp>
      <p:sp>
        <p:nvSpPr>
          <p:cNvPr id="42" name="Rectangle 41"/>
          <p:cNvSpPr/>
          <p:nvPr/>
        </p:nvSpPr>
        <p:spPr>
          <a:xfrm>
            <a:off x="9451823" y="4291279"/>
            <a:ext cx="11430" cy="795527"/>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3" name="TextBox 42"/>
          <p:cNvSpPr txBox="1"/>
          <p:nvPr/>
        </p:nvSpPr>
        <p:spPr>
          <a:xfrm>
            <a:off x="9598127" y="4272991"/>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10.0%</a:t>
            </a:r>
          </a:p>
        </p:txBody>
      </p:sp>
      <p:sp>
        <p:nvSpPr>
          <p:cNvPr id="44" name="TextBox 43"/>
          <p:cNvSpPr txBox="1"/>
          <p:nvPr/>
        </p:nvSpPr>
        <p:spPr>
          <a:xfrm>
            <a:off x="9598127" y="4892598"/>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NT &amp; SA combined revenue share</a:t>
            </a:r>
          </a:p>
        </p:txBody>
      </p:sp>
      <p:sp>
        <p:nvSpPr>
          <p:cNvPr id="45" name="Rectangle 44"/>
          <p:cNvSpPr/>
          <p:nvPr/>
        </p:nvSpPr>
        <p:spPr>
          <a:xfrm>
            <a:off x="502920" y="5379415"/>
            <a:ext cx="11186129" cy="58247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6" name="Rectangle 45"/>
          <p:cNvSpPr/>
          <p:nvPr/>
        </p:nvSpPr>
        <p:spPr>
          <a:xfrm>
            <a:off x="502920" y="5379415"/>
            <a:ext cx="36576" cy="582472"/>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7" name="TextBox 46"/>
          <p:cNvSpPr txBox="1"/>
          <p:nvPr/>
        </p:nvSpPr>
        <p:spPr>
          <a:xfrm>
            <a:off x="685800" y="5498287"/>
            <a:ext cx="2011680" cy="182880"/>
          </a:xfrm>
          <a:prstGeom prst="rect">
            <a:avLst/>
          </a:prstGeom>
          <a:noFill/>
        </p:spPr>
        <p:txBody>
          <a:bodyPr wrap="square" anchor="t" lIns="0" tIns="0" rIns="0" bIns="0">
            <a:noAutofit/>
          </a:bodyPr>
          <a:lstStyle/>
          <a:p>
            <a:pPr algn="l">
              <a:lnSpc>
                <a:spcPct val="122000"/>
              </a:lnSpc>
              <a:spcAft>
                <a:spcPts val="0"/>
              </a:spcAft>
            </a:pPr>
            <a:r>
              <a:rPr sz="960" b="1">
                <a:solidFill>
                  <a:srgbClr val="0A1E3C"/>
                </a:solidFill>
                <a:latin typeface="Arial"/>
              </a:rPr>
              <a:t>Read-across</a:t>
            </a:r>
          </a:p>
        </p:txBody>
      </p:sp>
      <p:sp>
        <p:nvSpPr>
          <p:cNvPr id="48" name="TextBox 47"/>
          <p:cNvSpPr txBox="1"/>
          <p:nvPr/>
        </p:nvSpPr>
        <p:spPr>
          <a:xfrm>
            <a:off x="2697480" y="5498287"/>
            <a:ext cx="8662385" cy="344728"/>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Each satellite metro turns on one swing factor named above: whole-of-government cloud mandates in Canberra, energy-integrated campuses and 5G edge in Brisbane, subsea cable landings in Perth, and defence-industry demand in Adelaide.</a:t>
            </a:r>
          </a:p>
        </p:txBody>
      </p:sp>
      <p:sp>
        <p:nvSpPr>
          <p:cNvPr id="49" name="TextBox 48"/>
          <p:cNvSpPr txBox="1"/>
          <p:nvPr/>
        </p:nvSpPr>
        <p:spPr>
          <a:xfrm>
            <a:off x="502920" y="6114288"/>
            <a:ext cx="11186129" cy="267004"/>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Canberra: EcoGPT (Apr 2026); Macquarie Data Centres; Performance AI prospectus. Brisbane: ITK Research (May 2026);</a:t>
            </a:r>
          </a:p>
          <a:p>
            <a:pPr>
              <a:lnSpc>
                <a:spcPct val="120000"/>
              </a:lnSpc>
            </a:pPr>
            <a:r>
              <a:rPr sz="730" b="0">
                <a:solidFill>
                  <a:srgbClr val="8A99B0"/>
                </a:solidFill>
                <a:latin typeface="Arial"/>
              </a:rPr>
              <a:t>IMARC (2026); Rod Terry/LinkedIn (Jul 2026). Perth: Submarine Networks (OAC); IMARC (2026). Frontier: The Good Builder (May 2026).</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03 · Capacity by metro</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21</a:t>
            </a:r>
          </a:p>
        </p:txBody>
      </p:sp>
      <p:sp>
        <p:nvSpPr>
          <p:cNvPr id="9" name="TextBox 8"/>
          <p:cNvSpPr txBox="1"/>
          <p:nvPr/>
        </p:nvSpPr>
        <p:spPr>
          <a:xfrm>
            <a:off x="502920" y="576072"/>
            <a:ext cx="5626592" cy="494995"/>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Tasmania is the structural surprise: cool climate, hydro-wind firming and a world-first AI Factory Zone</a:t>
            </a:r>
          </a:p>
        </p:txBody>
      </p:sp>
      <p:sp>
        <p:nvSpPr>
          <p:cNvPr id="10" name="TextBox 9"/>
          <p:cNvSpPr txBox="1"/>
          <p:nvPr/>
        </p:nvSpPr>
        <p:spPr>
          <a:xfrm>
            <a:off x="6495272" y="594360"/>
            <a:ext cx="5193777"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Metro positioning summary (inashanu synthesis)</a:t>
            </a:r>
          </a:p>
        </p:txBody>
      </p:sp>
      <p:sp>
        <p:nvSpPr>
          <p:cNvPr id="11" name="Rectangle 10"/>
          <p:cNvSpPr/>
          <p:nvPr/>
        </p:nvSpPr>
        <p:spPr>
          <a:xfrm>
            <a:off x="6495272" y="777240"/>
            <a:ext cx="5193777"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512064" y="1326434"/>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685800" y="1253947"/>
            <a:ext cx="5443712" cy="378195"/>
          </a:xfrm>
          <a:prstGeom prst="rect">
            <a:avLst/>
          </a:prstGeom>
          <a:noFill/>
        </p:spPr>
        <p:txBody>
          <a:bodyPr wrap="square" anchor="t" lIns="0" tIns="0" rIns="0" bIns="0">
            <a:noAutofit/>
          </a:bodyPr>
          <a:lstStyle/>
          <a:p>
            <a:pPr algn="l">
              <a:lnSpc>
                <a:spcPct val="132000"/>
              </a:lnSpc>
              <a:spcAft>
                <a:spcPts val="0"/>
              </a:spcAft>
            </a:pPr>
            <a:r>
              <a:rPr sz="940" b="1">
                <a:solidFill>
                  <a:srgbClr val="0A1E3C"/>
                </a:solidFill>
                <a:latin typeface="Arial"/>
              </a:rPr>
              <a:t>AI Factory Zone (Jul 2025): </a:t>
            </a:r>
            <a:r>
              <a:rPr sz="940" b="0">
                <a:solidFill>
                  <a:srgbClr val="0A1E3C"/>
                </a:solidFill>
                <a:latin typeface="Arial"/>
              </a:rPr>
              <a:t>world-first designation in Northern Tasmania clearing the path for Firmus’s Project Southgate.</a:t>
            </a:r>
          </a:p>
        </p:txBody>
      </p:sp>
      <p:sp>
        <p:nvSpPr>
          <p:cNvPr id="14" name="Rectangle 13"/>
          <p:cNvSpPr/>
          <p:nvPr/>
        </p:nvSpPr>
        <p:spPr>
          <a:xfrm>
            <a:off x="512064" y="1924086"/>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TextBox 14"/>
          <p:cNvSpPr txBox="1"/>
          <p:nvPr/>
        </p:nvSpPr>
        <p:spPr>
          <a:xfrm>
            <a:off x="685800" y="1851599"/>
            <a:ext cx="5443712" cy="378195"/>
          </a:xfrm>
          <a:prstGeom prst="rect">
            <a:avLst/>
          </a:prstGeom>
          <a:noFill/>
        </p:spPr>
        <p:txBody>
          <a:bodyPr wrap="square" anchor="t" lIns="0" tIns="0" rIns="0" bIns="0">
            <a:noAutofit/>
          </a:bodyPr>
          <a:lstStyle/>
          <a:p>
            <a:pPr algn="l">
              <a:lnSpc>
                <a:spcPct val="132000"/>
              </a:lnSpc>
              <a:spcAft>
                <a:spcPts val="0"/>
              </a:spcAft>
            </a:pPr>
            <a:r>
              <a:rPr sz="940" b="1">
                <a:solidFill>
                  <a:srgbClr val="0A1E3C"/>
                </a:solidFill>
                <a:latin typeface="Arial"/>
              </a:rPr>
              <a:t>Bell Bay: </a:t>
            </a:r>
            <a:r>
              <a:rPr sz="940" b="0">
                <a:solidFill>
                  <a:srgbClr val="0A1E3C"/>
                </a:solidFill>
                <a:latin typeface="Arial"/>
              </a:rPr>
              <a:t>former Gunns pulp mill site; ~288 MW draw, up to 400 MW planned statewide; ~10 days/year of water cooling and ~99% less water than a typical data centre.</a:t>
            </a:r>
          </a:p>
        </p:txBody>
      </p:sp>
      <p:sp>
        <p:nvSpPr>
          <p:cNvPr id="16" name="Rectangle 15"/>
          <p:cNvSpPr/>
          <p:nvPr/>
        </p:nvSpPr>
        <p:spPr>
          <a:xfrm>
            <a:off x="512064" y="2521738"/>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TextBox 16"/>
          <p:cNvSpPr txBox="1"/>
          <p:nvPr/>
        </p:nvSpPr>
        <p:spPr>
          <a:xfrm>
            <a:off x="685800" y="2449250"/>
            <a:ext cx="5443712" cy="756391"/>
          </a:xfrm>
          <a:prstGeom prst="rect">
            <a:avLst/>
          </a:prstGeom>
          <a:noFill/>
        </p:spPr>
        <p:txBody>
          <a:bodyPr wrap="square" anchor="t" lIns="0" tIns="0" rIns="0" bIns="0">
            <a:noAutofit/>
          </a:bodyPr>
          <a:lstStyle/>
          <a:p>
            <a:pPr algn="l">
              <a:lnSpc>
                <a:spcPct val="132000"/>
              </a:lnSpc>
              <a:spcAft>
                <a:spcPts val="0"/>
              </a:spcAft>
            </a:pPr>
            <a:r>
              <a:rPr sz="940" b="1">
                <a:solidFill>
                  <a:srgbClr val="0A1E3C"/>
                </a:solidFill>
                <a:latin typeface="Arial"/>
              </a:rPr>
              <a:t>Mainland pairing: </a:t>
            </a:r>
            <a:r>
              <a:rPr sz="940" b="0">
                <a:solidFill>
                  <a:srgbClr val="0A1E3C"/>
                </a:solidFill>
                <a:latin typeface="Arial"/>
              </a:rPr>
              <a:t>Southgate couples Tasmanian campuses with CDC-partnered mainland sites and a 150 MW Melbourne phase 1; Firmus targets 1.6 GW by 2028, financed by a US$10bn Blackstone/Coatue debt facility (Feb 2026) and &gt;US$10.5bn post-money equity (Aug 2026).</a:t>
            </a:r>
          </a:p>
        </p:txBody>
      </p:sp>
      <p:sp>
        <p:nvSpPr>
          <p:cNvPr id="18" name="Rectangle 17"/>
          <p:cNvSpPr/>
          <p:nvPr/>
        </p:nvSpPr>
        <p:spPr>
          <a:xfrm>
            <a:off x="502920" y="3290864"/>
            <a:ext cx="5626592" cy="105744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Rectangle 18"/>
          <p:cNvSpPr/>
          <p:nvPr/>
        </p:nvSpPr>
        <p:spPr>
          <a:xfrm>
            <a:off x="502920" y="3290864"/>
            <a:ext cx="41148" cy="1057442"/>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TextBox 19"/>
          <p:cNvSpPr txBox="1"/>
          <p:nvPr/>
        </p:nvSpPr>
        <p:spPr>
          <a:xfrm>
            <a:off x="713232" y="3446312"/>
            <a:ext cx="5260832" cy="156159"/>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WHY IT MATTERS</a:t>
            </a:r>
          </a:p>
        </p:txBody>
      </p:sp>
      <p:sp>
        <p:nvSpPr>
          <p:cNvPr id="21" name="TextBox 20"/>
          <p:cNvSpPr txBox="1"/>
          <p:nvPr/>
        </p:nvSpPr>
        <p:spPr>
          <a:xfrm>
            <a:off x="713232" y="3648191"/>
            <a:ext cx="5260832" cy="516498"/>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Tasmania tests whether Australia’s energy constraint can be arbitraged: dispatchable-load AI factories co-located with renewables could undercut metro power costs while satisfying net-generator rules by design. Watch water, transmission and whether GPU customers accept latency to Hobart.</a:t>
            </a:r>
          </a:p>
        </p:txBody>
      </p:sp>
      <p:graphicFrame>
        <p:nvGraphicFramePr>
          <p:cNvPr id="22" name="Table 21"/>
          <p:cNvGraphicFramePr>
            <a:graphicFrameLocks noGrp="1"/>
          </p:cNvGraphicFramePr>
          <p:nvPr/>
        </p:nvGraphicFramePr>
        <p:xfrm>
          <a:off x="6495272" y="868680"/>
          <a:ext cx="5193776" cy="3479622"/>
        </p:xfrm>
        <a:graphic>
          <a:graphicData uri="http://schemas.openxmlformats.org/drawingml/2006/table">
            <a:tbl>
              <a:tblPr firstRow="0" bandRow="0" firstCol="0" bandCol="0">
                <a:tableStyleId>{2D5ABB26-0587-4C30-8999-92F81FD0307C}</a:tableStyleId>
              </a:tblPr>
              <a:tblGrid>
                <a:gridCol w="932688"/>
                <a:gridCol w="2045322"/>
                <a:gridCol w="2215766"/>
              </a:tblGrid>
              <a:tr h="389693">
                <a:tc>
                  <a:txBody>
                    <a:bodyPr wrap="square">
                      <a:noAutofit/>
                    </a:bodyPr>
                    <a:lstStyle/>
                    <a:p>
                      <a:pPr algn="l">
                        <a:lnSpc>
                          <a:spcPct val="118000"/>
                        </a:lnSpc>
                      </a:pPr>
                      <a:r>
                        <a:rPr sz="900" b="1">
                          <a:solidFill>
                            <a:srgbClr val="0A1E3C"/>
                          </a:solidFill>
                          <a:latin typeface="Arial"/>
                        </a:rPr>
                        <a:t>Metro</a:t>
                      </a:r>
                    </a:p>
                  </a:txBody>
                  <a:tcPr marL="91440"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900" b="1">
                          <a:solidFill>
                            <a:srgbClr val="0A1E3C"/>
                          </a:solidFill>
                          <a:latin typeface="Arial"/>
                        </a:rPr>
                        <a:t>Role</a:t>
                      </a:r>
                    </a:p>
                  </a:txBody>
                  <a:tcPr marL="82296"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900" b="1">
                          <a:solidFill>
                            <a:srgbClr val="0A1E3C"/>
                          </a:solidFill>
                          <a:latin typeface="Arial"/>
                        </a:rPr>
                        <a:t>Binding constraint</a:t>
                      </a:r>
                    </a:p>
                  </a:txBody>
                  <a:tcPr marL="82296" marR="82296" marT="77724" marB="77724" anchor="t">
                    <a:lnT w="11430" cap="flat" cmpd="sng" algn="ctr">
                      <a:solidFill>
                        <a:srgbClr val="0A1E3C"/>
                      </a:solidFill>
                    </a:lnT>
                    <a:lnB w="11430" cap="flat" cmpd="sng" algn="ctr">
                      <a:solidFill>
                        <a:srgbClr val="0A1E3C"/>
                      </a:solidFill>
                    </a:lnB>
                    <a:noFill/>
                  </a:tcPr>
                </a:tc>
              </a:tr>
              <a:tr h="570732">
                <a:tc>
                  <a:txBody>
                    <a:bodyPr wrap="square">
                      <a:noAutofit/>
                    </a:bodyPr>
                    <a:lstStyle/>
                    <a:p>
                      <a:pPr algn="l">
                        <a:lnSpc>
                          <a:spcPct val="118000"/>
                        </a:lnSpc>
                      </a:pPr>
                      <a:r>
                        <a:rPr sz="900" b="1">
                          <a:solidFill>
                            <a:srgbClr val="0A1E3C"/>
                          </a:solidFill>
                          <a:latin typeface="Arial"/>
                        </a:rPr>
                        <a:t>Sydney</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900" b="0">
                          <a:solidFill>
                            <a:srgbClr val="0A1E3C"/>
                          </a:solidFill>
                          <a:latin typeface="Arial"/>
                        </a:rPr>
                        <a:t>National anchor; hyperscale + enterprise</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900" b="0">
                          <a:solidFill>
                            <a:srgbClr val="0A1E3C"/>
                          </a:solidFill>
                          <a:latin typeface="Arial"/>
                        </a:rPr>
                        <a:t>Power queue; land price (~A$1,500/sqm+)</a:t>
                      </a:r>
                    </a:p>
                  </a:txBody>
                  <a:tcPr marL="82296" marR="82296" marT="77724" marB="77724" anchor="t">
                    <a:lnB w="7620" cap="flat" cmpd="sng" algn="ctr">
                      <a:solidFill>
                        <a:srgbClr val="D7DEE9"/>
                      </a:solidFill>
                    </a:lnB>
                    <a:noFill/>
                  </a:tcPr>
                </a:tc>
              </a:tr>
              <a:tr h="389693">
                <a:tc>
                  <a:txBody>
                    <a:bodyPr wrap="square">
                      <a:noAutofit/>
                    </a:bodyPr>
                    <a:lstStyle/>
                    <a:p>
                      <a:pPr algn="l">
                        <a:lnSpc>
                          <a:spcPct val="118000"/>
                        </a:lnSpc>
                      </a:pPr>
                      <a:r>
                        <a:rPr sz="900" b="1">
                          <a:solidFill>
                            <a:srgbClr val="0A1E3C"/>
                          </a:solidFill>
                          <a:latin typeface="Arial"/>
                        </a:rPr>
                        <a:t>Melbourne</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900" b="0">
                          <a:solidFill>
                            <a:srgbClr val="0A1E3C"/>
                          </a:solidFill>
                          <a:latin typeface="Arial"/>
                        </a:rPr>
                        <a:t>Second corridor; AI factories</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900" b="0">
                          <a:solidFill>
                            <a:srgbClr val="0A1E3C"/>
                          </a:solidFill>
                          <a:latin typeface="Arial"/>
                        </a:rPr>
                        <a:t>West-corridor grid concentration</a:t>
                      </a:r>
                    </a:p>
                  </a:txBody>
                  <a:tcPr marL="82296" marR="82296" marT="77724" marB="77724" anchor="t">
                    <a:lnB w="7620" cap="flat" cmpd="sng" algn="ctr">
                      <a:solidFill>
                        <a:srgbClr val="D7DEE9"/>
                      </a:solidFill>
                    </a:lnB>
                    <a:noFill/>
                  </a:tcPr>
                </a:tc>
              </a:tr>
              <a:tr h="389693">
                <a:tc>
                  <a:txBody>
                    <a:bodyPr wrap="square">
                      <a:noAutofit/>
                    </a:bodyPr>
                    <a:lstStyle/>
                    <a:p>
                      <a:pPr algn="l">
                        <a:lnSpc>
                          <a:spcPct val="118000"/>
                        </a:lnSpc>
                      </a:pPr>
                      <a:r>
                        <a:rPr sz="900" b="1">
                          <a:solidFill>
                            <a:srgbClr val="0A1E3C"/>
                          </a:solidFill>
                          <a:latin typeface="Arial"/>
                        </a:rPr>
                        <a:t>Canberra</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900" b="0">
                          <a:solidFill>
                            <a:srgbClr val="0A1E3C"/>
                          </a:solidFill>
                          <a:latin typeface="Arial"/>
                        </a:rPr>
                        <a:t>Sovereign government demand</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900" b="0">
                          <a:solidFill>
                            <a:srgbClr val="0A1E3C"/>
                          </a:solidFill>
                          <a:latin typeface="Arial"/>
                        </a:rPr>
                        <a:t>Certified Strategic supply; HCF reform</a:t>
                      </a:r>
                    </a:p>
                  </a:txBody>
                  <a:tcPr marL="82296" marR="82296" marT="77724" marB="77724" anchor="t">
                    <a:lnB w="7620" cap="flat" cmpd="sng" algn="ctr">
                      <a:solidFill>
                        <a:srgbClr val="D7DEE9"/>
                      </a:solidFill>
                    </a:lnB>
                    <a:noFill/>
                  </a:tcPr>
                </a:tc>
              </a:tr>
              <a:tr h="389693">
                <a:tc>
                  <a:txBody>
                    <a:bodyPr wrap="square">
                      <a:noAutofit/>
                    </a:bodyPr>
                    <a:lstStyle/>
                    <a:p>
                      <a:pPr algn="l">
                        <a:lnSpc>
                          <a:spcPct val="118000"/>
                        </a:lnSpc>
                      </a:pPr>
                      <a:r>
                        <a:rPr sz="900" b="1">
                          <a:solidFill>
                            <a:srgbClr val="0A1E3C"/>
                          </a:solidFill>
                          <a:latin typeface="Arial"/>
                        </a:rPr>
                        <a:t>Brisbane</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900" b="0">
                          <a:solidFill>
                            <a:srgbClr val="0A1E3C"/>
                          </a:solidFill>
                          <a:latin typeface="Arial"/>
                        </a:rPr>
                        <a:t>Fastest growth; energy-integrated</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900" b="0">
                          <a:solidFill>
                            <a:srgbClr val="0A1E3C"/>
                          </a:solidFill>
                          <a:latin typeface="Arial"/>
                        </a:rPr>
                        <a:t>Scale of anchor tenants</a:t>
                      </a:r>
                    </a:p>
                  </a:txBody>
                  <a:tcPr marL="82296" marR="82296" marT="77724" marB="77724" anchor="t">
                    <a:lnB w="7620" cap="flat" cmpd="sng" algn="ctr">
                      <a:solidFill>
                        <a:srgbClr val="D7DEE9"/>
                      </a:solidFill>
                    </a:lnB>
                    <a:noFill/>
                  </a:tcPr>
                </a:tc>
              </a:tr>
              <a:tr h="389693">
                <a:tc>
                  <a:txBody>
                    <a:bodyPr wrap="square">
                      <a:noAutofit/>
                    </a:bodyPr>
                    <a:lstStyle/>
                    <a:p>
                      <a:pPr algn="l">
                        <a:lnSpc>
                          <a:spcPct val="118000"/>
                        </a:lnSpc>
                      </a:pPr>
                      <a:r>
                        <a:rPr sz="900" b="1">
                          <a:solidFill>
                            <a:srgbClr val="0A1E3C"/>
                          </a:solidFill>
                          <a:latin typeface="Arial"/>
                        </a:rPr>
                        <a:t>Perth</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900" b="0">
                          <a:solidFill>
                            <a:srgbClr val="0A1E3C"/>
                          </a:solidFill>
                          <a:latin typeface="Arial"/>
                        </a:rPr>
                        <a:t>Asia/Middle East gateway</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900" b="0">
                          <a:solidFill>
                            <a:srgbClr val="0A1E3C"/>
                          </a:solidFill>
                          <a:latin typeface="Arial"/>
                        </a:rPr>
                        <a:t>Distance from east-coast demand</a:t>
                      </a:r>
                    </a:p>
                  </a:txBody>
                  <a:tcPr marL="82296" marR="82296" marT="77724" marB="77724" anchor="t">
                    <a:lnB w="7620" cap="flat" cmpd="sng" algn="ctr">
                      <a:solidFill>
                        <a:srgbClr val="D7DEE9"/>
                      </a:solidFill>
                    </a:lnB>
                    <a:noFill/>
                  </a:tcPr>
                </a:tc>
              </a:tr>
              <a:tr h="389693">
                <a:tc>
                  <a:txBody>
                    <a:bodyPr wrap="square">
                      <a:noAutofit/>
                    </a:bodyPr>
                    <a:lstStyle/>
                    <a:p>
                      <a:pPr algn="l">
                        <a:lnSpc>
                          <a:spcPct val="118000"/>
                        </a:lnSpc>
                      </a:pPr>
                      <a:r>
                        <a:rPr sz="900" b="1">
                          <a:solidFill>
                            <a:srgbClr val="0A1E3C"/>
                          </a:solidFill>
                          <a:latin typeface="Arial"/>
                        </a:rPr>
                        <a:t>Adelaide</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900" b="0">
                          <a:solidFill>
                            <a:srgbClr val="0A1E3C"/>
                          </a:solidFill>
                          <a:latin typeface="Arial"/>
                        </a:rPr>
                        <a:t>Defence niche</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900" b="0">
                          <a:solidFill>
                            <a:srgbClr val="0A1E3C"/>
                          </a:solidFill>
                          <a:latin typeface="Arial"/>
                        </a:rPr>
                        <a:t>Market depth</a:t>
                      </a:r>
                    </a:p>
                  </a:txBody>
                  <a:tcPr marL="82296" marR="82296" marT="77724" marB="77724" anchor="t">
                    <a:lnB w="7620" cap="flat" cmpd="sng" algn="ctr">
                      <a:solidFill>
                        <a:srgbClr val="D7DEE9"/>
                      </a:solidFill>
                    </a:lnB>
                    <a:noFill/>
                  </a:tcPr>
                </a:tc>
              </a:tr>
              <a:tr h="570732">
                <a:tc>
                  <a:txBody>
                    <a:bodyPr wrap="square">
                      <a:noAutofit/>
                    </a:bodyPr>
                    <a:lstStyle/>
                    <a:p>
                      <a:pPr algn="l">
                        <a:lnSpc>
                          <a:spcPct val="118000"/>
                        </a:lnSpc>
                      </a:pPr>
                      <a:r>
                        <a:rPr sz="900" b="1">
                          <a:solidFill>
                            <a:srgbClr val="0A1E3C"/>
                          </a:solidFill>
                          <a:latin typeface="Arial"/>
                        </a:rPr>
                        <a:t>Tasmania</a:t>
                      </a:r>
                    </a:p>
                  </a:txBody>
                  <a:tcPr marL="91440" marR="82296" marT="77724" marB="77724" anchor="t">
                    <a:lnB w="11430" cap="flat" cmpd="sng" algn="ctr">
                      <a:solidFill>
                        <a:srgbClr val="0A1E3C"/>
                      </a:solidFill>
                    </a:lnB>
                    <a:solidFill>
                      <a:srgbClr val="F6E9E2"/>
                    </a:solidFill>
                  </a:tcPr>
                </a:tc>
                <a:tc>
                  <a:txBody>
                    <a:bodyPr wrap="square">
                      <a:noAutofit/>
                    </a:bodyPr>
                    <a:lstStyle/>
                    <a:p>
                      <a:pPr algn="l">
                        <a:lnSpc>
                          <a:spcPct val="118000"/>
                        </a:lnSpc>
                      </a:pPr>
                      <a:r>
                        <a:rPr sz="900" b="0">
                          <a:solidFill>
                            <a:srgbClr val="0A1E3C"/>
                          </a:solidFill>
                          <a:latin typeface="Arial"/>
                        </a:rPr>
                        <a:t>AI-factory frontier</a:t>
                      </a:r>
                    </a:p>
                  </a:txBody>
                  <a:tcPr marL="82296" marR="82296" marT="77724" marB="77724" anchor="t">
                    <a:lnB w="11430" cap="flat" cmpd="sng" algn="ctr">
                      <a:solidFill>
                        <a:srgbClr val="0A1E3C"/>
                      </a:solidFill>
                    </a:lnB>
                    <a:solidFill>
                      <a:srgbClr val="F6E9E2"/>
                    </a:solidFill>
                  </a:tcPr>
                </a:tc>
                <a:tc>
                  <a:txBody>
                    <a:bodyPr wrap="square">
                      <a:noAutofit/>
                    </a:bodyPr>
                    <a:lstStyle/>
                    <a:p>
                      <a:pPr algn="l">
                        <a:lnSpc>
                          <a:spcPct val="118000"/>
                        </a:lnSpc>
                      </a:pPr>
                      <a:r>
                        <a:rPr sz="900" b="0">
                          <a:solidFill>
                            <a:srgbClr val="0A1E3C"/>
                          </a:solidFill>
                          <a:latin typeface="Arial"/>
                        </a:rPr>
                        <a:t>Transmission; customer latency acceptance</a:t>
                      </a:r>
                    </a:p>
                  </a:txBody>
                  <a:tcPr marL="82296" marR="82296" marT="77724" marB="77724" anchor="t">
                    <a:lnB w="11430" cap="flat" cmpd="sng" algn="ctr">
                      <a:solidFill>
                        <a:srgbClr val="0A1E3C"/>
                      </a:solidFill>
                    </a:lnB>
                    <a:solidFill>
                      <a:srgbClr val="F6E9E2"/>
                    </a:solidFill>
                  </a:tcPr>
                </a:tc>
              </a:tr>
            </a:tbl>
          </a:graphicData>
        </a:graphic>
      </p:graphicFrame>
      <p:sp>
        <p:nvSpPr>
          <p:cNvPr id="23" name="TextBox 22"/>
          <p:cNvSpPr txBox="1"/>
          <p:nvPr/>
        </p:nvSpPr>
        <p:spPr>
          <a:xfrm>
            <a:off x="502920" y="4586051"/>
            <a:ext cx="1118612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Project Southgate in numbers</a:t>
            </a:r>
          </a:p>
        </p:txBody>
      </p:sp>
      <p:sp>
        <p:nvSpPr>
          <p:cNvPr id="24" name="Rectangle 23"/>
          <p:cNvSpPr/>
          <p:nvPr/>
        </p:nvSpPr>
        <p:spPr>
          <a:xfrm>
            <a:off x="502920" y="4768931"/>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Rectangle 24"/>
          <p:cNvSpPr/>
          <p:nvPr/>
        </p:nvSpPr>
        <p:spPr>
          <a:xfrm>
            <a:off x="502920" y="4860371"/>
            <a:ext cx="2134813" cy="100584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6" name="Rectangle 25"/>
          <p:cNvSpPr/>
          <p:nvPr/>
        </p:nvSpPr>
        <p:spPr>
          <a:xfrm>
            <a:off x="502920" y="4860371"/>
            <a:ext cx="32004" cy="100584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TextBox 26"/>
          <p:cNvSpPr txBox="1"/>
          <p:nvPr/>
        </p:nvSpPr>
        <p:spPr>
          <a:xfrm>
            <a:off x="649224" y="4942667"/>
            <a:ext cx="191535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~288 MW</a:t>
            </a:r>
          </a:p>
        </p:txBody>
      </p:sp>
      <p:sp>
        <p:nvSpPr>
          <p:cNvPr id="28" name="TextBox 27"/>
          <p:cNvSpPr txBox="1"/>
          <p:nvPr/>
        </p:nvSpPr>
        <p:spPr>
          <a:xfrm>
            <a:off x="649224" y="5677667"/>
            <a:ext cx="191535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Bell Bay power draw, former pulp mill site</a:t>
            </a:r>
          </a:p>
        </p:txBody>
      </p:sp>
      <p:sp>
        <p:nvSpPr>
          <p:cNvPr id="29" name="Rectangle 28"/>
          <p:cNvSpPr/>
          <p:nvPr/>
        </p:nvSpPr>
        <p:spPr>
          <a:xfrm>
            <a:off x="2765749" y="4860371"/>
            <a:ext cx="2134813" cy="100584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Rectangle 29"/>
          <p:cNvSpPr/>
          <p:nvPr/>
        </p:nvSpPr>
        <p:spPr>
          <a:xfrm>
            <a:off x="2765749" y="4860371"/>
            <a:ext cx="32004" cy="100584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TextBox 30"/>
          <p:cNvSpPr txBox="1"/>
          <p:nvPr/>
        </p:nvSpPr>
        <p:spPr>
          <a:xfrm>
            <a:off x="2912053" y="4942667"/>
            <a:ext cx="191535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400 MW</a:t>
            </a:r>
          </a:p>
        </p:txBody>
      </p:sp>
      <p:sp>
        <p:nvSpPr>
          <p:cNvPr id="32" name="TextBox 31"/>
          <p:cNvSpPr txBox="1"/>
          <p:nvPr/>
        </p:nvSpPr>
        <p:spPr>
          <a:xfrm>
            <a:off x="2912053" y="5677667"/>
            <a:ext cx="191535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planned statewide Tasmanian capacity</a:t>
            </a:r>
          </a:p>
        </p:txBody>
      </p:sp>
      <p:sp>
        <p:nvSpPr>
          <p:cNvPr id="33" name="Rectangle 32"/>
          <p:cNvSpPr/>
          <p:nvPr/>
        </p:nvSpPr>
        <p:spPr>
          <a:xfrm>
            <a:off x="5028578" y="4860371"/>
            <a:ext cx="2134813" cy="100584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Rectangle 33"/>
          <p:cNvSpPr/>
          <p:nvPr/>
        </p:nvSpPr>
        <p:spPr>
          <a:xfrm>
            <a:off x="5028578" y="4860371"/>
            <a:ext cx="32004" cy="100584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5" name="TextBox 34"/>
          <p:cNvSpPr txBox="1"/>
          <p:nvPr/>
        </p:nvSpPr>
        <p:spPr>
          <a:xfrm>
            <a:off x="5174882" y="4942667"/>
            <a:ext cx="191535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~10 days/yr</a:t>
            </a:r>
          </a:p>
        </p:txBody>
      </p:sp>
      <p:sp>
        <p:nvSpPr>
          <p:cNvPr id="36" name="TextBox 35"/>
          <p:cNvSpPr txBox="1"/>
          <p:nvPr/>
        </p:nvSpPr>
        <p:spPr>
          <a:xfrm>
            <a:off x="5174882" y="5677667"/>
            <a:ext cx="1915357" cy="133680"/>
          </a:xfrm>
          <a:prstGeom prst="rect">
            <a:avLst/>
          </a:prstGeom>
          <a:noFill/>
        </p:spPr>
        <p:txBody>
          <a:bodyPr wrap="square" anchor="t" lIns="0" tIns="0" rIns="0" bIns="0">
            <a:noAutofit/>
          </a:bodyPr>
          <a:lstStyle/>
          <a:p>
            <a:pPr algn="l">
              <a:lnSpc>
                <a:spcPct val="118000"/>
              </a:lnSpc>
              <a:spcAft>
                <a:spcPts val="0"/>
              </a:spcAft>
            </a:pPr>
            <a:r>
              <a:rPr sz="770" b="0" spc="-17">
                <a:solidFill>
                  <a:srgbClr val="5B6B84"/>
                </a:solidFill>
                <a:latin typeface="Arial"/>
              </a:rPr>
              <a:t>water cooling, ~99% less than a typical DC</a:t>
            </a:r>
          </a:p>
        </p:txBody>
      </p:sp>
      <p:sp>
        <p:nvSpPr>
          <p:cNvPr id="37" name="Rectangle 36"/>
          <p:cNvSpPr/>
          <p:nvPr/>
        </p:nvSpPr>
        <p:spPr>
          <a:xfrm>
            <a:off x="7291407" y="4860371"/>
            <a:ext cx="2134813" cy="100584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Rectangle 37"/>
          <p:cNvSpPr/>
          <p:nvPr/>
        </p:nvSpPr>
        <p:spPr>
          <a:xfrm>
            <a:off x="7291407" y="4860371"/>
            <a:ext cx="32004" cy="100584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9" name="TextBox 38"/>
          <p:cNvSpPr txBox="1"/>
          <p:nvPr/>
        </p:nvSpPr>
        <p:spPr>
          <a:xfrm>
            <a:off x="7437711" y="4942667"/>
            <a:ext cx="191535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US$10bn</a:t>
            </a:r>
          </a:p>
        </p:txBody>
      </p:sp>
      <p:sp>
        <p:nvSpPr>
          <p:cNvPr id="40" name="TextBox 39"/>
          <p:cNvSpPr txBox="1"/>
          <p:nvPr/>
        </p:nvSpPr>
        <p:spPr>
          <a:xfrm>
            <a:off x="7437711" y="5677667"/>
            <a:ext cx="1915357" cy="133680"/>
          </a:xfrm>
          <a:prstGeom prst="rect">
            <a:avLst/>
          </a:prstGeom>
          <a:noFill/>
        </p:spPr>
        <p:txBody>
          <a:bodyPr wrap="square" anchor="t" lIns="0" tIns="0" rIns="0" bIns="0">
            <a:noAutofit/>
          </a:bodyPr>
          <a:lstStyle/>
          <a:p>
            <a:pPr algn="l">
              <a:lnSpc>
                <a:spcPct val="118000"/>
              </a:lnSpc>
              <a:spcAft>
                <a:spcPts val="0"/>
              </a:spcAft>
            </a:pPr>
            <a:r>
              <a:rPr sz="770" b="0" spc="-17">
                <a:solidFill>
                  <a:srgbClr val="5B6B84"/>
                </a:solidFill>
                <a:latin typeface="Arial"/>
              </a:rPr>
              <a:t>Blackstone/Coatue debt facility (Feb 2026)</a:t>
            </a:r>
          </a:p>
        </p:txBody>
      </p:sp>
      <p:sp>
        <p:nvSpPr>
          <p:cNvPr id="41" name="Rectangle 40"/>
          <p:cNvSpPr/>
          <p:nvPr/>
        </p:nvSpPr>
        <p:spPr>
          <a:xfrm>
            <a:off x="9554236" y="4860371"/>
            <a:ext cx="2134813" cy="100584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Rectangle 41"/>
          <p:cNvSpPr/>
          <p:nvPr/>
        </p:nvSpPr>
        <p:spPr>
          <a:xfrm>
            <a:off x="9554236" y="4860371"/>
            <a:ext cx="32004" cy="100584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3" name="TextBox 42"/>
          <p:cNvSpPr txBox="1"/>
          <p:nvPr/>
        </p:nvSpPr>
        <p:spPr>
          <a:xfrm>
            <a:off x="9700540" y="4942667"/>
            <a:ext cx="191535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1.6 GW</a:t>
            </a:r>
          </a:p>
        </p:txBody>
      </p:sp>
      <p:sp>
        <p:nvSpPr>
          <p:cNvPr id="44" name="TextBox 43"/>
          <p:cNvSpPr txBox="1"/>
          <p:nvPr/>
        </p:nvSpPr>
        <p:spPr>
          <a:xfrm>
            <a:off x="9700540" y="5677667"/>
            <a:ext cx="191535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Firmus target by 2028</a:t>
            </a:r>
          </a:p>
        </p:txBody>
      </p:sp>
      <p:sp>
        <p:nvSpPr>
          <p:cNvPr id="45" name="TextBox 44"/>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Firmus (2 Jul 2025); Firmus Bell Bay FAQs (Sep 2025); DCD (9 Feb 2026); Yahoo/Verdict (10 Aug 2026); W.Media (2026). Metro summary: inashanu synthesis of Sections 3.1–3.8 of the evidence dossier; sources as per metro pages.</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04 · Demand drivers</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22</a:t>
            </a:r>
          </a:p>
        </p:txBody>
      </p:sp>
      <p:sp>
        <p:nvSpPr>
          <p:cNvPr id="9" name="TextBox 8"/>
          <p:cNvSpPr txBox="1"/>
          <p:nvPr/>
        </p:nvSpPr>
        <p:spPr>
          <a:xfrm>
            <a:off x="502920" y="521208"/>
            <a:ext cx="868680" cy="557784"/>
          </a:xfrm>
          <a:prstGeom prst="rect">
            <a:avLst/>
          </a:prstGeom>
          <a:noFill/>
        </p:spPr>
        <p:txBody>
          <a:bodyPr wrap="square" anchor="t" lIns="0" tIns="0" rIns="0" bIns="0">
            <a:noAutofit/>
          </a:bodyPr>
          <a:lstStyle/>
          <a:p>
            <a:pPr algn="l">
              <a:lnSpc>
                <a:spcPct val="122000"/>
              </a:lnSpc>
              <a:spcAft>
                <a:spcPts val="0"/>
              </a:spcAft>
            </a:pPr>
            <a:r>
              <a:rPr sz="3000" b="1">
                <a:solidFill>
                  <a:srgbClr val="D7DEE9"/>
                </a:solidFill>
                <a:latin typeface="Georgia"/>
              </a:rPr>
              <a:t>04</a:t>
            </a:r>
          </a:p>
        </p:txBody>
      </p:sp>
      <p:sp>
        <p:nvSpPr>
          <p:cNvPr id="10" name="TextBox 9"/>
          <p:cNvSpPr txBox="1"/>
          <p:nvPr/>
        </p:nvSpPr>
        <p:spPr>
          <a:xfrm>
            <a:off x="1435608" y="576072"/>
            <a:ext cx="10253441" cy="371855"/>
          </a:xfrm>
          <a:prstGeom prst="rect">
            <a:avLst/>
          </a:prstGeom>
          <a:noFill/>
        </p:spPr>
        <p:txBody>
          <a:bodyPr wrap="square" anchor="t" lIns="0" tIns="0" rIns="0" bIns="0">
            <a:noAutofit/>
          </a:bodyPr>
          <a:lstStyle/>
          <a:p>
            <a:pPr algn="l">
              <a:lnSpc>
                <a:spcPct val="122000"/>
              </a:lnSpc>
              <a:spcAft>
                <a:spcPts val="0"/>
              </a:spcAft>
            </a:pPr>
            <a:r>
              <a:rPr sz="2000" b="1">
                <a:solidFill>
                  <a:srgbClr val="0A1E3C"/>
                </a:solidFill>
                <a:latin typeface="Georgia"/>
              </a:rPr>
              <a:t>Demand drivers</a:t>
            </a:r>
          </a:p>
        </p:txBody>
      </p:sp>
      <p:sp>
        <p:nvSpPr>
          <p:cNvPr id="11" name="Rectangle 10"/>
          <p:cNvSpPr/>
          <p:nvPr/>
        </p:nvSpPr>
        <p:spPr>
          <a:xfrm>
            <a:off x="1435608" y="978408"/>
            <a:ext cx="566928" cy="2926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2093976" y="989380"/>
            <a:ext cx="9595073"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1435608" y="1097280"/>
            <a:ext cx="10253441" cy="178490"/>
          </a:xfrm>
          <a:prstGeom prst="rect">
            <a:avLst/>
          </a:prstGeom>
          <a:noFill/>
        </p:spPr>
        <p:txBody>
          <a:bodyPr wrap="square" anchor="t" lIns="0" tIns="0" rIns="0" bIns="0">
            <a:noAutofit/>
          </a:bodyPr>
          <a:lstStyle/>
          <a:p>
            <a:pPr algn="l">
              <a:lnSpc>
                <a:spcPct val="122000"/>
              </a:lnSpc>
              <a:spcAft>
                <a:spcPts val="0"/>
              </a:spcAft>
            </a:pPr>
            <a:r>
              <a:rPr sz="960" b="0">
                <a:solidFill>
                  <a:srgbClr val="5B6B84"/>
                </a:solidFill>
                <a:latin typeface="Arial"/>
              </a:rPr>
              <a:t>AI workloads, cloud regions, sovereignty and the enterprise base</a:t>
            </a:r>
          </a:p>
        </p:txBody>
      </p:sp>
      <p:sp>
        <p:nvSpPr>
          <p:cNvPr id="14" name="TextBox 13"/>
          <p:cNvSpPr txBox="1"/>
          <p:nvPr/>
        </p:nvSpPr>
        <p:spPr>
          <a:xfrm>
            <a:off x="502920" y="1371600"/>
            <a:ext cx="5364464" cy="742492"/>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AI is the marginal buyer: the four largest 2025–26 commitments alone exceed 80% of national operating capacity</a:t>
            </a:r>
          </a:p>
        </p:txBody>
      </p:sp>
      <p:sp>
        <p:nvSpPr>
          <p:cNvPr id="15" name="TextBox 14"/>
          <p:cNvSpPr txBox="1"/>
          <p:nvPr/>
        </p:nvSpPr>
        <p:spPr>
          <a:xfrm>
            <a:off x="502920" y="2260396"/>
            <a:ext cx="5364464" cy="710671"/>
          </a:xfrm>
          <a:prstGeom prst="rect">
            <a:avLst/>
          </a:prstGeom>
          <a:noFill/>
        </p:spPr>
        <p:txBody>
          <a:bodyPr wrap="square" anchor="t" lIns="0" tIns="0" rIns="0" bIns="0">
            <a:noAutofit/>
          </a:bodyPr>
          <a:lstStyle/>
          <a:p>
            <a:pPr algn="l">
              <a:lnSpc>
                <a:spcPct val="134000"/>
              </a:lnSpc>
              <a:spcAft>
                <a:spcPts val="0"/>
              </a:spcAft>
            </a:pPr>
            <a:r>
              <a:rPr sz="869" b="0">
                <a:solidFill>
                  <a:srgbClr val="0A1E3C"/>
                </a:solidFill>
                <a:latin typeface="Arial"/>
              </a:rPr>
              <a:t>AI-workload facility demand has risen ~27x over 20 years (M3). The 2025–26 contract wave converted that into named megawatts: CDC’s 555 MW binding contract, OpenAI’s 550 MW S7 MoU, Firmus’s contracted 150 MW Melbourne phase, and Sharon AI’s 50 MW NEXTDC expansion with a 1,000-to-20,000 GPU build-to-suit at M3, the first publicly named GPU-tenant build at scale in Australia.</a:t>
            </a:r>
          </a:p>
        </p:txBody>
      </p:sp>
      <p:sp>
        <p:nvSpPr>
          <p:cNvPr id="16" name="TextBox 15"/>
          <p:cNvSpPr txBox="1"/>
          <p:nvPr/>
        </p:nvSpPr>
        <p:spPr>
          <a:xfrm>
            <a:off x="502920" y="3135660"/>
            <a:ext cx="5364464"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Landmark AI-workload commitments 2025–26, MW</a:t>
            </a:r>
          </a:p>
        </p:txBody>
      </p:sp>
      <p:sp>
        <p:nvSpPr>
          <p:cNvPr id="17" name="Rectangle 16"/>
          <p:cNvSpPr/>
          <p:nvPr/>
        </p:nvSpPr>
        <p:spPr>
          <a:xfrm>
            <a:off x="502920" y="3318540"/>
            <a:ext cx="536446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18" name="Chart 17"/>
          <p:cNvGraphicFramePr>
            <a:graphicFrameLocks noGrp="1"/>
          </p:cNvGraphicFramePr>
          <p:nvPr/>
        </p:nvGraphicFramePr>
        <p:xfrm>
          <a:off x="502920" y="3409980"/>
          <a:ext cx="5364464" cy="2350739"/>
        </p:xfrm>
        <a:graphic>
          <a:graphicData uri="http://schemas.openxmlformats.org/drawingml/2006/chart">
            <c:chart xmlns:c="http://schemas.openxmlformats.org/drawingml/2006/chart" r:id="rId2"/>
          </a:graphicData>
        </a:graphic>
      </p:graphicFrame>
      <p:sp>
        <p:nvSpPr>
          <p:cNvPr id="19" name="TextBox 18"/>
          <p:cNvSpPr txBox="1"/>
          <p:nvPr/>
        </p:nvSpPr>
        <p:spPr>
          <a:xfrm>
            <a:off x="502920" y="5797296"/>
            <a:ext cx="5364464" cy="16459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The top two alone exceed 80% of 2025 national operating capacity.</a:t>
            </a:r>
          </a:p>
        </p:txBody>
      </p:sp>
      <p:sp>
        <p:nvSpPr>
          <p:cNvPr id="20" name="TextBox 19"/>
          <p:cNvSpPr txBox="1"/>
          <p:nvPr/>
        </p:nvSpPr>
        <p:spPr>
          <a:xfrm>
            <a:off x="6324584" y="1389888"/>
            <a:ext cx="5364464" cy="24749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Density is the quiet disruptor inside the demand story</a:t>
            </a:r>
          </a:p>
        </p:txBody>
      </p:sp>
      <p:sp>
        <p:nvSpPr>
          <p:cNvPr id="21" name="TextBox 20"/>
          <p:cNvSpPr txBox="1"/>
          <p:nvPr/>
        </p:nvSpPr>
        <p:spPr>
          <a:xfrm>
            <a:off x="6324584" y="1783689"/>
            <a:ext cx="5364464"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Rack density, kW per rack</a:t>
            </a:r>
          </a:p>
        </p:txBody>
      </p:sp>
      <p:sp>
        <p:nvSpPr>
          <p:cNvPr id="22" name="Rectangle 21"/>
          <p:cNvSpPr/>
          <p:nvPr/>
        </p:nvSpPr>
        <p:spPr>
          <a:xfrm>
            <a:off x="6324584" y="1966569"/>
            <a:ext cx="536446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Rectangle 22"/>
          <p:cNvSpPr/>
          <p:nvPr/>
        </p:nvSpPr>
        <p:spPr>
          <a:xfrm>
            <a:off x="8199104" y="2076297"/>
            <a:ext cx="9525" cy="1464106"/>
          </a:xfrm>
          <a:prstGeom prst="rect">
            <a:avLst/>
          </a:prstGeom>
          <a:solidFill>
            <a:srgbClr val="D7DEE9"/>
          </a:solidFill>
          <a:ln>
            <a:noFill/>
          </a:ln>
          <a:effectLst/>
        </p:spPr>
        <p:txBody>
          <a:bodyPr rtlCol="0" anchor="ctr" wrap="square">
            <a:noAutofit/>
          </a:bodyPr>
          <a:lstStyle/>
          <a:p>
            <a:pPr algn="ctr"/>
          </a:p>
        </p:txBody>
      </p:sp>
      <p:sp>
        <p:nvSpPr>
          <p:cNvPr id="24" name="TextBox 23"/>
          <p:cNvSpPr txBox="1"/>
          <p:nvPr/>
        </p:nvSpPr>
        <p:spPr>
          <a:xfrm>
            <a:off x="7970504" y="3576980"/>
            <a:ext cx="457200" cy="146304"/>
          </a:xfrm>
          <a:prstGeom prst="rect">
            <a:avLst/>
          </a:prstGeom>
          <a:noFill/>
        </p:spPr>
        <p:txBody>
          <a:bodyPr wrap="square" anchor="t" lIns="0" tIns="0" rIns="0" bIns="0">
            <a:noAutofit/>
          </a:bodyPr>
          <a:lstStyle/>
          <a:p>
            <a:pPr algn="ctr">
              <a:lnSpc>
                <a:spcPct val="122000"/>
              </a:lnSpc>
              <a:spcAft>
                <a:spcPts val="0"/>
              </a:spcAft>
            </a:pPr>
            <a:r>
              <a:rPr sz="760" b="0">
                <a:solidFill>
                  <a:srgbClr val="8A99B0"/>
                </a:solidFill>
                <a:latin typeface="Arial"/>
              </a:rPr>
              <a:t>0</a:t>
            </a:r>
          </a:p>
        </p:txBody>
      </p:sp>
      <p:sp>
        <p:nvSpPr>
          <p:cNvPr id="25" name="Rectangle 24"/>
          <p:cNvSpPr/>
          <p:nvPr/>
        </p:nvSpPr>
        <p:spPr>
          <a:xfrm>
            <a:off x="8957290" y="2076297"/>
            <a:ext cx="9525" cy="1464106"/>
          </a:xfrm>
          <a:prstGeom prst="rect">
            <a:avLst/>
          </a:prstGeom>
          <a:solidFill>
            <a:srgbClr val="D7DEE9"/>
          </a:solidFill>
          <a:ln>
            <a:noFill/>
          </a:ln>
          <a:effectLst/>
        </p:spPr>
        <p:txBody>
          <a:bodyPr rtlCol="0" anchor="ctr" wrap="square">
            <a:noAutofit/>
          </a:bodyPr>
          <a:lstStyle/>
          <a:p>
            <a:pPr algn="ctr"/>
          </a:p>
        </p:txBody>
      </p:sp>
      <p:sp>
        <p:nvSpPr>
          <p:cNvPr id="26" name="TextBox 25"/>
          <p:cNvSpPr txBox="1"/>
          <p:nvPr/>
        </p:nvSpPr>
        <p:spPr>
          <a:xfrm>
            <a:off x="8728690" y="3576980"/>
            <a:ext cx="457200" cy="146304"/>
          </a:xfrm>
          <a:prstGeom prst="rect">
            <a:avLst/>
          </a:prstGeom>
          <a:noFill/>
        </p:spPr>
        <p:txBody>
          <a:bodyPr wrap="square" anchor="t" lIns="0" tIns="0" rIns="0" bIns="0">
            <a:noAutofit/>
          </a:bodyPr>
          <a:lstStyle/>
          <a:p>
            <a:pPr algn="ctr">
              <a:lnSpc>
                <a:spcPct val="122000"/>
              </a:lnSpc>
              <a:spcAft>
                <a:spcPts val="0"/>
              </a:spcAft>
            </a:pPr>
            <a:r>
              <a:rPr sz="760" b="0">
                <a:solidFill>
                  <a:srgbClr val="8A99B0"/>
                </a:solidFill>
                <a:latin typeface="Arial"/>
              </a:rPr>
              <a:t>25</a:t>
            </a:r>
          </a:p>
        </p:txBody>
      </p:sp>
      <p:sp>
        <p:nvSpPr>
          <p:cNvPr id="27" name="Rectangle 26"/>
          <p:cNvSpPr/>
          <p:nvPr/>
        </p:nvSpPr>
        <p:spPr>
          <a:xfrm>
            <a:off x="9715477" y="2076297"/>
            <a:ext cx="9525" cy="1464106"/>
          </a:xfrm>
          <a:prstGeom prst="rect">
            <a:avLst/>
          </a:prstGeom>
          <a:solidFill>
            <a:srgbClr val="D7DEE9"/>
          </a:solidFill>
          <a:ln>
            <a:noFill/>
          </a:ln>
          <a:effectLst/>
        </p:spPr>
        <p:txBody>
          <a:bodyPr rtlCol="0" anchor="ctr" wrap="square">
            <a:noAutofit/>
          </a:bodyPr>
          <a:lstStyle/>
          <a:p>
            <a:pPr algn="ctr"/>
          </a:p>
        </p:txBody>
      </p:sp>
      <p:sp>
        <p:nvSpPr>
          <p:cNvPr id="28" name="TextBox 27"/>
          <p:cNvSpPr txBox="1"/>
          <p:nvPr/>
        </p:nvSpPr>
        <p:spPr>
          <a:xfrm>
            <a:off x="9486877" y="3576980"/>
            <a:ext cx="457200" cy="146304"/>
          </a:xfrm>
          <a:prstGeom prst="rect">
            <a:avLst/>
          </a:prstGeom>
          <a:noFill/>
        </p:spPr>
        <p:txBody>
          <a:bodyPr wrap="square" anchor="t" lIns="0" tIns="0" rIns="0" bIns="0">
            <a:noAutofit/>
          </a:bodyPr>
          <a:lstStyle/>
          <a:p>
            <a:pPr algn="ctr">
              <a:lnSpc>
                <a:spcPct val="122000"/>
              </a:lnSpc>
              <a:spcAft>
                <a:spcPts val="0"/>
              </a:spcAft>
            </a:pPr>
            <a:r>
              <a:rPr sz="760" b="0">
                <a:solidFill>
                  <a:srgbClr val="8A99B0"/>
                </a:solidFill>
                <a:latin typeface="Arial"/>
              </a:rPr>
              <a:t>50</a:t>
            </a:r>
          </a:p>
        </p:txBody>
      </p:sp>
      <p:sp>
        <p:nvSpPr>
          <p:cNvPr id="29" name="Rectangle 28"/>
          <p:cNvSpPr/>
          <p:nvPr/>
        </p:nvSpPr>
        <p:spPr>
          <a:xfrm>
            <a:off x="10473663" y="2076297"/>
            <a:ext cx="9525" cy="1464106"/>
          </a:xfrm>
          <a:prstGeom prst="rect">
            <a:avLst/>
          </a:prstGeom>
          <a:solidFill>
            <a:srgbClr val="D7DEE9"/>
          </a:solidFill>
          <a:ln>
            <a:noFill/>
          </a:ln>
          <a:effectLst/>
        </p:spPr>
        <p:txBody>
          <a:bodyPr rtlCol="0" anchor="ctr" wrap="square">
            <a:noAutofit/>
          </a:bodyPr>
          <a:lstStyle/>
          <a:p>
            <a:pPr algn="ctr"/>
          </a:p>
        </p:txBody>
      </p:sp>
      <p:sp>
        <p:nvSpPr>
          <p:cNvPr id="30" name="TextBox 29"/>
          <p:cNvSpPr txBox="1"/>
          <p:nvPr/>
        </p:nvSpPr>
        <p:spPr>
          <a:xfrm>
            <a:off x="10245063" y="3576980"/>
            <a:ext cx="457200" cy="146304"/>
          </a:xfrm>
          <a:prstGeom prst="rect">
            <a:avLst/>
          </a:prstGeom>
          <a:noFill/>
        </p:spPr>
        <p:txBody>
          <a:bodyPr wrap="square" anchor="t" lIns="0" tIns="0" rIns="0" bIns="0">
            <a:noAutofit/>
          </a:bodyPr>
          <a:lstStyle/>
          <a:p>
            <a:pPr algn="ctr">
              <a:lnSpc>
                <a:spcPct val="122000"/>
              </a:lnSpc>
              <a:spcAft>
                <a:spcPts val="0"/>
              </a:spcAft>
            </a:pPr>
            <a:r>
              <a:rPr sz="760" b="0">
                <a:solidFill>
                  <a:srgbClr val="8A99B0"/>
                </a:solidFill>
                <a:latin typeface="Arial"/>
              </a:rPr>
              <a:t>75</a:t>
            </a:r>
          </a:p>
        </p:txBody>
      </p:sp>
      <p:sp>
        <p:nvSpPr>
          <p:cNvPr id="31" name="Rectangle 30"/>
          <p:cNvSpPr/>
          <p:nvPr/>
        </p:nvSpPr>
        <p:spPr>
          <a:xfrm>
            <a:off x="11231849" y="2076297"/>
            <a:ext cx="9525" cy="1464106"/>
          </a:xfrm>
          <a:prstGeom prst="rect">
            <a:avLst/>
          </a:prstGeom>
          <a:solidFill>
            <a:srgbClr val="D7DEE9"/>
          </a:solidFill>
          <a:ln>
            <a:noFill/>
          </a:ln>
          <a:effectLst/>
        </p:spPr>
        <p:txBody>
          <a:bodyPr rtlCol="0" anchor="ctr" wrap="square">
            <a:noAutofit/>
          </a:bodyPr>
          <a:lstStyle/>
          <a:p>
            <a:pPr algn="ctr"/>
          </a:p>
        </p:txBody>
      </p:sp>
      <p:sp>
        <p:nvSpPr>
          <p:cNvPr id="32" name="TextBox 31"/>
          <p:cNvSpPr txBox="1"/>
          <p:nvPr/>
        </p:nvSpPr>
        <p:spPr>
          <a:xfrm>
            <a:off x="11003249" y="3576980"/>
            <a:ext cx="457200" cy="146304"/>
          </a:xfrm>
          <a:prstGeom prst="rect">
            <a:avLst/>
          </a:prstGeom>
          <a:noFill/>
        </p:spPr>
        <p:txBody>
          <a:bodyPr wrap="square" anchor="t" lIns="0" tIns="0" rIns="0" bIns="0">
            <a:noAutofit/>
          </a:bodyPr>
          <a:lstStyle/>
          <a:p>
            <a:pPr algn="ctr">
              <a:lnSpc>
                <a:spcPct val="122000"/>
              </a:lnSpc>
              <a:spcAft>
                <a:spcPts val="0"/>
              </a:spcAft>
            </a:pPr>
            <a:r>
              <a:rPr sz="760" b="0">
                <a:solidFill>
                  <a:srgbClr val="8A99B0"/>
                </a:solidFill>
                <a:latin typeface="Arial"/>
              </a:rPr>
              <a:t>100</a:t>
            </a:r>
          </a:p>
        </p:txBody>
      </p:sp>
      <p:sp>
        <p:nvSpPr>
          <p:cNvPr id="33" name="TextBox 32"/>
          <p:cNvSpPr txBox="1"/>
          <p:nvPr/>
        </p:nvSpPr>
        <p:spPr>
          <a:xfrm>
            <a:off x="6324584" y="2122017"/>
            <a:ext cx="862457" cy="164592"/>
          </a:xfrm>
          <a:prstGeom prst="rect">
            <a:avLst/>
          </a:prstGeom>
          <a:noFill/>
        </p:spPr>
        <p:txBody>
          <a:bodyPr wrap="square" anchor="t" lIns="0" tIns="0" rIns="0" bIns="0">
            <a:noAutofit/>
          </a:bodyPr>
          <a:lstStyle/>
          <a:p>
            <a:pPr algn="l">
              <a:lnSpc>
                <a:spcPct val="122000"/>
              </a:lnSpc>
              <a:spcAft>
                <a:spcPts val="0"/>
              </a:spcAft>
            </a:pPr>
            <a:r>
              <a:rPr sz="869" b="1" spc="-19">
                <a:solidFill>
                  <a:srgbClr val="0A1E3C"/>
                </a:solidFill>
                <a:latin typeface="Arial"/>
              </a:rPr>
              <a:t>AI GPU clusters</a:t>
            </a:r>
          </a:p>
        </p:txBody>
      </p:sp>
      <p:sp>
        <p:nvSpPr>
          <p:cNvPr id="34" name="TextBox 33"/>
          <p:cNvSpPr txBox="1"/>
          <p:nvPr/>
        </p:nvSpPr>
        <p:spPr>
          <a:xfrm>
            <a:off x="6324584" y="2295753"/>
            <a:ext cx="1402207" cy="292608"/>
          </a:xfrm>
          <a:prstGeom prst="rect">
            <a:avLst/>
          </a:prstGeom>
          <a:noFill/>
        </p:spPr>
        <p:txBody>
          <a:bodyPr wrap="square" anchor="t" lIns="0" tIns="0" rIns="0" bIns="0">
            <a:noAutofit/>
          </a:bodyPr>
          <a:lstStyle/>
          <a:p>
            <a:pPr algn="l">
              <a:lnSpc>
                <a:spcPct val="120000"/>
              </a:lnSpc>
              <a:spcAft>
                <a:spcPts val="0"/>
              </a:spcAft>
            </a:pPr>
            <a:r>
              <a:rPr sz="760" b="0">
                <a:solidFill>
                  <a:srgbClr val="5B6B84"/>
                </a:solidFill>
                <a:latin typeface="Arial"/>
              </a:rPr>
              <a:t>S7 disclosure; IMARC (40–100+ kW/rack)</a:t>
            </a:r>
          </a:p>
        </p:txBody>
      </p:sp>
      <p:sp>
        <p:nvSpPr>
          <p:cNvPr id="35" name="Rectangle 34"/>
          <p:cNvSpPr/>
          <p:nvPr/>
        </p:nvSpPr>
        <p:spPr>
          <a:xfrm>
            <a:off x="9412202" y="2149449"/>
            <a:ext cx="1819646" cy="384048"/>
          </a:xfrm>
          <a:prstGeom prst="rect">
            <a:avLst/>
          </a:prstGeom>
          <a:solidFill>
            <a:srgbClr val="0A1E3C"/>
          </a:solidFill>
          <a:ln>
            <a:noFill/>
          </a:ln>
          <a:effectLst/>
        </p:spPr>
        <p:txBody>
          <a:bodyPr rtlCol="0" anchor="ctr" wrap="square">
            <a:noAutofit/>
          </a:bodyPr>
          <a:lstStyle/>
          <a:p>
            <a:pPr algn="ctr"/>
          </a:p>
        </p:txBody>
      </p:sp>
      <p:sp>
        <p:nvSpPr>
          <p:cNvPr id="36" name="TextBox 35"/>
          <p:cNvSpPr txBox="1"/>
          <p:nvPr/>
        </p:nvSpPr>
        <p:spPr>
          <a:xfrm>
            <a:off x="9009866" y="2259177"/>
            <a:ext cx="347472" cy="164592"/>
          </a:xfrm>
          <a:prstGeom prst="rect">
            <a:avLst/>
          </a:prstGeom>
          <a:noFill/>
        </p:spPr>
        <p:txBody>
          <a:bodyPr wrap="square" anchor="t" lIns="0" tIns="0" rIns="0" bIns="0">
            <a:noAutofit/>
          </a:bodyPr>
          <a:lstStyle/>
          <a:p>
            <a:pPr algn="r">
              <a:lnSpc>
                <a:spcPct val="122000"/>
              </a:lnSpc>
              <a:spcAft>
                <a:spcPts val="0"/>
              </a:spcAft>
            </a:pPr>
            <a:r>
              <a:rPr sz="869" b="1">
                <a:solidFill>
                  <a:srgbClr val="0A1E3C"/>
                </a:solidFill>
                <a:latin typeface="Arial"/>
              </a:rPr>
              <a:t>40</a:t>
            </a:r>
          </a:p>
        </p:txBody>
      </p:sp>
      <p:sp>
        <p:nvSpPr>
          <p:cNvPr id="37" name="TextBox 36"/>
          <p:cNvSpPr txBox="1"/>
          <p:nvPr/>
        </p:nvSpPr>
        <p:spPr>
          <a:xfrm>
            <a:off x="11286713" y="2259177"/>
            <a:ext cx="271906" cy="164592"/>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100+</a:t>
            </a:r>
          </a:p>
        </p:txBody>
      </p:sp>
      <p:sp>
        <p:nvSpPr>
          <p:cNvPr id="38" name="TextBox 37"/>
          <p:cNvSpPr txBox="1"/>
          <p:nvPr/>
        </p:nvSpPr>
        <p:spPr>
          <a:xfrm>
            <a:off x="6324584" y="2927223"/>
            <a:ext cx="1544982" cy="164592"/>
          </a:xfrm>
          <a:prstGeom prst="rect">
            <a:avLst/>
          </a:prstGeom>
          <a:noFill/>
        </p:spPr>
        <p:txBody>
          <a:bodyPr wrap="square" anchor="t" lIns="0" tIns="0" rIns="0" bIns="0">
            <a:noAutofit/>
          </a:bodyPr>
          <a:lstStyle/>
          <a:p>
            <a:pPr algn="l">
              <a:lnSpc>
                <a:spcPct val="122000"/>
              </a:lnSpc>
              <a:spcAft>
                <a:spcPts val="0"/>
              </a:spcAft>
            </a:pPr>
            <a:r>
              <a:rPr sz="869" b="1" spc="-19">
                <a:solidFill>
                  <a:srgbClr val="0A1E3C"/>
                </a:solidFill>
                <a:latin typeface="Arial"/>
              </a:rPr>
              <a:t>Traditional enterprise / cloud</a:t>
            </a:r>
          </a:p>
        </p:txBody>
      </p:sp>
      <p:sp>
        <p:nvSpPr>
          <p:cNvPr id="39" name="TextBox 38"/>
          <p:cNvSpPr txBox="1"/>
          <p:nvPr/>
        </p:nvSpPr>
        <p:spPr>
          <a:xfrm>
            <a:off x="6324584" y="3100959"/>
            <a:ext cx="675132" cy="292608"/>
          </a:xfrm>
          <a:prstGeom prst="rect">
            <a:avLst/>
          </a:prstGeom>
          <a:noFill/>
        </p:spPr>
        <p:txBody>
          <a:bodyPr wrap="square" anchor="t" lIns="0" tIns="0" rIns="0" bIns="0">
            <a:noAutofit/>
          </a:bodyPr>
          <a:lstStyle/>
          <a:p>
            <a:pPr algn="l">
              <a:lnSpc>
                <a:spcPct val="120000"/>
              </a:lnSpc>
              <a:spcAft>
                <a:spcPts val="0"/>
              </a:spcAft>
            </a:pPr>
            <a:r>
              <a:rPr sz="760" b="0">
                <a:solidFill>
                  <a:srgbClr val="5B6B84"/>
                </a:solidFill>
                <a:latin typeface="Arial"/>
              </a:rPr>
              <a:t>(5–15 kW/rack)</a:t>
            </a:r>
          </a:p>
        </p:txBody>
      </p:sp>
      <p:sp>
        <p:nvSpPr>
          <p:cNvPr id="40" name="Rectangle 39"/>
          <p:cNvSpPr/>
          <p:nvPr/>
        </p:nvSpPr>
        <p:spPr>
          <a:xfrm>
            <a:off x="8350741" y="2954655"/>
            <a:ext cx="303274" cy="384048"/>
          </a:xfrm>
          <a:prstGeom prst="rect">
            <a:avLst/>
          </a:prstGeom>
          <a:solidFill>
            <a:srgbClr val="AEBCCE"/>
          </a:solidFill>
          <a:ln>
            <a:noFill/>
          </a:ln>
          <a:effectLst/>
        </p:spPr>
        <p:txBody>
          <a:bodyPr rtlCol="0" anchor="ctr" wrap="square">
            <a:noAutofit/>
          </a:bodyPr>
          <a:lstStyle/>
          <a:p>
            <a:pPr algn="ctr"/>
          </a:p>
        </p:txBody>
      </p:sp>
      <p:sp>
        <p:nvSpPr>
          <p:cNvPr id="41" name="TextBox 40"/>
          <p:cNvSpPr txBox="1"/>
          <p:nvPr/>
        </p:nvSpPr>
        <p:spPr>
          <a:xfrm>
            <a:off x="7948405" y="3064383"/>
            <a:ext cx="347472" cy="164592"/>
          </a:xfrm>
          <a:prstGeom prst="rect">
            <a:avLst/>
          </a:prstGeom>
          <a:noFill/>
        </p:spPr>
        <p:txBody>
          <a:bodyPr wrap="square" anchor="t" lIns="0" tIns="0" rIns="0" bIns="0">
            <a:noAutofit/>
          </a:bodyPr>
          <a:lstStyle/>
          <a:p>
            <a:pPr algn="r">
              <a:lnSpc>
                <a:spcPct val="122000"/>
              </a:lnSpc>
              <a:spcAft>
                <a:spcPts val="0"/>
              </a:spcAft>
            </a:pPr>
            <a:r>
              <a:rPr sz="869" b="1">
                <a:solidFill>
                  <a:srgbClr val="0A1E3C"/>
                </a:solidFill>
                <a:latin typeface="Arial"/>
              </a:rPr>
              <a:t>5</a:t>
            </a:r>
          </a:p>
        </p:txBody>
      </p:sp>
      <p:sp>
        <p:nvSpPr>
          <p:cNvPr id="42" name="TextBox 41"/>
          <p:cNvSpPr txBox="1"/>
          <p:nvPr/>
        </p:nvSpPr>
        <p:spPr>
          <a:xfrm>
            <a:off x="8708880" y="3064383"/>
            <a:ext cx="148082" cy="164592"/>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15</a:t>
            </a:r>
          </a:p>
        </p:txBody>
      </p:sp>
      <p:sp>
        <p:nvSpPr>
          <p:cNvPr id="43" name="TextBox 42"/>
          <p:cNvSpPr txBox="1"/>
          <p:nvPr/>
        </p:nvSpPr>
        <p:spPr>
          <a:xfrm>
            <a:off x="6324584" y="3796436"/>
            <a:ext cx="5364464" cy="141305"/>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Rack density step-change forces liquid cooling and strands air-cooled stock for AI training</a:t>
            </a:r>
          </a:p>
        </p:txBody>
      </p:sp>
      <p:sp>
        <p:nvSpPr>
          <p:cNvPr id="44" name="TextBox 43"/>
          <p:cNvSpPr txBox="1"/>
          <p:nvPr/>
        </p:nvSpPr>
        <p:spPr>
          <a:xfrm>
            <a:off x="6324584" y="4084045"/>
            <a:ext cx="5364464" cy="710671"/>
          </a:xfrm>
          <a:prstGeom prst="rect">
            <a:avLst/>
          </a:prstGeom>
          <a:noFill/>
        </p:spPr>
        <p:txBody>
          <a:bodyPr wrap="square" anchor="t" lIns="0" tIns="0" rIns="0" bIns="0">
            <a:noAutofit/>
          </a:bodyPr>
          <a:lstStyle/>
          <a:p>
            <a:pPr algn="l">
              <a:lnSpc>
                <a:spcPct val="134000"/>
              </a:lnSpc>
              <a:spcAft>
                <a:spcPts val="0"/>
              </a:spcAft>
            </a:pPr>
            <a:r>
              <a:rPr sz="869" b="0">
                <a:solidFill>
                  <a:srgbClr val="0A1E3C"/>
                </a:solidFill>
                <a:latin typeface="Arial"/>
              </a:rPr>
              <a:t>AI GPU clusters require 40–100+ kW/rack (NEXTDC S7 disclosure; IMARC cites &gt;80 kW) against a traditional 5–15 kW. Consequences: direct-to-chip and immersion liquid cooling become standard; legacy air-cooled halls are partially obsolete for AI training; and MW-based capacity figures understate the revenue per hall of GPU-dense product.</a:t>
            </a:r>
          </a:p>
        </p:txBody>
      </p:sp>
      <p:sp>
        <p:nvSpPr>
          <p:cNvPr id="45" name="Rectangle 44"/>
          <p:cNvSpPr/>
          <p:nvPr/>
        </p:nvSpPr>
        <p:spPr>
          <a:xfrm>
            <a:off x="6324584" y="4959309"/>
            <a:ext cx="5364464" cy="100257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6" name="Rectangle 45"/>
          <p:cNvSpPr/>
          <p:nvPr/>
        </p:nvSpPr>
        <p:spPr>
          <a:xfrm>
            <a:off x="6324584" y="4959309"/>
            <a:ext cx="41148" cy="100257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7" name="TextBox 46"/>
          <p:cNvSpPr txBox="1"/>
          <p:nvPr/>
        </p:nvSpPr>
        <p:spPr>
          <a:xfrm>
            <a:off x="6507464" y="5087325"/>
            <a:ext cx="5053568" cy="156159"/>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SOVEREIGN-AI ADVANTAGE</a:t>
            </a:r>
          </a:p>
        </p:txBody>
      </p:sp>
      <p:sp>
        <p:nvSpPr>
          <p:cNvPr id="48" name="TextBox 47"/>
          <p:cNvSpPr txBox="1"/>
          <p:nvPr/>
        </p:nvSpPr>
        <p:spPr>
          <a:xfrm>
            <a:off x="6507464" y="5289204"/>
            <a:ext cx="5053568" cy="516498"/>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Australia is one of only four APAC nations exempt from US AI-chip export restrictions (IMARC/openPR), meaning the GPUs that fill these halls can legally land here when they cannot in most of the region.</a:t>
            </a:r>
          </a:p>
        </p:txBody>
      </p:sp>
      <p:sp>
        <p:nvSpPr>
          <p:cNvPr id="49" name="TextBox 48"/>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Bloomberg via Energy Connects (6 May 2026); Certified Strategic (1 Sep 2026); W.Media (2026); DCD; Kalkine (Jul 2026); M3 Property (Nov 2025); Troview (Jun 2026); IMARC (2026); IMARC/openPR (Apr 2026).</a:t>
            </a:r>
          </a:p>
        </p:txBody>
      </p:sp>
      <p:pic>
        <p:nvPicPr>
          <p:cNvPr id="50" name="Picture 49" descr="sect04.png"/>
          <p:cNvPicPr>
            <a:picLocks noChangeAspect="1"/>
          </p:cNvPicPr>
          <p:nvPr/>
        </p:nvPicPr>
        <p:blipFill>
          <a:blip r:embed="rId3"/>
          <a:stretch>
            <a:fillRect/>
          </a:stretch>
        </p:blipFill>
        <p:spPr>
          <a:xfrm>
            <a:off x="11323289" y="603504"/>
            <a:ext cx="365760" cy="365760"/>
          </a:xfrm>
          <a:prstGeom prst="rect">
            <a:avLst/>
          </a:prstGeom>
        </p:spPr>
      </p:pic>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04 · Demand drivers</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23</a:t>
            </a:r>
          </a:p>
        </p:txBody>
      </p:sp>
      <p:sp>
        <p:nvSpPr>
          <p:cNvPr id="9" name="TextBox 8"/>
          <p:cNvSpPr txBox="1"/>
          <p:nvPr/>
        </p:nvSpPr>
        <p:spPr>
          <a:xfrm>
            <a:off x="502920" y="576072"/>
            <a:ext cx="11186129" cy="24749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The hyperscalers have committed A$45bn+ to Australia in ten months: capacity follows cloud regions</a:t>
            </a:r>
          </a:p>
        </p:txBody>
      </p:sp>
      <p:graphicFrame>
        <p:nvGraphicFramePr>
          <p:cNvPr id="10" name="Table 9"/>
          <p:cNvGraphicFramePr>
            <a:graphicFrameLocks noGrp="1"/>
          </p:cNvGraphicFramePr>
          <p:nvPr/>
        </p:nvGraphicFramePr>
        <p:xfrm>
          <a:off x="502920" y="1006449"/>
          <a:ext cx="11186129" cy="2457902"/>
        </p:xfrm>
        <a:graphic>
          <a:graphicData uri="http://schemas.openxmlformats.org/drawingml/2006/table">
            <a:tbl>
              <a:tblPr firstRow="0" bandRow="0" firstCol="0" bandCol="0">
                <a:tableStyleId>{2D5ABB26-0587-4C30-8999-92F81FD0307C}</a:tableStyleId>
              </a:tblPr>
              <a:tblGrid>
                <a:gridCol w="1097280"/>
                <a:gridCol w="2560320"/>
                <a:gridCol w="4343400"/>
                <a:gridCol w="3185129"/>
              </a:tblGrid>
              <a:tr h="357561">
                <a:tc>
                  <a:txBody>
                    <a:bodyPr wrap="square">
                      <a:noAutofit/>
                    </a:bodyPr>
                    <a:lstStyle/>
                    <a:p>
                      <a:pPr algn="l">
                        <a:lnSpc>
                          <a:spcPct val="118000"/>
                        </a:lnSpc>
                      </a:pPr>
                      <a:r>
                        <a:rPr sz="900" b="1">
                          <a:solidFill>
                            <a:srgbClr val="0A1E3C"/>
                          </a:solidFill>
                          <a:latin typeface="Arial"/>
                        </a:rPr>
                        <a:t>Program</a:t>
                      </a:r>
                    </a:p>
                  </a:txBody>
                  <a:tcPr marL="91440" marR="82296" marT="86868" marB="86868"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900" b="1">
                          <a:solidFill>
                            <a:srgbClr val="0A1E3C"/>
                          </a:solidFill>
                          <a:latin typeface="Arial"/>
                        </a:rPr>
                        <a:t>Commitment</a:t>
                      </a:r>
                    </a:p>
                  </a:txBody>
                  <a:tcPr marL="82296" marR="82296" marT="86868" marB="86868"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900" b="1">
                          <a:solidFill>
                            <a:srgbClr val="0A1E3C"/>
                          </a:solidFill>
                          <a:latin typeface="Arial"/>
                        </a:rPr>
                        <a:t>Capacity effect</a:t>
                      </a:r>
                    </a:p>
                  </a:txBody>
                  <a:tcPr marL="82296" marR="82296" marT="86868" marB="86868"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900" b="1">
                          <a:solidFill>
                            <a:srgbClr val="0A1E3C"/>
                          </a:solidFill>
                          <a:latin typeface="Arial"/>
                        </a:rPr>
                        <a:t>Status</a:t>
                      </a:r>
                    </a:p>
                  </a:txBody>
                  <a:tcPr marL="82296" marR="82296" marT="86868" marB="86868" anchor="t">
                    <a:lnT w="11430" cap="flat" cmpd="sng" algn="ctr">
                      <a:solidFill>
                        <a:srgbClr val="0A1E3C"/>
                      </a:solidFill>
                    </a:lnT>
                    <a:lnB w="11430" cap="flat" cmpd="sng" algn="ctr">
                      <a:solidFill>
                        <a:srgbClr val="0A1E3C"/>
                      </a:solidFill>
                    </a:lnB>
                    <a:noFill/>
                  </a:tcPr>
                </a:tc>
              </a:tr>
              <a:tr h="513829">
                <a:tc>
                  <a:txBody>
                    <a:bodyPr wrap="square">
                      <a:noAutofit/>
                    </a:bodyPr>
                    <a:lstStyle/>
                    <a:p>
                      <a:pPr algn="l">
                        <a:lnSpc>
                          <a:spcPct val="118000"/>
                        </a:lnSpc>
                      </a:pPr>
                      <a:r>
                        <a:rPr sz="900" b="1">
                          <a:solidFill>
                            <a:srgbClr val="0A1E3C"/>
                          </a:solidFill>
                          <a:latin typeface="Arial"/>
                        </a:rPr>
                        <a:t>Microsoft</a:t>
                      </a:r>
                    </a:p>
                  </a:txBody>
                  <a:tcPr marL="91440" marR="82296" marT="86868" marB="86868" anchor="t">
                    <a:lnB w="7620" cap="flat" cmpd="sng" algn="ctr">
                      <a:solidFill>
                        <a:srgbClr val="D7DEE9"/>
                      </a:solidFill>
                    </a:lnB>
                    <a:noFill/>
                  </a:tcPr>
                </a:tc>
                <a:tc>
                  <a:txBody>
                    <a:bodyPr wrap="square">
                      <a:noAutofit/>
                    </a:bodyPr>
                    <a:lstStyle/>
                    <a:p>
                      <a:pPr algn="l">
                        <a:lnSpc>
                          <a:spcPct val="118000"/>
                        </a:lnSpc>
                      </a:pPr>
                      <a:r>
                        <a:rPr sz="900" b="0">
                          <a:solidFill>
                            <a:srgbClr val="0A1E3C"/>
                          </a:solidFill>
                          <a:latin typeface="Arial"/>
                        </a:rPr>
                        <a:t>A$25bn (US$18bn), to end-2029</a:t>
                      </a:r>
                    </a:p>
                  </a:txBody>
                  <a:tcPr marL="82296" marR="82296" marT="86868" marB="86868" anchor="t">
                    <a:lnB w="7620" cap="flat" cmpd="sng" algn="ctr">
                      <a:solidFill>
                        <a:srgbClr val="D7DEE9"/>
                      </a:solidFill>
                    </a:lnB>
                    <a:noFill/>
                  </a:tcPr>
                </a:tc>
                <a:tc>
                  <a:txBody>
                    <a:bodyPr wrap="square">
                      <a:noAutofit/>
                    </a:bodyPr>
                    <a:lstStyle/>
                    <a:p>
                      <a:pPr algn="l">
                        <a:lnSpc>
                          <a:spcPct val="118000"/>
                        </a:lnSpc>
                      </a:pPr>
                      <a:r>
                        <a:rPr sz="900" b="0">
                          <a:solidFill>
                            <a:srgbClr val="0A1E3C"/>
                          </a:solidFill>
                          <a:latin typeface="Arial"/>
                        </a:rPr>
                        <a:t>AU cloud/AI footprint up &gt;140% by end-2029; 29 DC locations; 3 → 4 Azure regions (Melbourne opened Jul 2025, 48 → 150 MW)</a:t>
                      </a:r>
                    </a:p>
                  </a:txBody>
                  <a:tcPr marL="82296" marR="82296" marT="86868" marB="86868" anchor="t">
                    <a:lnB w="7620" cap="flat" cmpd="sng" algn="ctr">
                      <a:solidFill>
                        <a:srgbClr val="D7DEE9"/>
                      </a:solidFill>
                    </a:lnB>
                    <a:noFill/>
                  </a:tcPr>
                </a:tc>
                <a:tc>
                  <a:txBody>
                    <a:bodyPr wrap="square">
                      <a:noAutofit/>
                    </a:bodyPr>
                    <a:lstStyle/>
                    <a:p>
                      <a:pPr algn="l">
                        <a:lnSpc>
                          <a:spcPct val="118000"/>
                        </a:lnSpc>
                      </a:pPr>
                      <a:r>
                        <a:rPr sz="900" b="0">
                          <a:solidFill>
                            <a:srgbClr val="0A1E3C"/>
                          </a:solidFill>
                          <a:latin typeface="Arial"/>
                        </a:rPr>
                        <a:t>Announced 23 Apr 2026 (Nadella + PM); largest-ever AU investment</a:t>
                      </a:r>
                    </a:p>
                  </a:txBody>
                  <a:tcPr marL="82296" marR="82296" marT="86868" marB="86868" anchor="t">
                    <a:lnB w="7620" cap="flat" cmpd="sng" algn="ctr">
                      <a:solidFill>
                        <a:srgbClr val="D7DEE9"/>
                      </a:solidFill>
                    </a:lnB>
                    <a:noFill/>
                  </a:tcPr>
                </a:tc>
              </a:tr>
              <a:tr h="513829">
                <a:tc>
                  <a:txBody>
                    <a:bodyPr wrap="square">
                      <a:noAutofit/>
                    </a:bodyPr>
                    <a:lstStyle/>
                    <a:p>
                      <a:pPr algn="l">
                        <a:lnSpc>
                          <a:spcPct val="118000"/>
                        </a:lnSpc>
                      </a:pPr>
                      <a:r>
                        <a:rPr sz="900" b="1">
                          <a:solidFill>
                            <a:srgbClr val="0A1E3C"/>
                          </a:solidFill>
                          <a:latin typeface="Arial"/>
                        </a:rPr>
                        <a:t>AWS</a:t>
                      </a:r>
                    </a:p>
                  </a:txBody>
                  <a:tcPr marL="91440" marR="82296" marT="86868" marB="86868" anchor="t">
                    <a:lnB w="7620" cap="flat" cmpd="sng" algn="ctr">
                      <a:solidFill>
                        <a:srgbClr val="D7DEE9"/>
                      </a:solidFill>
                    </a:lnB>
                    <a:noFill/>
                  </a:tcPr>
                </a:tc>
                <a:tc>
                  <a:txBody>
                    <a:bodyPr wrap="square">
                      <a:noAutofit/>
                    </a:bodyPr>
                    <a:lstStyle/>
                    <a:p>
                      <a:pPr algn="l">
                        <a:lnSpc>
                          <a:spcPct val="118000"/>
                        </a:lnSpc>
                      </a:pPr>
                      <a:r>
                        <a:rPr sz="900" b="0">
                          <a:solidFill>
                            <a:srgbClr val="0A1E3C"/>
                          </a:solidFill>
                          <a:latin typeface="Arial"/>
                        </a:rPr>
                        <a:t>A$20bn, 2025–29 (from A$13.2bn 2023–27)</a:t>
                      </a:r>
                    </a:p>
                  </a:txBody>
                  <a:tcPr marL="82296" marR="82296" marT="86868" marB="86868" anchor="t">
                    <a:lnB w="7620" cap="flat" cmpd="sng" algn="ctr">
                      <a:solidFill>
                        <a:srgbClr val="D7DEE9"/>
                      </a:solidFill>
                    </a:lnB>
                    <a:noFill/>
                  </a:tcPr>
                </a:tc>
                <a:tc>
                  <a:txBody>
                    <a:bodyPr wrap="square">
                      <a:noAutofit/>
                    </a:bodyPr>
                    <a:lstStyle/>
                    <a:p>
                      <a:pPr algn="l">
                        <a:lnSpc>
                          <a:spcPct val="118000"/>
                        </a:lnSpc>
                      </a:pPr>
                      <a:r>
                        <a:rPr sz="900" b="0">
                          <a:solidFill>
                            <a:srgbClr val="0A1E3C"/>
                          </a:solidFill>
                          <a:latin typeface="Arial"/>
                        </a:rPr>
                        <a:t>Incl. &gt;170 MW offtake from three new solar farms in Victoria and Queensland; ~80 MW Eastern Creek operating (est.)</a:t>
                      </a:r>
                    </a:p>
                  </a:txBody>
                  <a:tcPr marL="82296" marR="82296" marT="86868" marB="86868" anchor="t">
                    <a:lnB w="7620" cap="flat" cmpd="sng" algn="ctr">
                      <a:solidFill>
                        <a:srgbClr val="D7DEE9"/>
                      </a:solidFill>
                    </a:lnB>
                    <a:noFill/>
                  </a:tcPr>
                </a:tc>
                <a:tc>
                  <a:txBody>
                    <a:bodyPr wrap="square">
                      <a:noAutofit/>
                    </a:bodyPr>
                    <a:lstStyle/>
                    <a:p>
                      <a:pPr algn="l">
                        <a:lnSpc>
                          <a:spcPct val="118000"/>
                        </a:lnSpc>
                      </a:pPr>
                      <a:r>
                        <a:rPr sz="900" b="0">
                          <a:solidFill>
                            <a:srgbClr val="0A1E3C"/>
                          </a:solidFill>
                          <a:latin typeface="Arial"/>
                        </a:rPr>
                        <a:t>Announced 14 Jun 2025</a:t>
                      </a:r>
                    </a:p>
                  </a:txBody>
                  <a:tcPr marL="82296" marR="82296" marT="86868" marB="86868" anchor="t">
                    <a:lnB w="7620" cap="flat" cmpd="sng" algn="ctr">
                      <a:solidFill>
                        <a:srgbClr val="D7DEE9"/>
                      </a:solidFill>
                    </a:lnB>
                    <a:noFill/>
                  </a:tcPr>
                </a:tc>
              </a:tr>
              <a:tr h="357561">
                <a:tc>
                  <a:txBody>
                    <a:bodyPr wrap="square">
                      <a:noAutofit/>
                    </a:bodyPr>
                    <a:lstStyle/>
                    <a:p>
                      <a:pPr algn="l">
                        <a:lnSpc>
                          <a:spcPct val="118000"/>
                        </a:lnSpc>
                      </a:pPr>
                      <a:r>
                        <a:rPr sz="900" b="1">
                          <a:solidFill>
                            <a:srgbClr val="0A1E3C"/>
                          </a:solidFill>
                          <a:latin typeface="Arial"/>
                        </a:rPr>
                        <a:t>OpenAI</a:t>
                      </a:r>
                    </a:p>
                  </a:txBody>
                  <a:tcPr marL="91440" marR="82296" marT="86868" marB="86868" anchor="t">
                    <a:lnB w="7620" cap="flat" cmpd="sng" algn="ctr">
                      <a:solidFill>
                        <a:srgbClr val="D7DEE9"/>
                      </a:solidFill>
                    </a:lnB>
                    <a:noFill/>
                  </a:tcPr>
                </a:tc>
                <a:tc>
                  <a:txBody>
                    <a:bodyPr wrap="square">
                      <a:noAutofit/>
                    </a:bodyPr>
                    <a:lstStyle/>
                    <a:p>
                      <a:pPr algn="l">
                        <a:lnSpc>
                          <a:spcPct val="118000"/>
                        </a:lnSpc>
                      </a:pPr>
                      <a:r>
                        <a:rPr sz="900" b="0">
                          <a:solidFill>
                            <a:srgbClr val="0A1E3C"/>
                          </a:solidFill>
                          <a:latin typeface="Arial"/>
                        </a:rPr>
                        <a:t>A$7bn NEXTDC S7 program</a:t>
                      </a:r>
                    </a:p>
                  </a:txBody>
                  <a:tcPr marL="82296" marR="82296" marT="86868" marB="86868" anchor="t">
                    <a:lnB w="7620" cap="flat" cmpd="sng" algn="ctr">
                      <a:solidFill>
                        <a:srgbClr val="D7DEE9"/>
                      </a:solidFill>
                    </a:lnB>
                    <a:noFill/>
                  </a:tcPr>
                </a:tc>
                <a:tc>
                  <a:txBody>
                    <a:bodyPr wrap="square">
                      <a:noAutofit/>
                    </a:bodyPr>
                    <a:lstStyle/>
                    <a:p>
                      <a:pPr algn="l">
                        <a:lnSpc>
                          <a:spcPct val="118000"/>
                        </a:lnSpc>
                      </a:pPr>
                      <a:r>
                        <a:rPr sz="900" b="0">
                          <a:solidFill>
                            <a:srgbClr val="0A1E3C"/>
                          </a:solidFill>
                          <a:latin typeface="Arial"/>
                        </a:rPr>
                        <a:t>550 MW GPU supercluster phase; first ‘OpenAI for Countries’ project in APAC</a:t>
                      </a:r>
                    </a:p>
                  </a:txBody>
                  <a:tcPr marL="82296" marR="82296" marT="86868" marB="86868" anchor="t">
                    <a:lnB w="7620" cap="flat" cmpd="sng" algn="ctr">
                      <a:solidFill>
                        <a:srgbClr val="D7DEE9"/>
                      </a:solidFill>
                    </a:lnB>
                    <a:noFill/>
                  </a:tcPr>
                </a:tc>
                <a:tc>
                  <a:txBody>
                    <a:bodyPr wrap="square">
                      <a:noAutofit/>
                    </a:bodyPr>
                    <a:lstStyle/>
                    <a:p>
                      <a:pPr algn="l">
                        <a:lnSpc>
                          <a:spcPct val="118000"/>
                        </a:lnSpc>
                      </a:pPr>
                      <a:r>
                        <a:rPr sz="900" b="0">
                          <a:solidFill>
                            <a:srgbClr val="0A1E3C"/>
                          </a:solidFill>
                          <a:latin typeface="Arial"/>
                        </a:rPr>
                        <a:t>MoU (Dec 2025); no binding lease</a:t>
                      </a:r>
                    </a:p>
                  </a:txBody>
                  <a:tcPr marL="82296" marR="82296" marT="86868" marB="86868" anchor="t">
                    <a:lnB w="7620" cap="flat" cmpd="sng" algn="ctr">
                      <a:solidFill>
                        <a:srgbClr val="D7DEE9"/>
                      </a:solidFill>
                    </a:lnB>
                    <a:noFill/>
                  </a:tcPr>
                </a:tc>
              </a:tr>
              <a:tr h="357561">
                <a:tc>
                  <a:txBody>
                    <a:bodyPr wrap="square">
                      <a:noAutofit/>
                    </a:bodyPr>
                    <a:lstStyle/>
                    <a:p>
                      <a:pPr algn="l">
                        <a:lnSpc>
                          <a:spcPct val="118000"/>
                        </a:lnSpc>
                      </a:pPr>
                      <a:r>
                        <a:rPr sz="900" b="1">
                          <a:solidFill>
                            <a:srgbClr val="0A1E3C"/>
                          </a:solidFill>
                          <a:latin typeface="Arial"/>
                        </a:rPr>
                        <a:t>Google</a:t>
                      </a:r>
                    </a:p>
                  </a:txBody>
                  <a:tcPr marL="91440" marR="82296" marT="86868" marB="86868" anchor="t">
                    <a:lnB w="7620" cap="flat" cmpd="sng" algn="ctr">
                      <a:solidFill>
                        <a:srgbClr val="D7DEE9"/>
                      </a:solidFill>
                    </a:lnB>
                    <a:noFill/>
                  </a:tcPr>
                </a:tc>
                <a:tc>
                  <a:txBody>
                    <a:bodyPr wrap="square">
                      <a:noAutofit/>
                    </a:bodyPr>
                    <a:lstStyle/>
                    <a:p>
                      <a:pPr algn="l">
                        <a:lnSpc>
                          <a:spcPct val="118000"/>
                        </a:lnSpc>
                      </a:pPr>
                      <a:r>
                        <a:rPr sz="900" b="0">
                          <a:solidFill>
                            <a:srgbClr val="0A1E3C"/>
                          </a:solidFill>
                          <a:latin typeface="Arial"/>
                        </a:rPr>
                        <a:t>Not publicly itemised</a:t>
                      </a:r>
                    </a:p>
                  </a:txBody>
                  <a:tcPr marL="82296" marR="82296" marT="86868" marB="86868" anchor="t">
                    <a:lnB w="7620" cap="flat" cmpd="sng" algn="ctr">
                      <a:solidFill>
                        <a:srgbClr val="D7DEE9"/>
                      </a:solidFill>
                    </a:lnB>
                    <a:noFill/>
                  </a:tcPr>
                </a:tc>
                <a:tc>
                  <a:txBody>
                    <a:bodyPr wrap="square">
                      <a:noAutofit/>
                    </a:bodyPr>
                    <a:lstStyle/>
                    <a:p>
                      <a:pPr algn="l">
                        <a:lnSpc>
                          <a:spcPct val="118000"/>
                        </a:lnSpc>
                      </a:pPr>
                      <a:r>
                        <a:rPr sz="900" b="0">
                          <a:solidFill>
                            <a:srgbClr val="0A1E3C"/>
                          </a:solidFill>
                          <a:latin typeface="Arial"/>
                        </a:rPr>
                        <a:t>Melbourne/Sydney region expansion</a:t>
                      </a:r>
                    </a:p>
                  </a:txBody>
                  <a:tcPr marL="82296" marR="82296" marT="86868" marB="86868" anchor="t">
                    <a:lnB w="7620" cap="flat" cmpd="sng" algn="ctr">
                      <a:solidFill>
                        <a:srgbClr val="D7DEE9"/>
                      </a:solidFill>
                    </a:lnB>
                    <a:noFill/>
                  </a:tcPr>
                </a:tc>
                <a:tc>
                  <a:txBody>
                    <a:bodyPr wrap="square">
                      <a:noAutofit/>
                    </a:bodyPr>
                    <a:lstStyle/>
                    <a:p>
                      <a:pPr algn="l">
                        <a:lnSpc>
                          <a:spcPct val="118000"/>
                        </a:lnSpc>
                      </a:pPr>
                      <a:r>
                        <a:rPr sz="900" b="0">
                          <a:solidFill>
                            <a:srgbClr val="0A1E3C"/>
                          </a:solidFill>
                          <a:latin typeface="Arial"/>
                        </a:rPr>
                        <a:t>Data gap (register item 5)</a:t>
                      </a:r>
                    </a:p>
                  </a:txBody>
                  <a:tcPr marL="82296" marR="82296" marT="86868" marB="86868" anchor="t">
                    <a:lnB w="7620" cap="flat" cmpd="sng" algn="ctr">
                      <a:solidFill>
                        <a:srgbClr val="D7DEE9"/>
                      </a:solidFill>
                    </a:lnB>
                    <a:noFill/>
                  </a:tcPr>
                </a:tc>
              </a:tr>
              <a:tr h="357561">
                <a:tc>
                  <a:txBody>
                    <a:bodyPr wrap="square">
                      <a:noAutofit/>
                    </a:bodyPr>
                    <a:lstStyle/>
                    <a:p>
                      <a:pPr algn="l">
                        <a:lnSpc>
                          <a:spcPct val="118000"/>
                        </a:lnSpc>
                      </a:pPr>
                      <a:r>
                        <a:rPr sz="900" b="1">
                          <a:solidFill>
                            <a:srgbClr val="0A1E3C"/>
                          </a:solidFill>
                          <a:latin typeface="Arial"/>
                        </a:rPr>
                        <a:t>Anthropic</a:t>
                      </a:r>
                    </a:p>
                  </a:txBody>
                  <a:tcPr marL="91440" marR="82296" marT="86868" marB="86868" anchor="t">
                    <a:lnB w="11430" cap="flat" cmpd="sng" algn="ctr">
                      <a:solidFill>
                        <a:srgbClr val="0A1E3C"/>
                      </a:solidFill>
                    </a:lnB>
                    <a:noFill/>
                  </a:tcPr>
                </a:tc>
                <a:tc>
                  <a:txBody>
                    <a:bodyPr wrap="square">
                      <a:noAutofit/>
                    </a:bodyPr>
                    <a:lstStyle/>
                    <a:p>
                      <a:pPr algn="l">
                        <a:lnSpc>
                          <a:spcPct val="118000"/>
                        </a:lnSpc>
                      </a:pPr>
                      <a:r>
                        <a:rPr sz="900" b="0">
                          <a:solidFill>
                            <a:srgbClr val="0A1E3C"/>
                          </a:solidFill>
                          <a:latin typeface="Arial"/>
                        </a:rPr>
                        <a:t>AU Government MoU (1 Apr 2026)</a:t>
                      </a:r>
                    </a:p>
                  </a:txBody>
                  <a:tcPr marL="82296" marR="82296" marT="86868" marB="86868" anchor="t">
                    <a:lnB w="11430" cap="flat" cmpd="sng" algn="ctr">
                      <a:solidFill>
                        <a:srgbClr val="0A1E3C"/>
                      </a:solidFill>
                    </a:lnB>
                    <a:noFill/>
                  </a:tcPr>
                </a:tc>
                <a:tc>
                  <a:txBody>
                    <a:bodyPr wrap="square">
                      <a:noAutofit/>
                    </a:bodyPr>
                    <a:lstStyle/>
                    <a:p>
                      <a:pPr algn="l">
                        <a:lnSpc>
                          <a:spcPct val="118000"/>
                        </a:lnSpc>
                      </a:pPr>
                      <a:r>
                        <a:rPr sz="900" b="0">
                          <a:solidFill>
                            <a:srgbClr val="0A1E3C"/>
                          </a:solidFill>
                          <a:latin typeface="Arial"/>
                        </a:rPr>
                        <a:t>Reportedly negotiating capacity; CDC ‘in the hot seat’</a:t>
                      </a:r>
                    </a:p>
                  </a:txBody>
                  <a:tcPr marL="82296" marR="82296" marT="86868" marB="86868" anchor="t">
                    <a:lnB w="11430" cap="flat" cmpd="sng" algn="ctr">
                      <a:solidFill>
                        <a:srgbClr val="0A1E3C"/>
                      </a:solidFill>
                    </a:lnB>
                    <a:noFill/>
                  </a:tcPr>
                </a:tc>
                <a:tc>
                  <a:txBody>
                    <a:bodyPr wrap="square">
                      <a:noAutofit/>
                    </a:bodyPr>
                    <a:lstStyle/>
                    <a:p>
                      <a:pPr algn="l">
                        <a:lnSpc>
                          <a:spcPct val="118000"/>
                        </a:lnSpc>
                      </a:pPr>
                      <a:r>
                        <a:rPr sz="900" b="0">
                          <a:solidFill>
                            <a:srgbClr val="0A1E3C"/>
                          </a:solidFill>
                          <a:latin typeface="Arial"/>
                        </a:rPr>
                        <a:t>Unconfirmed</a:t>
                      </a:r>
                    </a:p>
                  </a:txBody>
                  <a:tcPr marL="82296" marR="82296" marT="86868" marB="86868" anchor="t">
                    <a:lnB w="11430" cap="flat" cmpd="sng" algn="ctr">
                      <a:solidFill>
                        <a:srgbClr val="0A1E3C"/>
                      </a:solidFill>
                    </a:lnB>
                    <a:noFill/>
                  </a:tcPr>
                </a:tc>
              </a:tr>
            </a:tbl>
          </a:graphicData>
        </a:graphic>
      </p:graphicFrame>
      <p:sp>
        <p:nvSpPr>
          <p:cNvPr id="11" name="TextBox 10"/>
          <p:cNvSpPr txBox="1"/>
          <p:nvPr/>
        </p:nvSpPr>
        <p:spPr>
          <a:xfrm>
            <a:off x="502920" y="3738676"/>
            <a:ext cx="5364464"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Why hyperscaler self-builds distort every statistic</a:t>
            </a:r>
          </a:p>
        </p:txBody>
      </p:sp>
      <p:sp>
        <p:nvSpPr>
          <p:cNvPr id="12" name="Rectangle 11"/>
          <p:cNvSpPr/>
          <p:nvPr/>
        </p:nvSpPr>
        <p:spPr>
          <a:xfrm>
            <a:off x="502920" y="3921556"/>
            <a:ext cx="536446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502920" y="4012996"/>
            <a:ext cx="5364464" cy="575889"/>
          </a:xfrm>
          <a:prstGeom prst="rect">
            <a:avLst/>
          </a:prstGeom>
          <a:noFill/>
        </p:spPr>
        <p:txBody>
          <a:bodyPr wrap="square" anchor="t" lIns="0" tIns="0" rIns="0" bIns="0">
            <a:noAutofit/>
          </a:bodyPr>
          <a:lstStyle/>
          <a:p>
            <a:pPr algn="l">
              <a:lnSpc>
                <a:spcPct val="134000"/>
              </a:lnSpc>
              <a:spcAft>
                <a:spcPts val="0"/>
              </a:spcAft>
            </a:pPr>
            <a:r>
              <a:rPr sz="940" b="0" spc="-21">
                <a:solidFill>
                  <a:srgbClr val="0A1E3C"/>
                </a:solidFill>
                <a:latin typeface="Arial"/>
              </a:rPr>
              <a:t>Microsoft, AWS and Google do not itemise Australian megawatts; site-level figures (e.g. AWS Eastern Creek ~80 MW) are research estimates, with no disclosure behind them. Capacity houses inconsistently include self-builds, one reason national totals range from 1.35 GW to 4.5 GW.</a:t>
            </a:r>
          </a:p>
        </p:txBody>
      </p:sp>
      <p:sp>
        <p:nvSpPr>
          <p:cNvPr id="14" name="TextBox 13"/>
          <p:cNvSpPr txBox="1"/>
          <p:nvPr/>
        </p:nvSpPr>
        <p:spPr>
          <a:xfrm>
            <a:off x="502920" y="4764877"/>
            <a:ext cx="5364464" cy="146304"/>
          </a:xfrm>
          <a:prstGeom prst="rect">
            <a:avLst/>
          </a:prstGeom>
          <a:noFill/>
        </p:spPr>
        <p:txBody>
          <a:bodyPr wrap="square" anchor="t" lIns="0" tIns="0" rIns="0" bIns="0">
            <a:noAutofit/>
          </a:bodyPr>
          <a:lstStyle/>
          <a:p>
            <a:pPr algn="l">
              <a:lnSpc>
                <a:spcPct val="122000"/>
              </a:lnSpc>
              <a:spcAft>
                <a:spcPts val="0"/>
              </a:spcAft>
            </a:pPr>
            <a:r>
              <a:rPr sz="760" b="1">
                <a:solidFill>
                  <a:srgbClr val="5B6B84"/>
                </a:solidFill>
                <a:latin typeface="Arial"/>
              </a:rPr>
              <a:t>Published national capacity totals, GW</a:t>
            </a:r>
          </a:p>
        </p:txBody>
      </p:sp>
      <p:sp>
        <p:nvSpPr>
          <p:cNvPr id="15" name="Rectangle 14"/>
          <p:cNvSpPr/>
          <p:nvPr/>
        </p:nvSpPr>
        <p:spPr>
          <a:xfrm>
            <a:off x="548640" y="5039197"/>
            <a:ext cx="5273024" cy="29260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6" name="Rectangle 15"/>
          <p:cNvSpPr/>
          <p:nvPr/>
        </p:nvSpPr>
        <p:spPr>
          <a:xfrm>
            <a:off x="1972356" y="5039197"/>
            <a:ext cx="3322005" cy="292608"/>
          </a:xfrm>
          <a:prstGeom prst="rect">
            <a:avLst/>
          </a:prstGeom>
          <a:solidFill>
            <a:srgbClr val="F6E9E2"/>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Rectangle 16"/>
          <p:cNvSpPr/>
          <p:nvPr/>
        </p:nvSpPr>
        <p:spPr>
          <a:xfrm>
            <a:off x="1954068" y="4984333"/>
            <a:ext cx="36576" cy="40233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8" name="Rectangle 17"/>
          <p:cNvSpPr/>
          <p:nvPr/>
        </p:nvSpPr>
        <p:spPr>
          <a:xfrm>
            <a:off x="5276074" y="4984333"/>
            <a:ext cx="36576" cy="40233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TextBox 18"/>
          <p:cNvSpPr txBox="1"/>
          <p:nvPr/>
        </p:nvSpPr>
        <p:spPr>
          <a:xfrm>
            <a:off x="2063796" y="5103205"/>
            <a:ext cx="462407" cy="164592"/>
          </a:xfrm>
          <a:prstGeom prst="rect">
            <a:avLst/>
          </a:prstGeom>
          <a:noFill/>
        </p:spPr>
        <p:txBody>
          <a:bodyPr wrap="square" anchor="t" lIns="0" tIns="0" rIns="0" bIns="0">
            <a:noAutofit/>
          </a:bodyPr>
          <a:lstStyle/>
          <a:p>
            <a:pPr algn="l">
              <a:lnSpc>
                <a:spcPct val="122000"/>
              </a:lnSpc>
              <a:spcAft>
                <a:spcPts val="0"/>
              </a:spcAft>
            </a:pPr>
            <a:r>
              <a:rPr sz="869" b="1">
                <a:solidFill>
                  <a:srgbClr val="9A330A"/>
                </a:solidFill>
                <a:latin typeface="Arial"/>
              </a:rPr>
              <a:t>1.35 GW</a:t>
            </a:r>
          </a:p>
        </p:txBody>
      </p:sp>
      <p:sp>
        <p:nvSpPr>
          <p:cNvPr id="20" name="TextBox 19"/>
          <p:cNvSpPr txBox="1"/>
          <p:nvPr/>
        </p:nvSpPr>
        <p:spPr>
          <a:xfrm>
            <a:off x="4740515" y="5103205"/>
            <a:ext cx="462407" cy="164592"/>
          </a:xfrm>
          <a:prstGeom prst="rect">
            <a:avLst/>
          </a:prstGeom>
          <a:noFill/>
        </p:spPr>
        <p:txBody>
          <a:bodyPr wrap="square" anchor="t" lIns="0" tIns="0" rIns="0" bIns="0">
            <a:noAutofit/>
          </a:bodyPr>
          <a:lstStyle/>
          <a:p>
            <a:pPr algn="r">
              <a:lnSpc>
                <a:spcPct val="122000"/>
              </a:lnSpc>
              <a:spcAft>
                <a:spcPts val="0"/>
              </a:spcAft>
            </a:pPr>
            <a:r>
              <a:rPr sz="869" b="1">
                <a:solidFill>
                  <a:srgbClr val="9A330A"/>
                </a:solidFill>
                <a:latin typeface="Arial"/>
              </a:rPr>
              <a:t>4.5 GW*</a:t>
            </a:r>
          </a:p>
        </p:txBody>
      </p:sp>
      <p:sp>
        <p:nvSpPr>
          <p:cNvPr id="21" name="TextBox 20"/>
          <p:cNvSpPr txBox="1"/>
          <p:nvPr/>
        </p:nvSpPr>
        <p:spPr>
          <a:xfrm>
            <a:off x="2617643" y="5112349"/>
            <a:ext cx="2031431" cy="146304"/>
          </a:xfrm>
          <a:prstGeom prst="rect">
            <a:avLst/>
          </a:prstGeom>
          <a:noFill/>
        </p:spPr>
        <p:txBody>
          <a:bodyPr wrap="square" anchor="t" lIns="0" tIns="0" rIns="0" bIns="0">
            <a:noAutofit/>
          </a:bodyPr>
          <a:lstStyle/>
          <a:p>
            <a:pPr algn="ctr">
              <a:lnSpc>
                <a:spcPct val="122000"/>
              </a:lnSpc>
              <a:spcAft>
                <a:spcPts val="0"/>
              </a:spcAft>
            </a:pPr>
            <a:r>
              <a:rPr sz="760" b="1">
                <a:solidFill>
                  <a:srgbClr val="9A330A"/>
                </a:solidFill>
                <a:latin typeface="Arial"/>
              </a:rPr>
              <a:t>3.3x spread</a:t>
            </a:r>
          </a:p>
        </p:txBody>
      </p:sp>
      <p:sp>
        <p:nvSpPr>
          <p:cNvPr id="22" name="TextBox 21"/>
          <p:cNvSpPr txBox="1"/>
          <p:nvPr/>
        </p:nvSpPr>
        <p:spPr>
          <a:xfrm>
            <a:off x="548640" y="5414101"/>
            <a:ext cx="548640" cy="146304"/>
          </a:xfrm>
          <a:prstGeom prst="rect">
            <a:avLst/>
          </a:prstGeom>
          <a:noFill/>
        </p:spPr>
        <p:txBody>
          <a:bodyPr wrap="square" anchor="t" lIns="0" tIns="0" rIns="0" bIns="0">
            <a:noAutofit/>
          </a:bodyPr>
          <a:lstStyle/>
          <a:p>
            <a:pPr algn="l">
              <a:lnSpc>
                <a:spcPct val="122000"/>
              </a:lnSpc>
              <a:spcAft>
                <a:spcPts val="0"/>
              </a:spcAft>
            </a:pPr>
            <a:r>
              <a:rPr sz="760" b="0">
                <a:solidFill>
                  <a:srgbClr val="8A99B0"/>
                </a:solidFill>
                <a:latin typeface="Arial"/>
              </a:rPr>
              <a:t>0 GW</a:t>
            </a:r>
          </a:p>
        </p:txBody>
      </p:sp>
      <p:sp>
        <p:nvSpPr>
          <p:cNvPr id="23" name="TextBox 22"/>
          <p:cNvSpPr txBox="1"/>
          <p:nvPr/>
        </p:nvSpPr>
        <p:spPr>
          <a:xfrm>
            <a:off x="1374644" y="5414101"/>
            <a:ext cx="457200" cy="146304"/>
          </a:xfrm>
          <a:prstGeom prst="rect">
            <a:avLst/>
          </a:prstGeom>
          <a:noFill/>
        </p:spPr>
        <p:txBody>
          <a:bodyPr wrap="square" anchor="t" lIns="0" tIns="0" rIns="0" bIns="0">
            <a:noAutofit/>
          </a:bodyPr>
          <a:lstStyle/>
          <a:p>
            <a:pPr algn="ctr">
              <a:lnSpc>
                <a:spcPct val="122000"/>
              </a:lnSpc>
              <a:spcAft>
                <a:spcPts val="0"/>
              </a:spcAft>
            </a:pPr>
            <a:r>
              <a:rPr sz="760" b="0">
                <a:solidFill>
                  <a:srgbClr val="8A99B0"/>
                </a:solidFill>
                <a:latin typeface="Arial"/>
              </a:rPr>
              <a:t>1</a:t>
            </a:r>
          </a:p>
        </p:txBody>
      </p:sp>
      <p:sp>
        <p:nvSpPr>
          <p:cNvPr id="24" name="TextBox 23"/>
          <p:cNvSpPr txBox="1"/>
          <p:nvPr/>
        </p:nvSpPr>
        <p:spPr>
          <a:xfrm>
            <a:off x="2429249" y="5414101"/>
            <a:ext cx="457200" cy="146304"/>
          </a:xfrm>
          <a:prstGeom prst="rect">
            <a:avLst/>
          </a:prstGeom>
          <a:noFill/>
        </p:spPr>
        <p:txBody>
          <a:bodyPr wrap="square" anchor="t" lIns="0" tIns="0" rIns="0" bIns="0">
            <a:noAutofit/>
          </a:bodyPr>
          <a:lstStyle/>
          <a:p>
            <a:pPr algn="ctr">
              <a:lnSpc>
                <a:spcPct val="122000"/>
              </a:lnSpc>
              <a:spcAft>
                <a:spcPts val="0"/>
              </a:spcAft>
            </a:pPr>
            <a:r>
              <a:rPr sz="760" b="0">
                <a:solidFill>
                  <a:srgbClr val="8A99B0"/>
                </a:solidFill>
                <a:latin typeface="Arial"/>
              </a:rPr>
              <a:t>2</a:t>
            </a:r>
          </a:p>
        </p:txBody>
      </p:sp>
      <p:sp>
        <p:nvSpPr>
          <p:cNvPr id="25" name="TextBox 24"/>
          <p:cNvSpPr txBox="1"/>
          <p:nvPr/>
        </p:nvSpPr>
        <p:spPr>
          <a:xfrm>
            <a:off x="3483854" y="5414101"/>
            <a:ext cx="457200" cy="146304"/>
          </a:xfrm>
          <a:prstGeom prst="rect">
            <a:avLst/>
          </a:prstGeom>
          <a:noFill/>
        </p:spPr>
        <p:txBody>
          <a:bodyPr wrap="square" anchor="t" lIns="0" tIns="0" rIns="0" bIns="0">
            <a:noAutofit/>
          </a:bodyPr>
          <a:lstStyle/>
          <a:p>
            <a:pPr algn="ctr">
              <a:lnSpc>
                <a:spcPct val="122000"/>
              </a:lnSpc>
              <a:spcAft>
                <a:spcPts val="0"/>
              </a:spcAft>
            </a:pPr>
            <a:r>
              <a:rPr sz="760" b="0">
                <a:solidFill>
                  <a:srgbClr val="8A99B0"/>
                </a:solidFill>
                <a:latin typeface="Arial"/>
              </a:rPr>
              <a:t>3</a:t>
            </a:r>
          </a:p>
        </p:txBody>
      </p:sp>
      <p:sp>
        <p:nvSpPr>
          <p:cNvPr id="26" name="TextBox 25"/>
          <p:cNvSpPr txBox="1"/>
          <p:nvPr/>
        </p:nvSpPr>
        <p:spPr>
          <a:xfrm>
            <a:off x="4538459" y="5414101"/>
            <a:ext cx="457200" cy="146304"/>
          </a:xfrm>
          <a:prstGeom prst="rect">
            <a:avLst/>
          </a:prstGeom>
          <a:noFill/>
        </p:spPr>
        <p:txBody>
          <a:bodyPr wrap="square" anchor="t" lIns="0" tIns="0" rIns="0" bIns="0">
            <a:noAutofit/>
          </a:bodyPr>
          <a:lstStyle/>
          <a:p>
            <a:pPr algn="ctr">
              <a:lnSpc>
                <a:spcPct val="122000"/>
              </a:lnSpc>
              <a:spcAft>
                <a:spcPts val="0"/>
              </a:spcAft>
            </a:pPr>
            <a:r>
              <a:rPr sz="760" b="0">
                <a:solidFill>
                  <a:srgbClr val="8A99B0"/>
                </a:solidFill>
                <a:latin typeface="Arial"/>
              </a:rPr>
              <a:t>4</a:t>
            </a:r>
          </a:p>
        </p:txBody>
      </p:sp>
      <p:sp>
        <p:nvSpPr>
          <p:cNvPr id="27" name="TextBox 26"/>
          <p:cNvSpPr txBox="1"/>
          <p:nvPr/>
        </p:nvSpPr>
        <p:spPr>
          <a:xfrm>
            <a:off x="5273024" y="5414101"/>
            <a:ext cx="548640" cy="146304"/>
          </a:xfrm>
          <a:prstGeom prst="rect">
            <a:avLst/>
          </a:prstGeom>
          <a:noFill/>
        </p:spPr>
        <p:txBody>
          <a:bodyPr wrap="square" anchor="t" lIns="0" tIns="0" rIns="0" bIns="0">
            <a:noAutofit/>
          </a:bodyPr>
          <a:lstStyle/>
          <a:p>
            <a:pPr algn="r">
              <a:lnSpc>
                <a:spcPct val="122000"/>
              </a:lnSpc>
              <a:spcAft>
                <a:spcPts val="0"/>
              </a:spcAft>
            </a:pPr>
            <a:r>
              <a:rPr sz="760" b="0">
                <a:solidFill>
                  <a:srgbClr val="8A99B0"/>
                </a:solidFill>
                <a:latin typeface="Arial"/>
              </a:rPr>
              <a:t>5 GW</a:t>
            </a:r>
          </a:p>
        </p:txBody>
      </p:sp>
      <p:sp>
        <p:nvSpPr>
          <p:cNvPr id="28" name="TextBox 27"/>
          <p:cNvSpPr txBox="1"/>
          <p:nvPr/>
        </p:nvSpPr>
        <p:spPr>
          <a:xfrm>
            <a:off x="502920" y="5679277"/>
            <a:ext cx="5364464" cy="282610"/>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 Knight Frank 2025, UNVERIFIED (register G3). Spread = 4.5 / 1.35 GW (inashanu estimate); inconsistent treatment of self-builds is one reason for the gap.</a:t>
            </a:r>
          </a:p>
        </p:txBody>
      </p:sp>
      <p:sp>
        <p:nvSpPr>
          <p:cNvPr id="29" name="TextBox 28"/>
          <p:cNvSpPr txBox="1"/>
          <p:nvPr/>
        </p:nvSpPr>
        <p:spPr>
          <a:xfrm>
            <a:off x="6324584" y="3738676"/>
            <a:ext cx="5364464"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Demand context</a:t>
            </a:r>
          </a:p>
        </p:txBody>
      </p:sp>
      <p:sp>
        <p:nvSpPr>
          <p:cNvPr id="30" name="Rectangle 29"/>
          <p:cNvSpPr/>
          <p:nvPr/>
        </p:nvSpPr>
        <p:spPr>
          <a:xfrm>
            <a:off x="6324584" y="3921556"/>
            <a:ext cx="536446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TextBox 30"/>
          <p:cNvSpPr txBox="1"/>
          <p:nvPr/>
        </p:nvSpPr>
        <p:spPr>
          <a:xfrm>
            <a:off x="6324584" y="4012996"/>
            <a:ext cx="5364464" cy="575889"/>
          </a:xfrm>
          <a:prstGeom prst="rect">
            <a:avLst/>
          </a:prstGeom>
          <a:noFill/>
        </p:spPr>
        <p:txBody>
          <a:bodyPr wrap="square" anchor="t" lIns="0" tIns="0" rIns="0" bIns="0">
            <a:noAutofit/>
          </a:bodyPr>
          <a:lstStyle/>
          <a:p>
            <a:pPr algn="l">
              <a:lnSpc>
                <a:spcPct val="134000"/>
              </a:lnSpc>
              <a:spcAft>
                <a:spcPts val="0"/>
              </a:spcAft>
            </a:pPr>
            <a:r>
              <a:rPr sz="940" b="0">
                <a:solidFill>
                  <a:srgbClr val="0A1E3C"/>
                </a:solidFill>
                <a:latin typeface="Arial"/>
              </a:rPr>
              <a:t>Australian public cloud spending crossed A$23bn in 2024 (IMARC citing industry data). EY-Parthenon estimates Microsoft’s program alone contributes A$36bn to the local economy and 186,000 FTE-equivalent jobs in FY25.</a:t>
            </a:r>
          </a:p>
        </p:txBody>
      </p:sp>
      <p:sp>
        <p:nvSpPr>
          <p:cNvPr id="32" name="Rectangle 31"/>
          <p:cNvSpPr/>
          <p:nvPr/>
        </p:nvSpPr>
        <p:spPr>
          <a:xfrm>
            <a:off x="6324584" y="4904445"/>
            <a:ext cx="5364464" cy="105744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3" name="Rectangle 32"/>
          <p:cNvSpPr/>
          <p:nvPr/>
        </p:nvSpPr>
        <p:spPr>
          <a:xfrm>
            <a:off x="6324584" y="4904445"/>
            <a:ext cx="41148" cy="1057442"/>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TextBox 33"/>
          <p:cNvSpPr txBox="1"/>
          <p:nvPr/>
        </p:nvSpPr>
        <p:spPr>
          <a:xfrm>
            <a:off x="6534896" y="5059893"/>
            <a:ext cx="4998704" cy="156159"/>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READ-THROUGH FOR LANDLORDS</a:t>
            </a:r>
          </a:p>
        </p:txBody>
      </p:sp>
      <p:sp>
        <p:nvSpPr>
          <p:cNvPr id="35" name="TextBox 34"/>
          <p:cNvSpPr txBox="1"/>
          <p:nvPr/>
        </p:nvSpPr>
        <p:spPr>
          <a:xfrm>
            <a:off x="6534896" y="5261772"/>
            <a:ext cx="4998704" cy="516498"/>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Microsoft’s A$25bn explicitly spans capex and opex across leased and owned facilities. AirTrunk named Google, Apple, Meta, Amazon and Microsoft as Australian prospects (Sep 2026). The leased-campus model coexists with self-build, it does not lose to it.</a:t>
            </a:r>
          </a:p>
        </p:txBody>
      </p:sp>
      <p:sp>
        <p:nvSpPr>
          <p:cNvPr id="36" name="TextBox 35"/>
          <p:cNvSpPr txBox="1"/>
          <p:nvPr/>
        </p:nvSpPr>
        <p:spPr>
          <a:xfrm>
            <a:off x="502920" y="6114288"/>
            <a:ext cx="11186129" cy="267004"/>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CNBC (23 Apr 2026); Quartz (23 Apr 2026); ASPI Strategist (3 Jun 2026); M3 via DCD (24 Nov 2025); Certified Strategic (1 &amp; 10 Sep 2026); EcoGPT (Apr 2026); RNZ (6 Jul 2026); IMARC (2026); EY-Parthenon via CNBC; Amazon (14 Jun 2025); Microsoft (23 Apr 2026).</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04 · Demand drivers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24</a:t>
            </a:r>
          </a:p>
        </p:txBody>
      </p:sp>
      <p:sp>
        <p:nvSpPr>
          <p:cNvPr id="9" name="TextBox 8"/>
          <p:cNvSpPr txBox="1"/>
          <p:nvPr/>
        </p:nvSpPr>
        <p:spPr>
          <a:xfrm>
            <a:off x="502920" y="576072"/>
            <a:ext cx="11186129" cy="24749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The commitment ledger</a:t>
            </a:r>
          </a:p>
        </p:txBody>
      </p:sp>
      <p:sp>
        <p:nvSpPr>
          <p:cNvPr id="10" name="Rectangle 9"/>
          <p:cNvSpPr/>
          <p:nvPr/>
        </p:nvSpPr>
        <p:spPr>
          <a:xfrm>
            <a:off x="502920" y="1010920"/>
            <a:ext cx="2134813" cy="932688"/>
          </a:xfrm>
          <a:prstGeom prst="rect">
            <a:avLst/>
          </a:prstGeom>
          <a:solidFill>
            <a:srgbClr val="F6E9E2"/>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1" name="Rectangle 10"/>
          <p:cNvSpPr/>
          <p:nvPr/>
        </p:nvSpPr>
        <p:spPr>
          <a:xfrm>
            <a:off x="502920" y="1010920"/>
            <a:ext cx="32004" cy="932688"/>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TextBox 11"/>
          <p:cNvSpPr txBox="1"/>
          <p:nvPr/>
        </p:nvSpPr>
        <p:spPr>
          <a:xfrm>
            <a:off x="649224" y="1093216"/>
            <a:ext cx="1915357" cy="304037"/>
          </a:xfrm>
          <a:prstGeom prst="rect">
            <a:avLst/>
          </a:prstGeom>
          <a:noFill/>
        </p:spPr>
        <p:txBody>
          <a:bodyPr wrap="square" anchor="t" lIns="0" tIns="0" rIns="0" bIns="0">
            <a:noAutofit/>
          </a:bodyPr>
          <a:lstStyle/>
          <a:p>
            <a:pPr algn="l">
              <a:lnSpc>
                <a:spcPct val="105000"/>
              </a:lnSpc>
              <a:spcAft>
                <a:spcPts val="0"/>
              </a:spcAft>
            </a:pPr>
            <a:r>
              <a:rPr sz="1900" b="1">
                <a:solidFill>
                  <a:srgbClr val="C2410C"/>
                </a:solidFill>
                <a:latin typeface="Georgia"/>
              </a:rPr>
              <a:t>A$25bn</a:t>
            </a:r>
          </a:p>
        </p:txBody>
      </p:sp>
      <p:sp>
        <p:nvSpPr>
          <p:cNvPr id="13" name="TextBox 12"/>
          <p:cNvSpPr txBox="1"/>
          <p:nvPr/>
        </p:nvSpPr>
        <p:spPr>
          <a:xfrm>
            <a:off x="649224" y="1639671"/>
            <a:ext cx="1915357"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Microsoft program to end-2029 (&gt;140% capacity)</a:t>
            </a:r>
          </a:p>
        </p:txBody>
      </p:sp>
      <p:sp>
        <p:nvSpPr>
          <p:cNvPr id="14" name="Rectangle 13"/>
          <p:cNvSpPr/>
          <p:nvPr/>
        </p:nvSpPr>
        <p:spPr>
          <a:xfrm>
            <a:off x="2765749" y="1010920"/>
            <a:ext cx="2134813" cy="93268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Rectangle 14"/>
          <p:cNvSpPr/>
          <p:nvPr/>
        </p:nvSpPr>
        <p:spPr>
          <a:xfrm>
            <a:off x="2765749" y="1010920"/>
            <a:ext cx="32004" cy="93268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6" name="TextBox 15"/>
          <p:cNvSpPr txBox="1"/>
          <p:nvPr/>
        </p:nvSpPr>
        <p:spPr>
          <a:xfrm>
            <a:off x="2912053" y="1093216"/>
            <a:ext cx="191535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A$20bn</a:t>
            </a:r>
          </a:p>
        </p:txBody>
      </p:sp>
      <p:sp>
        <p:nvSpPr>
          <p:cNvPr id="17" name="TextBox 16"/>
          <p:cNvSpPr txBox="1"/>
          <p:nvPr/>
        </p:nvSpPr>
        <p:spPr>
          <a:xfrm>
            <a:off x="2912053" y="1639671"/>
            <a:ext cx="1915357"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AWS 2025–29, incl. offtake from 3 new solar farms</a:t>
            </a:r>
          </a:p>
        </p:txBody>
      </p:sp>
      <p:sp>
        <p:nvSpPr>
          <p:cNvPr id="18" name="Rectangle 17"/>
          <p:cNvSpPr/>
          <p:nvPr/>
        </p:nvSpPr>
        <p:spPr>
          <a:xfrm>
            <a:off x="5028578" y="1010920"/>
            <a:ext cx="2134813" cy="93268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Rectangle 18"/>
          <p:cNvSpPr/>
          <p:nvPr/>
        </p:nvSpPr>
        <p:spPr>
          <a:xfrm>
            <a:off x="5028578" y="1010920"/>
            <a:ext cx="32004" cy="93268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TextBox 19"/>
          <p:cNvSpPr txBox="1"/>
          <p:nvPr/>
        </p:nvSpPr>
        <p:spPr>
          <a:xfrm>
            <a:off x="5174882" y="1093216"/>
            <a:ext cx="191535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A$7bn</a:t>
            </a:r>
          </a:p>
        </p:txBody>
      </p:sp>
      <p:sp>
        <p:nvSpPr>
          <p:cNvPr id="21" name="TextBox 20"/>
          <p:cNvSpPr txBox="1"/>
          <p:nvPr/>
        </p:nvSpPr>
        <p:spPr>
          <a:xfrm>
            <a:off x="5174882" y="1639671"/>
            <a:ext cx="191535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OpenAI-NEXTDC S7 MoU (Dec 2025)</a:t>
            </a:r>
          </a:p>
        </p:txBody>
      </p:sp>
      <p:sp>
        <p:nvSpPr>
          <p:cNvPr id="22" name="Rectangle 21"/>
          <p:cNvSpPr/>
          <p:nvPr/>
        </p:nvSpPr>
        <p:spPr>
          <a:xfrm>
            <a:off x="7291407" y="1010920"/>
            <a:ext cx="2134813" cy="93268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Rectangle 22"/>
          <p:cNvSpPr/>
          <p:nvPr/>
        </p:nvSpPr>
        <p:spPr>
          <a:xfrm>
            <a:off x="7291407" y="1010920"/>
            <a:ext cx="32004" cy="93268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TextBox 23"/>
          <p:cNvSpPr txBox="1"/>
          <p:nvPr/>
        </p:nvSpPr>
        <p:spPr>
          <a:xfrm>
            <a:off x="7437711" y="1093216"/>
            <a:ext cx="191535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A$23bn</a:t>
            </a:r>
          </a:p>
        </p:txBody>
      </p:sp>
      <p:sp>
        <p:nvSpPr>
          <p:cNvPr id="25" name="TextBox 24"/>
          <p:cNvSpPr txBox="1"/>
          <p:nvPr/>
        </p:nvSpPr>
        <p:spPr>
          <a:xfrm>
            <a:off x="7437711" y="1639671"/>
            <a:ext cx="191535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Australian public cloud spend, 2024</a:t>
            </a:r>
          </a:p>
        </p:txBody>
      </p:sp>
      <p:sp>
        <p:nvSpPr>
          <p:cNvPr id="26" name="Rectangle 25"/>
          <p:cNvSpPr/>
          <p:nvPr/>
        </p:nvSpPr>
        <p:spPr>
          <a:xfrm>
            <a:off x="9554236" y="1010920"/>
            <a:ext cx="2134813" cy="93268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Rectangle 26"/>
          <p:cNvSpPr/>
          <p:nvPr/>
        </p:nvSpPr>
        <p:spPr>
          <a:xfrm>
            <a:off x="9554236" y="1010920"/>
            <a:ext cx="32004" cy="93268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TextBox 27"/>
          <p:cNvSpPr txBox="1"/>
          <p:nvPr/>
        </p:nvSpPr>
        <p:spPr>
          <a:xfrm>
            <a:off x="9700540" y="1093216"/>
            <a:ext cx="191535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A$36bn</a:t>
            </a:r>
          </a:p>
        </p:txBody>
      </p:sp>
      <p:sp>
        <p:nvSpPr>
          <p:cNvPr id="29" name="TextBox 28"/>
          <p:cNvSpPr txBox="1"/>
          <p:nvPr/>
        </p:nvSpPr>
        <p:spPr>
          <a:xfrm>
            <a:off x="9700540" y="1639671"/>
            <a:ext cx="1915357"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EY-Parthenon FY25 economic contribution (MSFT)</a:t>
            </a:r>
          </a:p>
        </p:txBody>
      </p:sp>
      <p:sp>
        <p:nvSpPr>
          <p:cNvPr id="30" name="TextBox 29"/>
          <p:cNvSpPr txBox="1"/>
          <p:nvPr/>
        </p:nvSpPr>
        <p:spPr>
          <a:xfrm>
            <a:off x="502920" y="2254504"/>
            <a:ext cx="4720728"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Named program commitments, A$bn</a:t>
            </a:r>
          </a:p>
        </p:txBody>
      </p:sp>
      <p:sp>
        <p:nvSpPr>
          <p:cNvPr id="31" name="Rectangle 30"/>
          <p:cNvSpPr/>
          <p:nvPr/>
        </p:nvSpPr>
        <p:spPr>
          <a:xfrm>
            <a:off x="502920" y="2437384"/>
            <a:ext cx="4720728"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32" name="Chart 31"/>
          <p:cNvGraphicFramePr>
            <a:graphicFrameLocks noGrp="1"/>
          </p:cNvGraphicFramePr>
          <p:nvPr/>
        </p:nvGraphicFramePr>
        <p:xfrm>
          <a:off x="502920" y="2528824"/>
          <a:ext cx="4720728" cy="3095589"/>
        </p:xfrm>
        <a:graphic>
          <a:graphicData uri="http://schemas.openxmlformats.org/drawingml/2006/chart">
            <c:chart xmlns:c="http://schemas.openxmlformats.org/drawingml/2006/chart" r:id="rId2"/>
          </a:graphicData>
        </a:graphic>
      </p:graphicFrame>
      <p:sp>
        <p:nvSpPr>
          <p:cNvPr id="33" name="TextBox 32"/>
          <p:cNvSpPr txBox="1"/>
          <p:nvPr/>
        </p:nvSpPr>
        <p:spPr>
          <a:xfrm>
            <a:off x="502920" y="5679277"/>
            <a:ext cx="4720728" cy="282610"/>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Microsoft + AWS = A$45bn; adding the OpenAI-NEXTDC MoU takes named programs to A$52bn (inashanu estimate: simple sum; the MoU is not a binding lease).</a:t>
            </a:r>
          </a:p>
        </p:txBody>
      </p:sp>
      <p:sp>
        <p:nvSpPr>
          <p:cNvPr id="34" name="TextBox 33"/>
          <p:cNvSpPr txBox="1"/>
          <p:nvPr/>
        </p:nvSpPr>
        <p:spPr>
          <a:xfrm>
            <a:off x="5680848" y="2254504"/>
            <a:ext cx="6008200"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What each figure measures</a:t>
            </a:r>
          </a:p>
        </p:txBody>
      </p:sp>
      <p:sp>
        <p:nvSpPr>
          <p:cNvPr id="35" name="Rectangle 34"/>
          <p:cNvSpPr/>
          <p:nvPr/>
        </p:nvSpPr>
        <p:spPr>
          <a:xfrm>
            <a:off x="5680848" y="2437384"/>
            <a:ext cx="6008200"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TextBox 35"/>
          <p:cNvSpPr txBox="1"/>
          <p:nvPr/>
        </p:nvSpPr>
        <p:spPr>
          <a:xfrm>
            <a:off x="5680848" y="2528824"/>
            <a:ext cx="841248" cy="180502"/>
          </a:xfrm>
          <a:prstGeom prst="rect">
            <a:avLst/>
          </a:prstGeom>
          <a:noFill/>
        </p:spPr>
        <p:txBody>
          <a:bodyPr wrap="square" anchor="t" lIns="0" tIns="0" rIns="0" bIns="0">
            <a:noAutofit/>
          </a:bodyPr>
          <a:lstStyle/>
          <a:p>
            <a:pPr algn="l">
              <a:lnSpc>
                <a:spcPct val="126000"/>
              </a:lnSpc>
              <a:spcAft>
                <a:spcPts val="0"/>
              </a:spcAft>
            </a:pPr>
            <a:r>
              <a:rPr sz="940" b="1">
                <a:solidFill>
                  <a:srgbClr val="0A1E3C"/>
                </a:solidFill>
                <a:latin typeface="Arial"/>
              </a:rPr>
              <a:t>A$25bn</a:t>
            </a:r>
          </a:p>
        </p:txBody>
      </p:sp>
      <p:sp>
        <p:nvSpPr>
          <p:cNvPr id="37" name="TextBox 36"/>
          <p:cNvSpPr txBox="1"/>
          <p:nvPr/>
        </p:nvSpPr>
        <p:spPr>
          <a:xfrm>
            <a:off x="6595248" y="2528824"/>
            <a:ext cx="5093800" cy="361005"/>
          </a:xfrm>
          <a:prstGeom prst="rect">
            <a:avLst/>
          </a:prstGeom>
          <a:noFill/>
        </p:spPr>
        <p:txBody>
          <a:bodyPr wrap="square" anchor="t" lIns="0" tIns="0" rIns="0" bIns="0">
            <a:noAutofit/>
          </a:bodyPr>
          <a:lstStyle/>
          <a:p>
            <a:pPr algn="l">
              <a:lnSpc>
                <a:spcPct val="126000"/>
              </a:lnSpc>
              <a:spcAft>
                <a:spcPts val="0"/>
              </a:spcAft>
            </a:pPr>
            <a:r>
              <a:rPr sz="940" b="0">
                <a:solidFill>
                  <a:srgbClr val="5B6B84"/>
                </a:solidFill>
                <a:latin typeface="Arial"/>
              </a:rPr>
              <a:t>Microsoft, to end-2029: explicitly spans capex and opex across leased and owned facilities; lifts AU cloud/AI capacity by &gt;140%.</a:t>
            </a:r>
          </a:p>
        </p:txBody>
      </p:sp>
      <p:sp>
        <p:nvSpPr>
          <p:cNvPr id="38" name="Rectangle 37"/>
          <p:cNvSpPr/>
          <p:nvPr/>
        </p:nvSpPr>
        <p:spPr>
          <a:xfrm>
            <a:off x="5680848" y="2986973"/>
            <a:ext cx="6008200"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9" name="TextBox 38"/>
          <p:cNvSpPr txBox="1"/>
          <p:nvPr/>
        </p:nvSpPr>
        <p:spPr>
          <a:xfrm>
            <a:off x="5680848" y="3084118"/>
            <a:ext cx="841248" cy="180502"/>
          </a:xfrm>
          <a:prstGeom prst="rect">
            <a:avLst/>
          </a:prstGeom>
          <a:noFill/>
        </p:spPr>
        <p:txBody>
          <a:bodyPr wrap="square" anchor="t" lIns="0" tIns="0" rIns="0" bIns="0">
            <a:noAutofit/>
          </a:bodyPr>
          <a:lstStyle/>
          <a:p>
            <a:pPr algn="l">
              <a:lnSpc>
                <a:spcPct val="126000"/>
              </a:lnSpc>
              <a:spcAft>
                <a:spcPts val="0"/>
              </a:spcAft>
            </a:pPr>
            <a:r>
              <a:rPr sz="940" b="1">
                <a:solidFill>
                  <a:srgbClr val="0A1E3C"/>
                </a:solidFill>
                <a:latin typeface="Arial"/>
              </a:rPr>
              <a:t>A$20bn</a:t>
            </a:r>
          </a:p>
        </p:txBody>
      </p:sp>
      <p:sp>
        <p:nvSpPr>
          <p:cNvPr id="40" name="TextBox 39"/>
          <p:cNvSpPr txBox="1"/>
          <p:nvPr/>
        </p:nvSpPr>
        <p:spPr>
          <a:xfrm>
            <a:off x="6595248" y="3084118"/>
            <a:ext cx="5093800" cy="361005"/>
          </a:xfrm>
          <a:prstGeom prst="rect">
            <a:avLst/>
          </a:prstGeom>
          <a:noFill/>
        </p:spPr>
        <p:txBody>
          <a:bodyPr wrap="square" anchor="t" lIns="0" tIns="0" rIns="0" bIns="0">
            <a:noAutofit/>
          </a:bodyPr>
          <a:lstStyle/>
          <a:p>
            <a:pPr algn="l">
              <a:lnSpc>
                <a:spcPct val="126000"/>
              </a:lnSpc>
              <a:spcAft>
                <a:spcPts val="0"/>
              </a:spcAft>
            </a:pPr>
            <a:r>
              <a:rPr sz="940" b="0">
                <a:solidFill>
                  <a:srgbClr val="5B6B84"/>
                </a:solidFill>
                <a:latin typeface="Arial"/>
              </a:rPr>
              <a:t>AWS, 2025–29 (from A$13.2bn for 2023–27), including &gt;170 MW of offtake from three new solar farms in Victoria and Queensland.</a:t>
            </a:r>
          </a:p>
        </p:txBody>
      </p:sp>
      <p:sp>
        <p:nvSpPr>
          <p:cNvPr id="41" name="Rectangle 40"/>
          <p:cNvSpPr/>
          <p:nvPr/>
        </p:nvSpPr>
        <p:spPr>
          <a:xfrm>
            <a:off x="5680848" y="3542268"/>
            <a:ext cx="6008200"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TextBox 41"/>
          <p:cNvSpPr txBox="1"/>
          <p:nvPr/>
        </p:nvSpPr>
        <p:spPr>
          <a:xfrm>
            <a:off x="5680848" y="3639413"/>
            <a:ext cx="841248" cy="180502"/>
          </a:xfrm>
          <a:prstGeom prst="rect">
            <a:avLst/>
          </a:prstGeom>
          <a:noFill/>
        </p:spPr>
        <p:txBody>
          <a:bodyPr wrap="square" anchor="t" lIns="0" tIns="0" rIns="0" bIns="0">
            <a:noAutofit/>
          </a:bodyPr>
          <a:lstStyle/>
          <a:p>
            <a:pPr algn="l">
              <a:lnSpc>
                <a:spcPct val="126000"/>
              </a:lnSpc>
              <a:spcAft>
                <a:spcPts val="0"/>
              </a:spcAft>
            </a:pPr>
            <a:r>
              <a:rPr sz="940" b="1">
                <a:solidFill>
                  <a:srgbClr val="0A1E3C"/>
                </a:solidFill>
                <a:latin typeface="Arial"/>
              </a:rPr>
              <a:t>A$7bn</a:t>
            </a:r>
          </a:p>
        </p:txBody>
      </p:sp>
      <p:sp>
        <p:nvSpPr>
          <p:cNvPr id="43" name="TextBox 42"/>
          <p:cNvSpPr txBox="1"/>
          <p:nvPr/>
        </p:nvSpPr>
        <p:spPr>
          <a:xfrm>
            <a:off x="6595248" y="3639413"/>
            <a:ext cx="5093800" cy="180502"/>
          </a:xfrm>
          <a:prstGeom prst="rect">
            <a:avLst/>
          </a:prstGeom>
          <a:noFill/>
        </p:spPr>
        <p:txBody>
          <a:bodyPr wrap="square" anchor="t" lIns="0" tIns="0" rIns="0" bIns="0">
            <a:noAutofit/>
          </a:bodyPr>
          <a:lstStyle/>
          <a:p>
            <a:pPr algn="l">
              <a:lnSpc>
                <a:spcPct val="126000"/>
              </a:lnSpc>
              <a:spcAft>
                <a:spcPts val="0"/>
              </a:spcAft>
            </a:pPr>
            <a:r>
              <a:rPr sz="940" b="0">
                <a:solidFill>
                  <a:srgbClr val="5B6B84"/>
                </a:solidFill>
                <a:latin typeface="Arial"/>
              </a:rPr>
              <a:t>OpenAI-NEXTDC S7 program, a non-binding MoU (Dec 2025).</a:t>
            </a:r>
          </a:p>
        </p:txBody>
      </p:sp>
      <p:sp>
        <p:nvSpPr>
          <p:cNvPr id="44" name="Rectangle 43"/>
          <p:cNvSpPr/>
          <p:nvPr/>
        </p:nvSpPr>
        <p:spPr>
          <a:xfrm>
            <a:off x="5680848" y="3917060"/>
            <a:ext cx="6008200"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5" name="TextBox 44"/>
          <p:cNvSpPr txBox="1"/>
          <p:nvPr/>
        </p:nvSpPr>
        <p:spPr>
          <a:xfrm>
            <a:off x="5680848" y="4014205"/>
            <a:ext cx="841248" cy="180502"/>
          </a:xfrm>
          <a:prstGeom prst="rect">
            <a:avLst/>
          </a:prstGeom>
          <a:noFill/>
        </p:spPr>
        <p:txBody>
          <a:bodyPr wrap="square" anchor="t" lIns="0" tIns="0" rIns="0" bIns="0">
            <a:noAutofit/>
          </a:bodyPr>
          <a:lstStyle/>
          <a:p>
            <a:pPr algn="l">
              <a:lnSpc>
                <a:spcPct val="126000"/>
              </a:lnSpc>
              <a:spcAft>
                <a:spcPts val="0"/>
              </a:spcAft>
            </a:pPr>
            <a:r>
              <a:rPr sz="940" b="1">
                <a:solidFill>
                  <a:srgbClr val="0A1E3C"/>
                </a:solidFill>
                <a:latin typeface="Arial"/>
              </a:rPr>
              <a:t>A$23bn</a:t>
            </a:r>
          </a:p>
        </p:txBody>
      </p:sp>
      <p:sp>
        <p:nvSpPr>
          <p:cNvPr id="46" name="TextBox 45"/>
          <p:cNvSpPr txBox="1"/>
          <p:nvPr/>
        </p:nvSpPr>
        <p:spPr>
          <a:xfrm>
            <a:off x="6595248" y="4014205"/>
            <a:ext cx="5093800" cy="361005"/>
          </a:xfrm>
          <a:prstGeom prst="rect">
            <a:avLst/>
          </a:prstGeom>
          <a:noFill/>
        </p:spPr>
        <p:txBody>
          <a:bodyPr wrap="square" anchor="t" lIns="0" tIns="0" rIns="0" bIns="0">
            <a:noAutofit/>
          </a:bodyPr>
          <a:lstStyle/>
          <a:p>
            <a:pPr algn="l">
              <a:lnSpc>
                <a:spcPct val="126000"/>
              </a:lnSpc>
              <a:spcAft>
                <a:spcPts val="0"/>
              </a:spcAft>
            </a:pPr>
            <a:r>
              <a:rPr sz="940" b="0">
                <a:solidFill>
                  <a:srgbClr val="5B6B84"/>
                </a:solidFill>
                <a:latin typeface="Arial"/>
              </a:rPr>
              <a:t>Australian public cloud spending crossed A$23bn in 2024 (IMARC citing industry data), a market-wide spend measure.</a:t>
            </a:r>
          </a:p>
        </p:txBody>
      </p:sp>
      <p:sp>
        <p:nvSpPr>
          <p:cNvPr id="47" name="Rectangle 46"/>
          <p:cNvSpPr/>
          <p:nvPr/>
        </p:nvSpPr>
        <p:spPr>
          <a:xfrm>
            <a:off x="5680848" y="4472355"/>
            <a:ext cx="6008200"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8" name="TextBox 47"/>
          <p:cNvSpPr txBox="1"/>
          <p:nvPr/>
        </p:nvSpPr>
        <p:spPr>
          <a:xfrm>
            <a:off x="5680848" y="4569500"/>
            <a:ext cx="841248" cy="180502"/>
          </a:xfrm>
          <a:prstGeom prst="rect">
            <a:avLst/>
          </a:prstGeom>
          <a:noFill/>
        </p:spPr>
        <p:txBody>
          <a:bodyPr wrap="square" anchor="t" lIns="0" tIns="0" rIns="0" bIns="0">
            <a:noAutofit/>
          </a:bodyPr>
          <a:lstStyle/>
          <a:p>
            <a:pPr algn="l">
              <a:lnSpc>
                <a:spcPct val="126000"/>
              </a:lnSpc>
              <a:spcAft>
                <a:spcPts val="0"/>
              </a:spcAft>
            </a:pPr>
            <a:r>
              <a:rPr sz="940" b="1">
                <a:solidFill>
                  <a:srgbClr val="0A1E3C"/>
                </a:solidFill>
                <a:latin typeface="Arial"/>
              </a:rPr>
              <a:t>A$36bn</a:t>
            </a:r>
          </a:p>
        </p:txBody>
      </p:sp>
      <p:sp>
        <p:nvSpPr>
          <p:cNvPr id="49" name="TextBox 48"/>
          <p:cNvSpPr txBox="1"/>
          <p:nvPr/>
        </p:nvSpPr>
        <p:spPr>
          <a:xfrm>
            <a:off x="6595248" y="4569500"/>
            <a:ext cx="5093800" cy="361005"/>
          </a:xfrm>
          <a:prstGeom prst="rect">
            <a:avLst/>
          </a:prstGeom>
          <a:noFill/>
        </p:spPr>
        <p:txBody>
          <a:bodyPr wrap="square" anchor="t" lIns="0" tIns="0" rIns="0" bIns="0">
            <a:noAutofit/>
          </a:bodyPr>
          <a:lstStyle/>
          <a:p>
            <a:pPr algn="l">
              <a:lnSpc>
                <a:spcPct val="126000"/>
              </a:lnSpc>
              <a:spcAft>
                <a:spcPts val="0"/>
              </a:spcAft>
            </a:pPr>
            <a:r>
              <a:rPr sz="940" b="0">
                <a:solidFill>
                  <a:srgbClr val="5B6B84"/>
                </a:solidFill>
                <a:latin typeface="Arial"/>
              </a:rPr>
              <a:t>EY-Parthenon’s estimate of the Microsoft program’s FY25 contribution to the local economy, alongside 186,000 FTE-equivalent jobs.</a:t>
            </a:r>
          </a:p>
        </p:txBody>
      </p:sp>
      <p:sp>
        <p:nvSpPr>
          <p:cNvPr id="50" name="Rectangle 49"/>
          <p:cNvSpPr/>
          <p:nvPr/>
        </p:nvSpPr>
        <p:spPr>
          <a:xfrm>
            <a:off x="5680848" y="5131673"/>
            <a:ext cx="6008200" cy="830214"/>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1" name="Rectangle 50"/>
          <p:cNvSpPr/>
          <p:nvPr/>
        </p:nvSpPr>
        <p:spPr>
          <a:xfrm>
            <a:off x="5680848" y="5131673"/>
            <a:ext cx="41148" cy="83021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2" name="TextBox 51"/>
          <p:cNvSpPr txBox="1"/>
          <p:nvPr/>
        </p:nvSpPr>
        <p:spPr>
          <a:xfrm>
            <a:off x="5863728" y="5259689"/>
            <a:ext cx="5697304" cy="156159"/>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HOW TO READ IT</a:t>
            </a:r>
          </a:p>
        </p:txBody>
      </p:sp>
      <p:sp>
        <p:nvSpPr>
          <p:cNvPr id="53" name="TextBox 52"/>
          <p:cNvSpPr txBox="1"/>
          <p:nvPr/>
        </p:nvSpPr>
        <p:spPr>
          <a:xfrm>
            <a:off x="5863728" y="5461568"/>
            <a:ext cx="5697304"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Read the ledger as three different measures: multi-year program commitments (A$25bn, A$20bn, A$7bn), annual market spend (A$23bn) and an economic-contribution estimate (A$36bn). They are not additive.</a:t>
            </a:r>
          </a:p>
        </p:txBody>
      </p:sp>
      <p:sp>
        <p:nvSpPr>
          <p:cNvPr id="54" name="TextBox 53"/>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CNBC (23 Apr 2026); Quartz (23 Apr 2026); ASPI Strategist (3 Jun 2026); M3 via DCD (24 Nov 2025); Certified Strategic (1 &amp; 10 Sep 2026); IMARC (2026); EY-Parthenon via CNBC. Program sum: inashanu estimate.</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04 · Demand drivers</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25</a:t>
            </a:r>
          </a:p>
        </p:txBody>
      </p:sp>
      <p:sp>
        <p:nvSpPr>
          <p:cNvPr id="9" name="TextBox 8"/>
          <p:cNvSpPr txBox="1"/>
          <p:nvPr/>
        </p:nvSpPr>
        <p:spPr>
          <a:xfrm>
            <a:off x="502920" y="576072"/>
            <a:ext cx="11186129" cy="24749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Sovereignty policy is a demand guarantee for certified operators, and a live regulatory risk since November 2025</a:t>
            </a:r>
          </a:p>
        </p:txBody>
      </p:sp>
      <p:sp>
        <p:nvSpPr>
          <p:cNvPr id="10" name="TextBox 9"/>
          <p:cNvSpPr txBox="1"/>
          <p:nvPr/>
        </p:nvSpPr>
        <p:spPr>
          <a:xfrm>
            <a:off x="502920" y="1006449"/>
            <a:ext cx="6167610"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Hosting Certification Framework (HCF)</a:t>
            </a:r>
          </a:p>
        </p:txBody>
      </p:sp>
      <p:sp>
        <p:nvSpPr>
          <p:cNvPr id="11" name="Rectangle 10"/>
          <p:cNvSpPr/>
          <p:nvPr/>
        </p:nvSpPr>
        <p:spPr>
          <a:xfrm>
            <a:off x="502920" y="1189329"/>
            <a:ext cx="6167610"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TextBox 11"/>
          <p:cNvSpPr txBox="1"/>
          <p:nvPr/>
        </p:nvSpPr>
        <p:spPr>
          <a:xfrm>
            <a:off x="502920" y="1280769"/>
            <a:ext cx="6167610" cy="721278"/>
          </a:xfrm>
          <a:prstGeom prst="rect">
            <a:avLst/>
          </a:prstGeom>
          <a:noFill/>
        </p:spPr>
        <p:txBody>
          <a:bodyPr wrap="square" anchor="t" lIns="0" tIns="0" rIns="0" bIns="0">
            <a:noAutofit/>
          </a:bodyPr>
          <a:lstStyle/>
          <a:p>
            <a:pPr algn="l">
              <a:lnSpc>
                <a:spcPct val="136000"/>
              </a:lnSpc>
              <a:spcAft>
                <a:spcPts val="0"/>
              </a:spcAft>
            </a:pPr>
            <a:r>
              <a:rPr sz="869" b="0">
                <a:solidFill>
                  <a:srgbClr val="0A1E3C"/>
                </a:solidFill>
                <a:latin typeface="Arial"/>
              </a:rPr>
              <a:t>PROTECTED and whole-of-government data must sit in Certified Strategic or Certified Assured facilities; Certified Strategic imposes government-specifiable ownership and control conditions. Holders include CDC, Macquarie Data Centres (3 campuses), NEXTDC facilities and DigiCo SYD1. Certification paused for new applicants from 3 Nov 2025 pending reform, freezing the certified-supply moat while its terms are rewritten.</a:t>
            </a:r>
          </a:p>
        </p:txBody>
      </p:sp>
      <p:sp>
        <p:nvSpPr>
          <p:cNvPr id="13" name="TextBox 12"/>
          <p:cNvSpPr txBox="1"/>
          <p:nvPr/>
        </p:nvSpPr>
        <p:spPr>
          <a:xfrm>
            <a:off x="502920" y="2254770"/>
            <a:ext cx="6167610"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SOCI Act</a:t>
            </a:r>
          </a:p>
        </p:txBody>
      </p:sp>
      <p:sp>
        <p:nvSpPr>
          <p:cNvPr id="14" name="Rectangle 13"/>
          <p:cNvSpPr/>
          <p:nvPr/>
        </p:nvSpPr>
        <p:spPr>
          <a:xfrm>
            <a:off x="502920" y="2437650"/>
            <a:ext cx="6167610"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TextBox 14"/>
          <p:cNvSpPr txBox="1"/>
          <p:nvPr/>
        </p:nvSpPr>
        <p:spPr>
          <a:xfrm>
            <a:off x="502920" y="2529090"/>
            <a:ext cx="6167610" cy="360639"/>
          </a:xfrm>
          <a:prstGeom prst="rect">
            <a:avLst/>
          </a:prstGeom>
          <a:noFill/>
        </p:spPr>
        <p:txBody>
          <a:bodyPr wrap="square" anchor="t" lIns="0" tIns="0" rIns="0" bIns="0">
            <a:noAutofit/>
          </a:bodyPr>
          <a:lstStyle/>
          <a:p>
            <a:pPr algn="l">
              <a:lnSpc>
                <a:spcPct val="136000"/>
              </a:lnSpc>
              <a:spcAft>
                <a:spcPts val="0"/>
              </a:spcAft>
            </a:pPr>
            <a:r>
              <a:rPr sz="869" b="0">
                <a:solidFill>
                  <a:srgbClr val="0A1E3C"/>
                </a:solidFill>
                <a:latin typeface="Arial"/>
              </a:rPr>
              <a:t>Data centres are designated critical infrastructure (Security Legislation Amendment (Critical Infrastructure Protection) Act 2022), raising security obligations and, per M3, investor confidence in the asset class.</a:t>
            </a:r>
          </a:p>
        </p:txBody>
      </p:sp>
      <p:sp>
        <p:nvSpPr>
          <p:cNvPr id="16" name="TextBox 15"/>
          <p:cNvSpPr txBox="1"/>
          <p:nvPr/>
        </p:nvSpPr>
        <p:spPr>
          <a:xfrm>
            <a:off x="502920" y="3142451"/>
            <a:ext cx="6167610"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Demand-side mandates</a:t>
            </a:r>
          </a:p>
        </p:txBody>
      </p:sp>
      <p:sp>
        <p:nvSpPr>
          <p:cNvPr id="17" name="Rectangle 16"/>
          <p:cNvSpPr/>
          <p:nvPr/>
        </p:nvSpPr>
        <p:spPr>
          <a:xfrm>
            <a:off x="502920" y="3325331"/>
            <a:ext cx="6167610"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8" name="Rectangle 17"/>
          <p:cNvSpPr/>
          <p:nvPr/>
        </p:nvSpPr>
        <p:spPr>
          <a:xfrm>
            <a:off x="512064" y="3483860"/>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TextBox 18"/>
          <p:cNvSpPr txBox="1"/>
          <p:nvPr/>
        </p:nvSpPr>
        <p:spPr>
          <a:xfrm>
            <a:off x="685800" y="3416771"/>
            <a:ext cx="5984730" cy="174814"/>
          </a:xfrm>
          <a:prstGeom prst="rect">
            <a:avLst/>
          </a:prstGeom>
          <a:noFill/>
        </p:spPr>
        <p:txBody>
          <a:bodyPr wrap="square" anchor="t" lIns="0" tIns="0" rIns="0" bIns="0">
            <a:noAutofit/>
          </a:bodyPr>
          <a:lstStyle/>
          <a:p>
            <a:pPr algn="l">
              <a:lnSpc>
                <a:spcPct val="132000"/>
              </a:lnSpc>
              <a:spcAft>
                <a:spcPts val="0"/>
              </a:spcAft>
            </a:pPr>
            <a:r>
              <a:rPr sz="869" b="0" spc="-19">
                <a:solidFill>
                  <a:srgbClr val="0A1E3C"/>
                </a:solidFill>
                <a:latin typeface="Arial"/>
              </a:rPr>
              <a:t>Whole-of-Government Cloud Computing Policy effective July 2026, mandatory for non-corporate Commonwealth entities.</a:t>
            </a:r>
          </a:p>
        </p:txBody>
      </p:sp>
      <p:sp>
        <p:nvSpPr>
          <p:cNvPr id="20" name="Rectangle 19"/>
          <p:cNvSpPr/>
          <p:nvPr/>
        </p:nvSpPr>
        <p:spPr>
          <a:xfrm>
            <a:off x="512064" y="3812118"/>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TextBox 20"/>
          <p:cNvSpPr txBox="1"/>
          <p:nvPr/>
        </p:nvSpPr>
        <p:spPr>
          <a:xfrm>
            <a:off x="685800" y="3745028"/>
            <a:ext cx="5984730" cy="349629"/>
          </a:xfrm>
          <a:prstGeom prst="rect">
            <a:avLst/>
          </a:prstGeom>
          <a:noFill/>
        </p:spPr>
        <p:txBody>
          <a:bodyPr wrap="square" anchor="t" lIns="0" tIns="0" rIns="0" bIns="0">
            <a:noAutofit/>
          </a:bodyPr>
          <a:lstStyle/>
          <a:p>
            <a:pPr algn="l">
              <a:lnSpc>
                <a:spcPct val="132000"/>
              </a:lnSpc>
              <a:spcAft>
                <a:spcPts val="0"/>
              </a:spcAft>
            </a:pPr>
            <a:r>
              <a:rPr sz="869" b="0">
                <a:solidFill>
                  <a:srgbClr val="0A1E3C"/>
                </a:solidFill>
                <a:latin typeface="Arial"/>
              </a:rPr>
              <a:t>National AI Plan (Dec 2025): cites A$100bn+ future DC investment; launched the AI Safety Institute; chose lighter-touch settings over mandatory guardrails.</a:t>
            </a:r>
          </a:p>
        </p:txBody>
      </p:sp>
      <p:sp>
        <p:nvSpPr>
          <p:cNvPr id="22" name="Rectangle 21"/>
          <p:cNvSpPr/>
          <p:nvPr/>
        </p:nvSpPr>
        <p:spPr>
          <a:xfrm>
            <a:off x="512064" y="4315391"/>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TextBox 22"/>
          <p:cNvSpPr txBox="1"/>
          <p:nvPr/>
        </p:nvSpPr>
        <p:spPr>
          <a:xfrm>
            <a:off x="685800" y="4248302"/>
            <a:ext cx="5984730" cy="349629"/>
          </a:xfrm>
          <a:prstGeom prst="rect">
            <a:avLst/>
          </a:prstGeom>
          <a:noFill/>
        </p:spPr>
        <p:txBody>
          <a:bodyPr wrap="square" anchor="t" lIns="0" tIns="0" rIns="0" bIns="0">
            <a:noAutofit/>
          </a:bodyPr>
          <a:lstStyle/>
          <a:p>
            <a:pPr algn="l">
              <a:lnSpc>
                <a:spcPct val="132000"/>
              </a:lnSpc>
              <a:spcAft>
                <a:spcPts val="0"/>
              </a:spcAft>
            </a:pPr>
            <a:r>
              <a:rPr sz="869" b="0">
                <a:solidFill>
                  <a:srgbClr val="0A1E3C"/>
                </a:solidFill>
                <a:latin typeface="Arial"/>
              </a:rPr>
              <a:t>Data Centres Australia launched Nov 2025: peak body founded by AirTrunk, AWS, CDC, Microsoft, NEXTDC, Equinix, Goodman, Schneider Electric, Stack and TikTok.</a:t>
            </a:r>
          </a:p>
        </p:txBody>
      </p:sp>
      <p:sp>
        <p:nvSpPr>
          <p:cNvPr id="24" name="TextBox 23"/>
          <p:cNvSpPr txBox="1"/>
          <p:nvPr/>
        </p:nvSpPr>
        <p:spPr>
          <a:xfrm>
            <a:off x="7036290" y="1006449"/>
            <a:ext cx="4652758"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Enterprise, 5G and streaming: the base load</a:t>
            </a:r>
          </a:p>
        </p:txBody>
      </p:sp>
      <p:sp>
        <p:nvSpPr>
          <p:cNvPr id="25" name="Rectangle 24"/>
          <p:cNvSpPr/>
          <p:nvPr/>
        </p:nvSpPr>
        <p:spPr>
          <a:xfrm>
            <a:off x="7036290" y="1189329"/>
            <a:ext cx="4652758"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6" name="Rectangle 25"/>
          <p:cNvSpPr/>
          <p:nvPr/>
        </p:nvSpPr>
        <p:spPr>
          <a:xfrm>
            <a:off x="7045434" y="1352158"/>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TextBox 26"/>
          <p:cNvSpPr txBox="1"/>
          <p:nvPr/>
        </p:nvSpPr>
        <p:spPr>
          <a:xfrm>
            <a:off x="7219170" y="1280769"/>
            <a:ext cx="4469878" cy="372465"/>
          </a:xfrm>
          <a:prstGeom prst="rect">
            <a:avLst/>
          </a:prstGeom>
          <a:noFill/>
        </p:spPr>
        <p:txBody>
          <a:bodyPr wrap="square" anchor="t" lIns="0" tIns="0" rIns="0" bIns="0">
            <a:noAutofit/>
          </a:bodyPr>
          <a:lstStyle/>
          <a:p>
            <a:pPr algn="l">
              <a:lnSpc>
                <a:spcPct val="130000"/>
              </a:lnSpc>
              <a:spcAft>
                <a:spcPts val="0"/>
              </a:spcAft>
            </a:pPr>
            <a:r>
              <a:rPr sz="940" b="0">
                <a:solidFill>
                  <a:srgbClr val="0A1E3C"/>
                </a:solidFill>
                <a:latin typeface="Arial"/>
              </a:rPr>
              <a:t>Telstra, Optus and TPG deployed 12,000+ new base stations in 2024, lifting edge demand (IMARC).</a:t>
            </a:r>
          </a:p>
        </p:txBody>
      </p:sp>
      <p:sp>
        <p:nvSpPr>
          <p:cNvPr id="28" name="Rectangle 27"/>
          <p:cNvSpPr/>
          <p:nvPr/>
        </p:nvSpPr>
        <p:spPr>
          <a:xfrm>
            <a:off x="7045434" y="1848657"/>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TextBox 28"/>
          <p:cNvSpPr txBox="1"/>
          <p:nvPr/>
        </p:nvSpPr>
        <p:spPr>
          <a:xfrm>
            <a:off x="7219170" y="1777268"/>
            <a:ext cx="4469878" cy="186232"/>
          </a:xfrm>
          <a:prstGeom prst="rect">
            <a:avLst/>
          </a:prstGeom>
          <a:noFill/>
        </p:spPr>
        <p:txBody>
          <a:bodyPr wrap="square" anchor="t" lIns="0" tIns="0" rIns="0" bIns="0">
            <a:noAutofit/>
          </a:bodyPr>
          <a:lstStyle/>
          <a:p>
            <a:pPr algn="l">
              <a:lnSpc>
                <a:spcPct val="130000"/>
              </a:lnSpc>
              <a:spcAft>
                <a:spcPts val="0"/>
              </a:spcAft>
            </a:pPr>
            <a:r>
              <a:rPr sz="940" b="0">
                <a:solidFill>
                  <a:srgbClr val="0A1E3C"/>
                </a:solidFill>
                <a:latin typeface="Arial"/>
              </a:rPr>
              <a:t>E-commerce reached 13.9% of retail transactions in 2024 (IBISWorld via M3).</a:t>
            </a:r>
          </a:p>
        </p:txBody>
      </p:sp>
      <p:sp>
        <p:nvSpPr>
          <p:cNvPr id="30" name="Rectangle 29"/>
          <p:cNvSpPr/>
          <p:nvPr/>
        </p:nvSpPr>
        <p:spPr>
          <a:xfrm>
            <a:off x="7045434" y="2158923"/>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TextBox 30"/>
          <p:cNvSpPr txBox="1"/>
          <p:nvPr/>
        </p:nvSpPr>
        <p:spPr>
          <a:xfrm>
            <a:off x="7219170" y="2087534"/>
            <a:ext cx="4469878" cy="558698"/>
          </a:xfrm>
          <a:prstGeom prst="rect">
            <a:avLst/>
          </a:prstGeom>
          <a:noFill/>
        </p:spPr>
        <p:txBody>
          <a:bodyPr wrap="square" anchor="t" lIns="0" tIns="0" rIns="0" bIns="0">
            <a:noAutofit/>
          </a:bodyPr>
          <a:lstStyle/>
          <a:p>
            <a:pPr algn="l">
              <a:lnSpc>
                <a:spcPct val="130000"/>
              </a:lnSpc>
              <a:spcAft>
                <a:spcPts val="0"/>
              </a:spcAft>
            </a:pPr>
            <a:r>
              <a:rPr sz="940" b="0">
                <a:solidFill>
                  <a:srgbClr val="0A1E3C"/>
                </a:solidFill>
                <a:latin typeface="Arial"/>
              </a:rPr>
              <a:t>Edge is 16.8% of market revenue and the fastest-growing sub-segment (IMARC); retail colocation is underpinned by enterprise outsourcing, hybrid cloud and interconnection.</a:t>
            </a:r>
          </a:p>
        </p:txBody>
      </p:sp>
      <p:sp>
        <p:nvSpPr>
          <p:cNvPr id="32" name="Rectangle 31"/>
          <p:cNvSpPr/>
          <p:nvPr/>
        </p:nvSpPr>
        <p:spPr>
          <a:xfrm>
            <a:off x="7045434" y="2841655"/>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3" name="TextBox 32"/>
          <p:cNvSpPr txBox="1"/>
          <p:nvPr/>
        </p:nvSpPr>
        <p:spPr>
          <a:xfrm>
            <a:off x="7219170" y="2770266"/>
            <a:ext cx="4469878" cy="372465"/>
          </a:xfrm>
          <a:prstGeom prst="rect">
            <a:avLst/>
          </a:prstGeom>
          <a:noFill/>
        </p:spPr>
        <p:txBody>
          <a:bodyPr wrap="square" anchor="t" lIns="0" tIns="0" rIns="0" bIns="0">
            <a:noAutofit/>
          </a:bodyPr>
          <a:lstStyle/>
          <a:p>
            <a:pPr algn="l">
              <a:lnSpc>
                <a:spcPct val="130000"/>
              </a:lnSpc>
              <a:spcAft>
                <a:spcPts val="0"/>
              </a:spcAft>
            </a:pPr>
            <a:r>
              <a:rPr sz="940" b="0">
                <a:solidFill>
                  <a:srgbClr val="0A1E3C"/>
                </a:solidFill>
                <a:latin typeface="Arial"/>
              </a:rPr>
              <a:t>Macquarie Data Centres claims 42% of federal government workloads, a measure of how concentrated sovereign demand already is.</a:t>
            </a:r>
          </a:p>
        </p:txBody>
      </p:sp>
      <p:sp>
        <p:nvSpPr>
          <p:cNvPr id="34" name="Rectangle 33"/>
          <p:cNvSpPr/>
          <p:nvPr/>
        </p:nvSpPr>
        <p:spPr>
          <a:xfrm>
            <a:off x="7036290" y="3423391"/>
            <a:ext cx="4652758" cy="1174943"/>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5" name="Rectangle 34"/>
          <p:cNvSpPr/>
          <p:nvPr/>
        </p:nvSpPr>
        <p:spPr>
          <a:xfrm>
            <a:off x="7036290" y="3423391"/>
            <a:ext cx="41148" cy="1174943"/>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TextBox 35"/>
          <p:cNvSpPr txBox="1"/>
          <p:nvPr/>
        </p:nvSpPr>
        <p:spPr>
          <a:xfrm>
            <a:off x="7219170" y="3551407"/>
            <a:ext cx="4341862" cy="156159"/>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THE HCF PAUSE CUTS BOTH WAYS</a:t>
            </a:r>
          </a:p>
        </p:txBody>
      </p:sp>
      <p:sp>
        <p:nvSpPr>
          <p:cNvPr id="37" name="TextBox 36"/>
          <p:cNvSpPr txBox="1"/>
          <p:nvPr/>
        </p:nvSpPr>
        <p:spPr>
          <a:xfrm>
            <a:off x="7219170" y="3753286"/>
            <a:ext cx="4341862" cy="688665"/>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Incumbent Certified Strategic holders gain scarcity value while no new competitors can be certified; but reform could tighten ownership rules (a risk to foreign-owned platforms) or loosen them (eroding the moat). Resolution timing is unannounced; register this as a signal to watch.</a:t>
            </a:r>
          </a:p>
        </p:txBody>
      </p:sp>
      <p:sp>
        <p:nvSpPr>
          <p:cNvPr id="38" name="TextBox 37"/>
          <p:cNvSpPr txBox="1"/>
          <p:nvPr/>
        </p:nvSpPr>
        <p:spPr>
          <a:xfrm>
            <a:off x="502920" y="4817790"/>
            <a:ext cx="1118612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Policy sequence</a:t>
            </a:r>
          </a:p>
        </p:txBody>
      </p:sp>
      <p:sp>
        <p:nvSpPr>
          <p:cNvPr id="39" name="Rectangle 38"/>
          <p:cNvSpPr/>
          <p:nvPr/>
        </p:nvSpPr>
        <p:spPr>
          <a:xfrm>
            <a:off x="502920" y="5000670"/>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0" name="Rectangle 39"/>
          <p:cNvSpPr/>
          <p:nvPr/>
        </p:nvSpPr>
        <p:spPr>
          <a:xfrm>
            <a:off x="502920" y="5403006"/>
            <a:ext cx="11186129" cy="1524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1" name="Oval 40"/>
          <p:cNvSpPr/>
          <p:nvPr/>
        </p:nvSpPr>
        <p:spPr>
          <a:xfrm>
            <a:off x="521208" y="5343570"/>
            <a:ext cx="118872" cy="118872"/>
          </a:xfrm>
          <a:prstGeom prst="ellips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TextBox 41"/>
          <p:cNvSpPr txBox="1"/>
          <p:nvPr/>
        </p:nvSpPr>
        <p:spPr>
          <a:xfrm>
            <a:off x="502920" y="5128686"/>
            <a:ext cx="1962905" cy="164592"/>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2022</a:t>
            </a:r>
          </a:p>
        </p:txBody>
      </p:sp>
      <p:sp>
        <p:nvSpPr>
          <p:cNvPr id="43" name="TextBox 42"/>
          <p:cNvSpPr txBox="1"/>
          <p:nvPr/>
        </p:nvSpPr>
        <p:spPr>
          <a:xfrm>
            <a:off x="502920" y="5549310"/>
            <a:ext cx="1962905" cy="339425"/>
          </a:xfrm>
          <a:prstGeom prst="rect">
            <a:avLst/>
          </a:prstGeom>
          <a:noFill/>
        </p:spPr>
        <p:txBody>
          <a:bodyPr wrap="square" anchor="t" lIns="0" tIns="0" rIns="0" bIns="0">
            <a:noAutofit/>
          </a:bodyPr>
          <a:lstStyle/>
          <a:p>
            <a:pPr algn="l">
              <a:lnSpc>
                <a:spcPct val="128000"/>
              </a:lnSpc>
              <a:spcAft>
                <a:spcPts val="0"/>
              </a:spcAft>
            </a:pPr>
            <a:r>
              <a:rPr sz="869" b="0">
                <a:solidFill>
                  <a:srgbClr val="24385A"/>
                </a:solidFill>
                <a:latin typeface="Arial"/>
              </a:rPr>
              <a:t>SOCI Act designates data centres critical infrastructure</a:t>
            </a:r>
          </a:p>
        </p:txBody>
      </p:sp>
      <p:sp>
        <p:nvSpPr>
          <p:cNvPr id="44" name="Oval 43"/>
          <p:cNvSpPr/>
          <p:nvPr/>
        </p:nvSpPr>
        <p:spPr>
          <a:xfrm>
            <a:off x="2758433" y="5343570"/>
            <a:ext cx="118872" cy="118872"/>
          </a:xfrm>
          <a:prstGeom prst="ellipse">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5" name="TextBox 44"/>
          <p:cNvSpPr txBox="1"/>
          <p:nvPr/>
        </p:nvSpPr>
        <p:spPr>
          <a:xfrm>
            <a:off x="2740145" y="5128686"/>
            <a:ext cx="1962905" cy="164592"/>
          </a:xfrm>
          <a:prstGeom prst="rect">
            <a:avLst/>
          </a:prstGeom>
          <a:noFill/>
        </p:spPr>
        <p:txBody>
          <a:bodyPr wrap="square" anchor="t" lIns="0" tIns="0" rIns="0" bIns="0">
            <a:noAutofit/>
          </a:bodyPr>
          <a:lstStyle/>
          <a:p>
            <a:pPr algn="l">
              <a:lnSpc>
                <a:spcPct val="122000"/>
              </a:lnSpc>
              <a:spcAft>
                <a:spcPts val="0"/>
              </a:spcAft>
            </a:pPr>
            <a:r>
              <a:rPr sz="869" b="1">
                <a:solidFill>
                  <a:srgbClr val="C2410C"/>
                </a:solidFill>
                <a:latin typeface="Arial"/>
              </a:rPr>
              <a:t>3 Nov 2025</a:t>
            </a:r>
          </a:p>
        </p:txBody>
      </p:sp>
      <p:sp>
        <p:nvSpPr>
          <p:cNvPr id="46" name="TextBox 45"/>
          <p:cNvSpPr txBox="1"/>
          <p:nvPr/>
        </p:nvSpPr>
        <p:spPr>
          <a:xfrm>
            <a:off x="2740145" y="5549310"/>
            <a:ext cx="1962905" cy="339425"/>
          </a:xfrm>
          <a:prstGeom prst="rect">
            <a:avLst/>
          </a:prstGeom>
          <a:noFill/>
        </p:spPr>
        <p:txBody>
          <a:bodyPr wrap="square" anchor="t" lIns="0" tIns="0" rIns="0" bIns="0">
            <a:noAutofit/>
          </a:bodyPr>
          <a:lstStyle/>
          <a:p>
            <a:pPr algn="l">
              <a:lnSpc>
                <a:spcPct val="128000"/>
              </a:lnSpc>
              <a:spcAft>
                <a:spcPts val="0"/>
              </a:spcAft>
            </a:pPr>
            <a:r>
              <a:rPr sz="869" b="0">
                <a:solidFill>
                  <a:srgbClr val="24385A"/>
                </a:solidFill>
                <a:latin typeface="Arial"/>
              </a:rPr>
              <a:t>HCF certification paused for new applicants pending reform</a:t>
            </a:r>
          </a:p>
        </p:txBody>
      </p:sp>
      <p:sp>
        <p:nvSpPr>
          <p:cNvPr id="47" name="Oval 46"/>
          <p:cNvSpPr/>
          <p:nvPr/>
        </p:nvSpPr>
        <p:spPr>
          <a:xfrm>
            <a:off x="4995659" y="5343570"/>
            <a:ext cx="118872" cy="118872"/>
          </a:xfrm>
          <a:prstGeom prst="ellips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8" name="TextBox 47"/>
          <p:cNvSpPr txBox="1"/>
          <p:nvPr/>
        </p:nvSpPr>
        <p:spPr>
          <a:xfrm>
            <a:off x="4977371" y="5128686"/>
            <a:ext cx="1962905" cy="164592"/>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Nov 2025</a:t>
            </a:r>
          </a:p>
        </p:txBody>
      </p:sp>
      <p:sp>
        <p:nvSpPr>
          <p:cNvPr id="49" name="TextBox 48"/>
          <p:cNvSpPr txBox="1"/>
          <p:nvPr/>
        </p:nvSpPr>
        <p:spPr>
          <a:xfrm>
            <a:off x="4977371" y="5549310"/>
            <a:ext cx="1962905" cy="339425"/>
          </a:xfrm>
          <a:prstGeom prst="rect">
            <a:avLst/>
          </a:prstGeom>
          <a:noFill/>
        </p:spPr>
        <p:txBody>
          <a:bodyPr wrap="square" anchor="t" lIns="0" tIns="0" rIns="0" bIns="0">
            <a:noAutofit/>
          </a:bodyPr>
          <a:lstStyle/>
          <a:p>
            <a:pPr algn="l">
              <a:lnSpc>
                <a:spcPct val="128000"/>
              </a:lnSpc>
              <a:spcAft>
                <a:spcPts val="0"/>
              </a:spcAft>
            </a:pPr>
            <a:r>
              <a:rPr sz="869" b="0">
                <a:solidFill>
                  <a:srgbClr val="24385A"/>
                </a:solidFill>
                <a:latin typeface="Arial"/>
              </a:rPr>
              <a:t>Data Centres Australia peak body launched</a:t>
            </a:r>
          </a:p>
        </p:txBody>
      </p:sp>
      <p:sp>
        <p:nvSpPr>
          <p:cNvPr id="50" name="Oval 49"/>
          <p:cNvSpPr/>
          <p:nvPr/>
        </p:nvSpPr>
        <p:spPr>
          <a:xfrm>
            <a:off x="7232885" y="5343570"/>
            <a:ext cx="118872" cy="118872"/>
          </a:xfrm>
          <a:prstGeom prst="ellips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1" name="TextBox 50"/>
          <p:cNvSpPr txBox="1"/>
          <p:nvPr/>
        </p:nvSpPr>
        <p:spPr>
          <a:xfrm>
            <a:off x="7214597" y="5128686"/>
            <a:ext cx="1962905" cy="164592"/>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Dec 2025</a:t>
            </a:r>
          </a:p>
        </p:txBody>
      </p:sp>
      <p:sp>
        <p:nvSpPr>
          <p:cNvPr id="52" name="TextBox 51"/>
          <p:cNvSpPr txBox="1"/>
          <p:nvPr/>
        </p:nvSpPr>
        <p:spPr>
          <a:xfrm>
            <a:off x="7214597" y="5549310"/>
            <a:ext cx="1962905" cy="339425"/>
          </a:xfrm>
          <a:prstGeom prst="rect">
            <a:avLst/>
          </a:prstGeom>
          <a:noFill/>
        </p:spPr>
        <p:txBody>
          <a:bodyPr wrap="square" anchor="t" lIns="0" tIns="0" rIns="0" bIns="0">
            <a:noAutofit/>
          </a:bodyPr>
          <a:lstStyle/>
          <a:p>
            <a:pPr algn="l">
              <a:lnSpc>
                <a:spcPct val="128000"/>
              </a:lnSpc>
              <a:spcAft>
                <a:spcPts val="0"/>
              </a:spcAft>
            </a:pPr>
            <a:r>
              <a:rPr sz="869" b="0">
                <a:solidFill>
                  <a:srgbClr val="24385A"/>
                </a:solidFill>
                <a:latin typeface="Arial"/>
              </a:rPr>
              <a:t>National AI Plan cites A$100bn+ future DC investment</a:t>
            </a:r>
          </a:p>
        </p:txBody>
      </p:sp>
      <p:sp>
        <p:nvSpPr>
          <p:cNvPr id="53" name="Oval 52"/>
          <p:cNvSpPr/>
          <p:nvPr/>
        </p:nvSpPr>
        <p:spPr>
          <a:xfrm>
            <a:off x="9470111" y="5343570"/>
            <a:ext cx="118872" cy="118872"/>
          </a:xfrm>
          <a:prstGeom prst="ellips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4" name="TextBox 53"/>
          <p:cNvSpPr txBox="1"/>
          <p:nvPr/>
        </p:nvSpPr>
        <p:spPr>
          <a:xfrm>
            <a:off x="9451823" y="5128686"/>
            <a:ext cx="1962905" cy="164592"/>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Jul 2026</a:t>
            </a:r>
          </a:p>
        </p:txBody>
      </p:sp>
      <p:sp>
        <p:nvSpPr>
          <p:cNvPr id="55" name="TextBox 54"/>
          <p:cNvSpPr txBox="1"/>
          <p:nvPr/>
        </p:nvSpPr>
        <p:spPr>
          <a:xfrm>
            <a:off x="9451823" y="5549310"/>
            <a:ext cx="1962905" cy="339425"/>
          </a:xfrm>
          <a:prstGeom prst="rect">
            <a:avLst/>
          </a:prstGeom>
          <a:noFill/>
        </p:spPr>
        <p:txBody>
          <a:bodyPr wrap="square" anchor="t" lIns="0" tIns="0" rIns="0" bIns="0">
            <a:noAutofit/>
          </a:bodyPr>
          <a:lstStyle/>
          <a:p>
            <a:pPr algn="l">
              <a:lnSpc>
                <a:spcPct val="128000"/>
              </a:lnSpc>
              <a:spcAft>
                <a:spcPts val="0"/>
              </a:spcAft>
            </a:pPr>
            <a:r>
              <a:rPr sz="869" b="0">
                <a:solidFill>
                  <a:srgbClr val="24385A"/>
                </a:solidFill>
                <a:latin typeface="Arial"/>
              </a:rPr>
              <a:t>Whole-of-Government Cloud Computing Policy effective</a:t>
            </a:r>
          </a:p>
        </p:txBody>
      </p:sp>
      <p:sp>
        <p:nvSpPr>
          <p:cNvPr id="56" name="TextBox 55"/>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hostingcertification.gov.au (Nov 2025); Lexology (17 Jun 2021); Performance AI prospectus; Gadens via EcoGPT (4 Dec 2025); openPR/IMARC (Apr 2026); IMARC (2026); M3 Property (Sep 2024, Nov 2025).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04 · Demand drivers</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26</a:t>
            </a:r>
          </a:p>
        </p:txBody>
      </p:sp>
      <p:sp>
        <p:nvSpPr>
          <p:cNvPr id="9" name="TextBox 8"/>
          <p:cNvSpPr txBox="1"/>
          <p:nvPr/>
        </p:nvSpPr>
        <p:spPr>
          <a:xfrm>
            <a:off x="502920" y="576072"/>
            <a:ext cx="11186129" cy="494995"/>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Demand is real but overstated: contract conversion lags years behind announcements, and ~6 of 7 requested megawatts are phantom</a:t>
            </a:r>
          </a:p>
        </p:txBody>
      </p:sp>
      <p:sp>
        <p:nvSpPr>
          <p:cNvPr id="10" name="TextBox 9"/>
          <p:cNvSpPr txBox="1"/>
          <p:nvPr/>
        </p:nvSpPr>
        <p:spPr>
          <a:xfrm>
            <a:off x="502920" y="1235659"/>
            <a:ext cx="5579043" cy="710671"/>
          </a:xfrm>
          <a:prstGeom prst="rect">
            <a:avLst/>
          </a:prstGeom>
          <a:noFill/>
        </p:spPr>
        <p:txBody>
          <a:bodyPr wrap="square" anchor="t" lIns="0" tIns="0" rIns="0" bIns="0">
            <a:noAutofit/>
          </a:bodyPr>
          <a:lstStyle/>
          <a:p>
            <a:pPr algn="l">
              <a:lnSpc>
                <a:spcPct val="134000"/>
              </a:lnSpc>
              <a:spcAft>
                <a:spcPts val="0"/>
              </a:spcAft>
            </a:pPr>
            <a:r>
              <a:rPr sz="869" b="0" spc="-19">
                <a:solidFill>
                  <a:srgbClr val="0A1E3C"/>
                </a:solidFill>
                <a:latin typeface="Arial"/>
              </a:rPr>
              <a:t>Two correction lenses before any demand figure is used. First, the conversion lag: NEXTDC’s contracted 740 MW (Jul 2026) sits against 110.9 MW billing at FY25: the sector’s revenue is a J-curve trailing its headlines by years. Second, phantom demand: AEMO received 44 GW of connection requests against ~6 GW required under Step Change; Oxford Economics estimates ~6 of every 7 requested MW will never materialise.</a:t>
            </a:r>
          </a:p>
        </p:txBody>
      </p:sp>
      <p:sp>
        <p:nvSpPr>
          <p:cNvPr id="11" name="TextBox 10"/>
          <p:cNvSpPr txBox="1"/>
          <p:nvPr/>
        </p:nvSpPr>
        <p:spPr>
          <a:xfrm>
            <a:off x="502920" y="2110922"/>
            <a:ext cx="5579043"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AEMO connection requests vs need, GW</a:t>
            </a:r>
          </a:p>
        </p:txBody>
      </p:sp>
      <p:sp>
        <p:nvSpPr>
          <p:cNvPr id="12" name="Rectangle 11"/>
          <p:cNvSpPr/>
          <p:nvPr/>
        </p:nvSpPr>
        <p:spPr>
          <a:xfrm>
            <a:off x="502920" y="2293802"/>
            <a:ext cx="5579043"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13" name="Chart 12"/>
          <p:cNvGraphicFramePr>
            <a:graphicFrameLocks noGrp="1"/>
          </p:cNvGraphicFramePr>
          <p:nvPr/>
        </p:nvGraphicFramePr>
        <p:xfrm>
          <a:off x="502920" y="2385242"/>
          <a:ext cx="5579043" cy="2338059"/>
        </p:xfrm>
        <a:graphic>
          <a:graphicData uri="http://schemas.openxmlformats.org/drawingml/2006/chart">
            <c:chart xmlns:c="http://schemas.openxmlformats.org/drawingml/2006/chart" r:id="rId2"/>
          </a:graphicData>
        </a:graphic>
      </p:graphicFrame>
      <p:sp>
        <p:nvSpPr>
          <p:cNvPr id="14" name="TextBox 13"/>
          <p:cNvSpPr txBox="1"/>
          <p:nvPr/>
        </p:nvSpPr>
        <p:spPr>
          <a:xfrm>
            <a:off x="502920" y="4759878"/>
            <a:ext cx="5579043" cy="141305"/>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Oxford Economics: the request queue is ~7x real need; headline pipelines are not deliverable supply</a:t>
            </a:r>
          </a:p>
        </p:txBody>
      </p:sp>
      <p:sp>
        <p:nvSpPr>
          <p:cNvPr id="15" name="TextBox 14"/>
          <p:cNvSpPr txBox="1"/>
          <p:nvPr/>
        </p:nvSpPr>
        <p:spPr>
          <a:xfrm>
            <a:off x="6539163" y="1253947"/>
            <a:ext cx="5149886"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NEXTDC: contracted vs billing, MW</a:t>
            </a:r>
          </a:p>
        </p:txBody>
      </p:sp>
      <p:sp>
        <p:nvSpPr>
          <p:cNvPr id="16" name="Rectangle 15"/>
          <p:cNvSpPr/>
          <p:nvPr/>
        </p:nvSpPr>
        <p:spPr>
          <a:xfrm>
            <a:off x="6539163" y="1436827"/>
            <a:ext cx="5149886"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17" name="Chart 16"/>
          <p:cNvGraphicFramePr>
            <a:graphicFrameLocks noGrp="1"/>
          </p:cNvGraphicFramePr>
          <p:nvPr/>
        </p:nvGraphicFramePr>
        <p:xfrm>
          <a:off x="6539163" y="1528267"/>
          <a:ext cx="5149886" cy="1645920"/>
        </p:xfrm>
        <a:graphic>
          <a:graphicData uri="http://schemas.openxmlformats.org/drawingml/2006/chart">
            <c:chart xmlns:c="http://schemas.openxmlformats.org/drawingml/2006/chart" r:id="rId3"/>
          </a:graphicData>
        </a:graphic>
      </p:graphicFrame>
      <p:sp>
        <p:nvSpPr>
          <p:cNvPr id="18" name="TextBox 17"/>
          <p:cNvSpPr txBox="1"/>
          <p:nvPr/>
        </p:nvSpPr>
        <p:spPr>
          <a:xfrm>
            <a:off x="6539163" y="3192475"/>
            <a:ext cx="5149886" cy="141305"/>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The contracted-to-billing conversion lag is the sector’s revenue J-curve (NEXTDC disclosure)</a:t>
            </a:r>
          </a:p>
        </p:txBody>
      </p:sp>
      <p:sp>
        <p:nvSpPr>
          <p:cNvPr id="19" name="Rectangle 18"/>
          <p:cNvSpPr/>
          <p:nvPr/>
        </p:nvSpPr>
        <p:spPr>
          <a:xfrm>
            <a:off x="6539163" y="3461796"/>
            <a:ext cx="5149886" cy="100257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Rectangle 19"/>
          <p:cNvSpPr/>
          <p:nvPr/>
        </p:nvSpPr>
        <p:spPr>
          <a:xfrm>
            <a:off x="6539163" y="3461796"/>
            <a:ext cx="41148" cy="100257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TextBox 20"/>
          <p:cNvSpPr txBox="1"/>
          <p:nvPr/>
        </p:nvSpPr>
        <p:spPr>
          <a:xfrm>
            <a:off x="6722043" y="3589812"/>
            <a:ext cx="4838990" cy="156159"/>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WHY BOTH CAN BE TRUE</a:t>
            </a:r>
          </a:p>
        </p:txBody>
      </p:sp>
      <p:sp>
        <p:nvSpPr>
          <p:cNvPr id="22" name="TextBox 21"/>
          <p:cNvSpPr txBox="1"/>
          <p:nvPr/>
        </p:nvSpPr>
        <p:spPr>
          <a:xfrm>
            <a:off x="6722043" y="3791691"/>
            <a:ext cx="4838990" cy="516498"/>
          </a:xfrm>
          <a:prstGeom prst="rect">
            <a:avLst/>
          </a:prstGeom>
          <a:noFill/>
        </p:spPr>
        <p:txBody>
          <a:bodyPr wrap="square" anchor="t" lIns="0" tIns="0" rIns="0" bIns="0">
            <a:noAutofit/>
          </a:bodyPr>
          <a:lstStyle/>
          <a:p>
            <a:pPr algn="l">
              <a:lnSpc>
                <a:spcPct val="130000"/>
              </a:lnSpc>
              <a:spcAft>
                <a:spcPts val="0"/>
              </a:spcAft>
            </a:pPr>
            <a:r>
              <a:rPr sz="869" b="0" spc="-19">
                <a:solidFill>
                  <a:srgbClr val="0A1E3C"/>
                </a:solidFill>
                <a:latin typeface="Arial"/>
              </a:rPr>
              <a:t>Genuine demand can be at record highs (68% pre-commitment, take-up exceeding supply) while headline pipelines are simultaneously inflated 7x. The discipline is to underwrite contracted MW with power secured, and to treat everything else as optionality. Optionality is not supply.</a:t>
            </a:r>
          </a:p>
        </p:txBody>
      </p:sp>
      <p:sp>
        <p:nvSpPr>
          <p:cNvPr id="23" name="TextBox 22"/>
          <p:cNvSpPr txBox="1"/>
          <p:nvPr/>
        </p:nvSpPr>
        <p:spPr>
          <a:xfrm>
            <a:off x="6539163" y="4592391"/>
            <a:ext cx="5149886" cy="355335"/>
          </a:xfrm>
          <a:prstGeom prst="rect">
            <a:avLst/>
          </a:prstGeom>
          <a:noFill/>
        </p:spPr>
        <p:txBody>
          <a:bodyPr wrap="square" anchor="t" lIns="0" tIns="0" rIns="0" bIns="0">
            <a:noAutofit/>
          </a:bodyPr>
          <a:lstStyle/>
          <a:p>
            <a:pPr algn="l">
              <a:lnSpc>
                <a:spcPct val="134000"/>
              </a:lnSpc>
              <a:spcAft>
                <a:spcPts val="0"/>
              </a:spcAft>
            </a:pPr>
            <a:r>
              <a:rPr sz="869" b="0">
                <a:solidFill>
                  <a:srgbClr val="0A1E3C"/>
                </a:solidFill>
                <a:latin typeface="Arial"/>
              </a:rPr>
              <a:t>Deliverability check: only ~25% of the total pipeline is ‘currently fully deliverable’ given power, water, cost, lead-time and regulatory barriers (M3/Colliers, Nov 2025).</a:t>
            </a:r>
          </a:p>
        </p:txBody>
      </p:sp>
      <p:sp>
        <p:nvSpPr>
          <p:cNvPr id="24" name="Rectangle 23"/>
          <p:cNvSpPr/>
          <p:nvPr/>
        </p:nvSpPr>
        <p:spPr>
          <a:xfrm>
            <a:off x="502920" y="5084064"/>
            <a:ext cx="11186129" cy="87782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TextBox 24"/>
          <p:cNvSpPr txBox="1"/>
          <p:nvPr/>
        </p:nvSpPr>
        <p:spPr>
          <a:xfrm>
            <a:off x="649224" y="5193792"/>
            <a:ext cx="2503924" cy="304037"/>
          </a:xfrm>
          <a:prstGeom prst="rect">
            <a:avLst/>
          </a:prstGeom>
          <a:noFill/>
        </p:spPr>
        <p:txBody>
          <a:bodyPr wrap="square" anchor="t" lIns="0" tIns="0" rIns="0" bIns="0">
            <a:noAutofit/>
          </a:bodyPr>
          <a:lstStyle/>
          <a:p>
            <a:pPr algn="l">
              <a:lnSpc>
                <a:spcPct val="105000"/>
              </a:lnSpc>
              <a:spcAft>
                <a:spcPts val="0"/>
              </a:spcAft>
            </a:pPr>
            <a:r>
              <a:rPr sz="1900" b="1">
                <a:solidFill>
                  <a:srgbClr val="FFFFFF"/>
                </a:solidFill>
                <a:latin typeface="Georgia"/>
              </a:rPr>
              <a:t>44 GW</a:t>
            </a:r>
          </a:p>
        </p:txBody>
      </p:sp>
      <p:sp>
        <p:nvSpPr>
          <p:cNvPr id="26" name="TextBox 25"/>
          <p:cNvSpPr txBox="1"/>
          <p:nvPr/>
        </p:nvSpPr>
        <p:spPr>
          <a:xfrm>
            <a:off x="649224" y="5639663"/>
            <a:ext cx="2503924" cy="276941"/>
          </a:xfrm>
          <a:prstGeom prst="rect">
            <a:avLst/>
          </a:prstGeom>
          <a:noFill/>
        </p:spPr>
        <p:txBody>
          <a:bodyPr wrap="square" anchor="t" lIns="0" tIns="0" rIns="0" bIns="0">
            <a:noAutofit/>
          </a:bodyPr>
          <a:lstStyle/>
          <a:p>
            <a:pPr algn="l">
              <a:lnSpc>
                <a:spcPct val="118000"/>
              </a:lnSpc>
              <a:spcAft>
                <a:spcPts val="0"/>
              </a:spcAft>
            </a:pPr>
            <a:r>
              <a:rPr sz="770" b="0">
                <a:solidFill>
                  <a:srgbClr val="C9D4E4"/>
                </a:solidFill>
                <a:latin typeface="Arial"/>
              </a:rPr>
              <a:t>connection requests to AEMO vs ~6 GW required (Step Change)</a:t>
            </a:r>
          </a:p>
        </p:txBody>
      </p:sp>
      <p:sp>
        <p:nvSpPr>
          <p:cNvPr id="27" name="Rectangle 26"/>
          <p:cNvSpPr/>
          <p:nvPr/>
        </p:nvSpPr>
        <p:spPr>
          <a:xfrm>
            <a:off x="3299452" y="5212079"/>
            <a:ext cx="11430" cy="621792"/>
          </a:xfrm>
          <a:prstGeom prst="rect">
            <a:avLst/>
          </a:prstGeom>
          <a:solidFill>
            <a:srgbClr val="2A3F6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TextBox 27"/>
          <p:cNvSpPr txBox="1"/>
          <p:nvPr/>
        </p:nvSpPr>
        <p:spPr>
          <a:xfrm>
            <a:off x="3445756" y="5193792"/>
            <a:ext cx="2503924" cy="304037"/>
          </a:xfrm>
          <a:prstGeom prst="rect">
            <a:avLst/>
          </a:prstGeom>
          <a:noFill/>
        </p:spPr>
        <p:txBody>
          <a:bodyPr wrap="square" anchor="t" lIns="0" tIns="0" rIns="0" bIns="0">
            <a:noAutofit/>
          </a:bodyPr>
          <a:lstStyle/>
          <a:p>
            <a:pPr algn="l">
              <a:lnSpc>
                <a:spcPct val="105000"/>
              </a:lnSpc>
              <a:spcAft>
                <a:spcPts val="0"/>
              </a:spcAft>
            </a:pPr>
            <a:r>
              <a:rPr sz="1900" b="1">
                <a:solidFill>
                  <a:srgbClr val="FFFFFF"/>
                </a:solidFill>
                <a:latin typeface="Georgia"/>
              </a:rPr>
              <a:t>~6 of 7</a:t>
            </a:r>
          </a:p>
        </p:txBody>
      </p:sp>
      <p:sp>
        <p:nvSpPr>
          <p:cNvPr id="29" name="TextBox 28"/>
          <p:cNvSpPr txBox="1"/>
          <p:nvPr/>
        </p:nvSpPr>
        <p:spPr>
          <a:xfrm>
            <a:off x="3445756" y="5639663"/>
            <a:ext cx="2503924" cy="133680"/>
          </a:xfrm>
          <a:prstGeom prst="rect">
            <a:avLst/>
          </a:prstGeom>
          <a:noFill/>
        </p:spPr>
        <p:txBody>
          <a:bodyPr wrap="square" anchor="t" lIns="0" tIns="0" rIns="0" bIns="0">
            <a:noAutofit/>
          </a:bodyPr>
          <a:lstStyle/>
          <a:p>
            <a:pPr algn="l">
              <a:lnSpc>
                <a:spcPct val="118000"/>
              </a:lnSpc>
              <a:spcAft>
                <a:spcPts val="0"/>
              </a:spcAft>
            </a:pPr>
            <a:r>
              <a:rPr sz="770" b="0">
                <a:solidFill>
                  <a:srgbClr val="C9D4E4"/>
                </a:solidFill>
                <a:latin typeface="Arial"/>
              </a:rPr>
              <a:t>requested MW never materialise (Oxford Economics)</a:t>
            </a:r>
          </a:p>
        </p:txBody>
      </p:sp>
      <p:sp>
        <p:nvSpPr>
          <p:cNvPr id="30" name="Rectangle 29"/>
          <p:cNvSpPr/>
          <p:nvPr/>
        </p:nvSpPr>
        <p:spPr>
          <a:xfrm>
            <a:off x="6095984" y="5212079"/>
            <a:ext cx="11430" cy="621792"/>
          </a:xfrm>
          <a:prstGeom prst="rect">
            <a:avLst/>
          </a:prstGeom>
          <a:solidFill>
            <a:srgbClr val="2A3F6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TextBox 30"/>
          <p:cNvSpPr txBox="1"/>
          <p:nvPr/>
        </p:nvSpPr>
        <p:spPr>
          <a:xfrm>
            <a:off x="6242288" y="5193792"/>
            <a:ext cx="2503924" cy="304037"/>
          </a:xfrm>
          <a:prstGeom prst="rect">
            <a:avLst/>
          </a:prstGeom>
          <a:noFill/>
        </p:spPr>
        <p:txBody>
          <a:bodyPr wrap="square" anchor="t" lIns="0" tIns="0" rIns="0" bIns="0">
            <a:noAutofit/>
          </a:bodyPr>
          <a:lstStyle/>
          <a:p>
            <a:pPr algn="l">
              <a:lnSpc>
                <a:spcPct val="105000"/>
              </a:lnSpc>
              <a:spcAft>
                <a:spcPts val="0"/>
              </a:spcAft>
            </a:pPr>
            <a:r>
              <a:rPr sz="1900" b="1">
                <a:solidFill>
                  <a:srgbClr val="FFFFFF"/>
                </a:solidFill>
                <a:latin typeface="Georgia"/>
              </a:rPr>
              <a:t>~25%</a:t>
            </a:r>
          </a:p>
        </p:txBody>
      </p:sp>
      <p:sp>
        <p:nvSpPr>
          <p:cNvPr id="32" name="TextBox 31"/>
          <p:cNvSpPr txBox="1"/>
          <p:nvPr/>
        </p:nvSpPr>
        <p:spPr>
          <a:xfrm>
            <a:off x="6242288" y="5639663"/>
            <a:ext cx="2503924" cy="276941"/>
          </a:xfrm>
          <a:prstGeom prst="rect">
            <a:avLst/>
          </a:prstGeom>
          <a:noFill/>
        </p:spPr>
        <p:txBody>
          <a:bodyPr wrap="square" anchor="t" lIns="0" tIns="0" rIns="0" bIns="0">
            <a:noAutofit/>
          </a:bodyPr>
          <a:lstStyle/>
          <a:p>
            <a:pPr algn="l">
              <a:lnSpc>
                <a:spcPct val="118000"/>
              </a:lnSpc>
              <a:spcAft>
                <a:spcPts val="0"/>
              </a:spcAft>
            </a:pPr>
            <a:r>
              <a:rPr sz="770" b="0">
                <a:solidFill>
                  <a:srgbClr val="C9D4E4"/>
                </a:solidFill>
                <a:latin typeface="Arial"/>
              </a:rPr>
              <a:t>of the total pipeline ‘currently fully deliverable’ (M3/Colliers)</a:t>
            </a:r>
          </a:p>
        </p:txBody>
      </p:sp>
      <p:sp>
        <p:nvSpPr>
          <p:cNvPr id="33" name="Rectangle 32"/>
          <p:cNvSpPr/>
          <p:nvPr/>
        </p:nvSpPr>
        <p:spPr>
          <a:xfrm>
            <a:off x="8892517" y="5212079"/>
            <a:ext cx="11430" cy="621792"/>
          </a:xfrm>
          <a:prstGeom prst="rect">
            <a:avLst/>
          </a:prstGeom>
          <a:solidFill>
            <a:srgbClr val="2A3F6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TextBox 33"/>
          <p:cNvSpPr txBox="1"/>
          <p:nvPr/>
        </p:nvSpPr>
        <p:spPr>
          <a:xfrm>
            <a:off x="9038821" y="5193792"/>
            <a:ext cx="2503924" cy="304037"/>
          </a:xfrm>
          <a:prstGeom prst="rect">
            <a:avLst/>
          </a:prstGeom>
          <a:noFill/>
        </p:spPr>
        <p:txBody>
          <a:bodyPr wrap="square" anchor="t" lIns="0" tIns="0" rIns="0" bIns="0">
            <a:noAutofit/>
          </a:bodyPr>
          <a:lstStyle/>
          <a:p>
            <a:pPr algn="l">
              <a:lnSpc>
                <a:spcPct val="105000"/>
              </a:lnSpc>
              <a:spcAft>
                <a:spcPts val="0"/>
              </a:spcAft>
            </a:pPr>
            <a:r>
              <a:rPr sz="1900" b="1">
                <a:solidFill>
                  <a:srgbClr val="FFFFFF"/>
                </a:solidFill>
                <a:latin typeface="Georgia"/>
              </a:rPr>
              <a:t>740 vs 110.9</a:t>
            </a:r>
          </a:p>
        </p:txBody>
      </p:sp>
      <p:sp>
        <p:nvSpPr>
          <p:cNvPr id="35" name="TextBox 34"/>
          <p:cNvSpPr txBox="1"/>
          <p:nvPr/>
        </p:nvSpPr>
        <p:spPr>
          <a:xfrm>
            <a:off x="9038821" y="5639663"/>
            <a:ext cx="2503924" cy="133680"/>
          </a:xfrm>
          <a:prstGeom prst="rect">
            <a:avLst/>
          </a:prstGeom>
          <a:noFill/>
        </p:spPr>
        <p:txBody>
          <a:bodyPr wrap="square" anchor="t" lIns="0" tIns="0" rIns="0" bIns="0">
            <a:noAutofit/>
          </a:bodyPr>
          <a:lstStyle/>
          <a:p>
            <a:pPr algn="l">
              <a:lnSpc>
                <a:spcPct val="118000"/>
              </a:lnSpc>
              <a:spcAft>
                <a:spcPts val="0"/>
              </a:spcAft>
            </a:pPr>
            <a:r>
              <a:rPr sz="770" b="0">
                <a:solidFill>
                  <a:srgbClr val="C9D4E4"/>
                </a:solidFill>
                <a:latin typeface="Arial"/>
              </a:rPr>
              <a:t>NEXTDC MW contracted (Jul 2026) vs billing (FY25)</a:t>
            </a:r>
          </a:p>
        </p:txBody>
      </p:sp>
      <p:sp>
        <p:nvSpPr>
          <p:cNvPr id="36" name="TextBox 35"/>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ITK Research (May 2026); Shiny Side Out (Jul 2026); AEMO 2025 IASR; Oxford Economics; Kalkine (21 Jul 2026); M3 Property via The Industrialist (24 Nov 2025).</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05 · Supply &amp; pipeline</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27</a:t>
            </a:r>
          </a:p>
        </p:txBody>
      </p:sp>
      <p:sp>
        <p:nvSpPr>
          <p:cNvPr id="9" name="TextBox 8"/>
          <p:cNvSpPr txBox="1"/>
          <p:nvPr/>
        </p:nvSpPr>
        <p:spPr>
          <a:xfrm>
            <a:off x="502920" y="521208"/>
            <a:ext cx="868680" cy="557784"/>
          </a:xfrm>
          <a:prstGeom prst="rect">
            <a:avLst/>
          </a:prstGeom>
          <a:noFill/>
        </p:spPr>
        <p:txBody>
          <a:bodyPr wrap="square" anchor="t" lIns="0" tIns="0" rIns="0" bIns="0">
            <a:noAutofit/>
          </a:bodyPr>
          <a:lstStyle/>
          <a:p>
            <a:pPr algn="l">
              <a:lnSpc>
                <a:spcPct val="122000"/>
              </a:lnSpc>
              <a:spcAft>
                <a:spcPts val="0"/>
              </a:spcAft>
            </a:pPr>
            <a:r>
              <a:rPr sz="3000" b="1">
                <a:solidFill>
                  <a:srgbClr val="D7DEE9"/>
                </a:solidFill>
                <a:latin typeface="Georgia"/>
              </a:rPr>
              <a:t>05</a:t>
            </a:r>
          </a:p>
        </p:txBody>
      </p:sp>
      <p:sp>
        <p:nvSpPr>
          <p:cNvPr id="10" name="TextBox 9"/>
          <p:cNvSpPr txBox="1"/>
          <p:nvPr/>
        </p:nvSpPr>
        <p:spPr>
          <a:xfrm>
            <a:off x="1435608" y="576072"/>
            <a:ext cx="10253441" cy="371855"/>
          </a:xfrm>
          <a:prstGeom prst="rect">
            <a:avLst/>
          </a:prstGeom>
          <a:noFill/>
        </p:spPr>
        <p:txBody>
          <a:bodyPr wrap="square" anchor="t" lIns="0" tIns="0" rIns="0" bIns="0">
            <a:noAutofit/>
          </a:bodyPr>
          <a:lstStyle/>
          <a:p>
            <a:pPr algn="l">
              <a:lnSpc>
                <a:spcPct val="122000"/>
              </a:lnSpc>
              <a:spcAft>
                <a:spcPts val="0"/>
              </a:spcAft>
            </a:pPr>
            <a:r>
              <a:rPr sz="2000" b="1">
                <a:solidFill>
                  <a:srgbClr val="0A1E3C"/>
                </a:solidFill>
                <a:latin typeface="Georgia"/>
              </a:rPr>
              <a:t>Supply &amp; pipeline</a:t>
            </a:r>
          </a:p>
        </p:txBody>
      </p:sp>
      <p:sp>
        <p:nvSpPr>
          <p:cNvPr id="11" name="Rectangle 10"/>
          <p:cNvSpPr/>
          <p:nvPr/>
        </p:nvSpPr>
        <p:spPr>
          <a:xfrm>
            <a:off x="1435608" y="978408"/>
            <a:ext cx="566928" cy="2926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2093976" y="989380"/>
            <a:ext cx="9595073"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1435608" y="1097280"/>
            <a:ext cx="10253441" cy="178490"/>
          </a:xfrm>
          <a:prstGeom prst="rect">
            <a:avLst/>
          </a:prstGeom>
          <a:noFill/>
        </p:spPr>
        <p:txBody>
          <a:bodyPr wrap="square" anchor="t" lIns="0" tIns="0" rIns="0" bIns="0">
            <a:noAutofit/>
          </a:bodyPr>
          <a:lstStyle/>
          <a:p>
            <a:pPr algn="l">
              <a:lnSpc>
                <a:spcPct val="122000"/>
              </a:lnSpc>
              <a:spcAft>
                <a:spcPts val="0"/>
              </a:spcAft>
            </a:pPr>
            <a:r>
              <a:rPr sz="960" b="0">
                <a:solidFill>
                  <a:srgbClr val="5B6B84"/>
                </a:solidFill>
                <a:latin typeface="Arial"/>
              </a:rPr>
              <a:t>Named projects, land comparables and development economics</a:t>
            </a:r>
          </a:p>
        </p:txBody>
      </p:sp>
      <p:sp>
        <p:nvSpPr>
          <p:cNvPr id="14" name="TextBox 13"/>
          <p:cNvSpPr txBox="1"/>
          <p:nvPr/>
        </p:nvSpPr>
        <p:spPr>
          <a:xfrm>
            <a:off x="502920" y="1371600"/>
            <a:ext cx="11186129" cy="24749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The announced pipeline is enormous, and must be discounted before use (phantom-demand lens on page 29)</a:t>
            </a:r>
          </a:p>
        </p:txBody>
      </p:sp>
      <p:sp>
        <p:nvSpPr>
          <p:cNvPr id="15" name="Rectangle 14"/>
          <p:cNvSpPr/>
          <p:nvPr/>
        </p:nvSpPr>
        <p:spPr>
          <a:xfrm>
            <a:off x="502920" y="1760728"/>
            <a:ext cx="2700520" cy="73152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6" name="Rectangle 15"/>
          <p:cNvSpPr/>
          <p:nvPr/>
        </p:nvSpPr>
        <p:spPr>
          <a:xfrm>
            <a:off x="502920" y="1760728"/>
            <a:ext cx="32004" cy="73152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TextBox 16"/>
          <p:cNvSpPr txBox="1"/>
          <p:nvPr/>
        </p:nvSpPr>
        <p:spPr>
          <a:xfrm>
            <a:off x="649224" y="1843024"/>
            <a:ext cx="2481064"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9</a:t>
            </a:r>
          </a:p>
        </p:txBody>
      </p:sp>
      <p:sp>
        <p:nvSpPr>
          <p:cNvPr id="18" name="TextBox 17"/>
          <p:cNvSpPr txBox="1"/>
          <p:nvPr/>
        </p:nvSpPr>
        <p:spPr>
          <a:xfrm>
            <a:off x="649224" y="2303703"/>
            <a:ext cx="2481064"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named projects on this page: 6 Sydney, 3 Melbourne</a:t>
            </a:r>
          </a:p>
        </p:txBody>
      </p:sp>
      <p:sp>
        <p:nvSpPr>
          <p:cNvPr id="19" name="Rectangle 18"/>
          <p:cNvSpPr/>
          <p:nvPr/>
        </p:nvSpPr>
        <p:spPr>
          <a:xfrm>
            <a:off x="3331456" y="1760728"/>
            <a:ext cx="2700520" cy="731520"/>
          </a:xfrm>
          <a:prstGeom prst="rect">
            <a:avLst/>
          </a:prstGeom>
          <a:solidFill>
            <a:srgbClr val="F6E9E2"/>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Rectangle 19"/>
          <p:cNvSpPr/>
          <p:nvPr/>
        </p:nvSpPr>
        <p:spPr>
          <a:xfrm>
            <a:off x="3331456" y="1760728"/>
            <a:ext cx="32004" cy="73152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TextBox 20"/>
          <p:cNvSpPr txBox="1"/>
          <p:nvPr/>
        </p:nvSpPr>
        <p:spPr>
          <a:xfrm>
            <a:off x="3477760" y="1843024"/>
            <a:ext cx="2481064" cy="240029"/>
          </a:xfrm>
          <a:prstGeom prst="rect">
            <a:avLst/>
          </a:prstGeom>
          <a:noFill/>
        </p:spPr>
        <p:txBody>
          <a:bodyPr wrap="square" anchor="t" lIns="0" tIns="0" rIns="0" bIns="0">
            <a:noAutofit/>
          </a:bodyPr>
          <a:lstStyle/>
          <a:p>
            <a:pPr algn="l">
              <a:lnSpc>
                <a:spcPct val="105000"/>
              </a:lnSpc>
              <a:spcAft>
                <a:spcPts val="0"/>
              </a:spcAft>
            </a:pPr>
            <a:r>
              <a:rPr sz="1500" b="1">
                <a:solidFill>
                  <a:srgbClr val="C2410C"/>
                </a:solidFill>
                <a:latin typeface="Georgia"/>
              </a:rPr>
              <a:t>~A$23.1bn</a:t>
            </a:r>
          </a:p>
        </p:txBody>
      </p:sp>
      <p:sp>
        <p:nvSpPr>
          <p:cNvPr id="22" name="TextBox 21"/>
          <p:cNvSpPr txBox="1"/>
          <p:nvPr/>
        </p:nvSpPr>
        <p:spPr>
          <a:xfrm>
            <a:off x="3477760" y="2303703"/>
            <a:ext cx="2481064"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stated capex, 6 of the 9 (inashanu tally)</a:t>
            </a:r>
          </a:p>
        </p:txBody>
      </p:sp>
      <p:sp>
        <p:nvSpPr>
          <p:cNvPr id="23" name="Rectangle 22"/>
          <p:cNvSpPr/>
          <p:nvPr/>
        </p:nvSpPr>
        <p:spPr>
          <a:xfrm>
            <a:off x="6159992" y="1760728"/>
            <a:ext cx="2700520" cy="73152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Rectangle 23"/>
          <p:cNvSpPr/>
          <p:nvPr/>
        </p:nvSpPr>
        <p:spPr>
          <a:xfrm>
            <a:off x="6159992" y="1760728"/>
            <a:ext cx="32004" cy="73152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TextBox 24"/>
          <p:cNvSpPr txBox="1"/>
          <p:nvPr/>
        </p:nvSpPr>
        <p:spPr>
          <a:xfrm>
            <a:off x="6306296" y="1843024"/>
            <a:ext cx="2481064"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1,200 MW</a:t>
            </a:r>
          </a:p>
        </p:txBody>
      </p:sp>
      <p:sp>
        <p:nvSpPr>
          <p:cNvPr id="26" name="TextBox 25"/>
          <p:cNvSpPr txBox="1"/>
          <p:nvPr/>
        </p:nvSpPr>
        <p:spPr>
          <a:xfrm>
            <a:off x="6306296" y="2303703"/>
            <a:ext cx="2481064"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AirTrunk SYD4, Kemps Creek: largest single project</a:t>
            </a:r>
          </a:p>
        </p:txBody>
      </p:sp>
      <p:sp>
        <p:nvSpPr>
          <p:cNvPr id="27" name="Rectangle 26"/>
          <p:cNvSpPr/>
          <p:nvPr/>
        </p:nvSpPr>
        <p:spPr>
          <a:xfrm>
            <a:off x="8988529" y="1760728"/>
            <a:ext cx="2700520" cy="73152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Rectangle 27"/>
          <p:cNvSpPr/>
          <p:nvPr/>
        </p:nvSpPr>
        <p:spPr>
          <a:xfrm>
            <a:off x="8988529" y="1760728"/>
            <a:ext cx="32004" cy="73152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TextBox 28"/>
          <p:cNvSpPr txBox="1"/>
          <p:nvPr/>
        </p:nvSpPr>
        <p:spPr>
          <a:xfrm>
            <a:off x="9134833" y="1843024"/>
            <a:ext cx="2481064"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504 MW</a:t>
            </a:r>
          </a:p>
        </p:txBody>
      </p:sp>
      <p:sp>
        <p:nvSpPr>
          <p:cNvPr id="30" name="TextBox 29"/>
          <p:cNvSpPr txBox="1"/>
          <p:nvPr/>
        </p:nvSpPr>
        <p:spPr>
          <a:xfrm>
            <a:off x="9134833" y="2303703"/>
            <a:ext cx="2481064"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CDC Marsden Park, scalable to ~1,000 MW</a:t>
            </a:r>
          </a:p>
        </p:txBody>
      </p:sp>
      <p:sp>
        <p:nvSpPr>
          <p:cNvPr id="31" name="TextBox 30"/>
          <p:cNvSpPr txBox="1"/>
          <p:nvPr/>
        </p:nvSpPr>
        <p:spPr>
          <a:xfrm>
            <a:off x="502920" y="2729992"/>
            <a:ext cx="1118612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Named projects under construction, approved or exhibited: part 1 of 2 (n/d = not disclosed)</a:t>
            </a:r>
          </a:p>
        </p:txBody>
      </p:sp>
      <p:sp>
        <p:nvSpPr>
          <p:cNvPr id="32" name="Rectangle 31"/>
          <p:cNvSpPr/>
          <p:nvPr/>
        </p:nvSpPr>
        <p:spPr>
          <a:xfrm>
            <a:off x="502920" y="291287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33" name="Table 32"/>
          <p:cNvGraphicFramePr>
            <a:graphicFrameLocks noGrp="1"/>
          </p:cNvGraphicFramePr>
          <p:nvPr/>
        </p:nvGraphicFramePr>
        <p:xfrm>
          <a:off x="502920" y="3004312"/>
          <a:ext cx="11186128" cy="2811163"/>
        </p:xfrm>
        <a:graphic>
          <a:graphicData uri="http://schemas.openxmlformats.org/drawingml/2006/table">
            <a:tbl>
              <a:tblPr firstRow="0" bandRow="0" firstCol="0" bandCol="0">
                <a:tableStyleId>{2D5ABB26-0587-4C30-8999-92F81FD0307C}</a:tableStyleId>
              </a:tblPr>
              <a:tblGrid>
                <a:gridCol w="2788919"/>
                <a:gridCol w="1920240"/>
                <a:gridCol w="1600200"/>
                <a:gridCol w="1143000"/>
                <a:gridCol w="3733769"/>
              </a:tblGrid>
              <a:tr h="268528">
                <a:tc>
                  <a:txBody>
                    <a:bodyPr wrap="square">
                      <a:noAutofit/>
                    </a:bodyPr>
                    <a:lstStyle/>
                    <a:p>
                      <a:pPr algn="l">
                        <a:lnSpc>
                          <a:spcPct val="118000"/>
                        </a:lnSpc>
                      </a:pPr>
                      <a:r>
                        <a:rPr sz="840" b="1">
                          <a:solidFill>
                            <a:srgbClr val="FFFFFF"/>
                          </a:solidFill>
                          <a:latin typeface="Arial"/>
                        </a:rPr>
                        <a:t>Project</a:t>
                      </a:r>
                    </a:p>
                  </a:txBody>
                  <a:tcPr marL="91440" marR="82296" marT="71323" marB="71323" anchor="t">
                    <a:solidFill>
                      <a:srgbClr val="0A1E3C"/>
                    </a:solidFill>
                  </a:tcPr>
                </a:tc>
                <a:tc>
                  <a:txBody>
                    <a:bodyPr wrap="square">
                      <a:noAutofit/>
                    </a:bodyPr>
                    <a:lstStyle/>
                    <a:p>
                      <a:pPr algn="l">
                        <a:lnSpc>
                          <a:spcPct val="118000"/>
                        </a:lnSpc>
                      </a:pPr>
                      <a:r>
                        <a:rPr sz="840" b="1">
                          <a:solidFill>
                            <a:srgbClr val="FFFFFF"/>
                          </a:solidFill>
                          <a:latin typeface="Arial"/>
                        </a:rPr>
                        <a:t>Metro</a:t>
                      </a:r>
                    </a:p>
                  </a:txBody>
                  <a:tcPr marL="82296" marR="82296" marT="71323" marB="71323" anchor="t">
                    <a:solidFill>
                      <a:srgbClr val="0A1E3C"/>
                    </a:solidFill>
                  </a:tcPr>
                </a:tc>
                <a:tc>
                  <a:txBody>
                    <a:bodyPr wrap="square">
                      <a:noAutofit/>
                    </a:bodyPr>
                    <a:lstStyle/>
                    <a:p>
                      <a:pPr algn="l">
                        <a:lnSpc>
                          <a:spcPct val="118000"/>
                        </a:lnSpc>
                      </a:pPr>
                      <a:r>
                        <a:rPr sz="840" b="1">
                          <a:solidFill>
                            <a:srgbClr val="FFFFFF"/>
                          </a:solidFill>
                          <a:latin typeface="Arial"/>
                        </a:rPr>
                        <a:t>MW</a:t>
                      </a:r>
                    </a:p>
                  </a:txBody>
                  <a:tcPr marL="82296" marR="82296" marT="71323" marB="71323" anchor="t">
                    <a:solidFill>
                      <a:srgbClr val="0A1E3C"/>
                    </a:solidFill>
                  </a:tcPr>
                </a:tc>
                <a:tc>
                  <a:txBody>
                    <a:bodyPr wrap="square">
                      <a:noAutofit/>
                    </a:bodyPr>
                    <a:lstStyle/>
                    <a:p>
                      <a:pPr algn="l">
                        <a:lnSpc>
                          <a:spcPct val="118000"/>
                        </a:lnSpc>
                      </a:pPr>
                      <a:r>
                        <a:rPr sz="840" b="1">
                          <a:solidFill>
                            <a:srgbClr val="FFFFFF"/>
                          </a:solidFill>
                          <a:latin typeface="Arial"/>
                        </a:rPr>
                        <a:t>Capex (A$)</a:t>
                      </a:r>
                    </a:p>
                  </a:txBody>
                  <a:tcPr marL="82296" marR="82296" marT="71323" marB="71323" anchor="t">
                    <a:solidFill>
                      <a:srgbClr val="0A1E3C"/>
                    </a:solidFill>
                  </a:tcPr>
                </a:tc>
                <a:tc>
                  <a:txBody>
                    <a:bodyPr wrap="square">
                      <a:noAutofit/>
                    </a:bodyPr>
                    <a:lstStyle/>
                    <a:p>
                      <a:pPr algn="l">
                        <a:lnSpc>
                          <a:spcPct val="118000"/>
                        </a:lnSpc>
                      </a:pPr>
                      <a:r>
                        <a:rPr sz="840" b="1">
                          <a:solidFill>
                            <a:srgbClr val="FFFFFF"/>
                          </a:solidFill>
                          <a:latin typeface="Arial"/>
                        </a:rPr>
                        <a:t>Status (Sep 2026)</a:t>
                      </a:r>
                    </a:p>
                  </a:txBody>
                  <a:tcPr marL="82296" marR="82296" marT="71323" marB="71323" anchor="t">
                    <a:solidFill>
                      <a:srgbClr val="0A1E3C"/>
                    </a:solidFill>
                  </a:tcPr>
                </a:tc>
              </a:tr>
              <a:tr h="268528">
                <a:tc>
                  <a:txBody>
                    <a:bodyPr wrap="square">
                      <a:noAutofit/>
                    </a:bodyPr>
                    <a:lstStyle/>
                    <a:p>
                      <a:pPr algn="l">
                        <a:lnSpc>
                          <a:spcPct val="118000"/>
                        </a:lnSpc>
                      </a:pPr>
                      <a:r>
                        <a:rPr sz="840" b="1">
                          <a:solidFill>
                            <a:srgbClr val="0A1E3C"/>
                          </a:solidFill>
                          <a:latin typeface="Arial"/>
                        </a:rPr>
                        <a:t>AirTrunk SYD4, Mamre Rd/Kemps Creek</a:t>
                      </a:r>
                    </a:p>
                  </a:txBody>
                  <a:tcPr marL="91440"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Sydney</a:t>
                      </a:r>
                    </a:p>
                  </a:txBody>
                  <a:tcPr marL="82296"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up to 1,200</a:t>
                      </a:r>
                    </a:p>
                  </a:txBody>
                  <a:tcPr marL="82296"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~5bn (est.)</a:t>
                      </a:r>
                    </a:p>
                  </a:txBody>
                  <a:tcPr marL="82296"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SSDA exhibited; seeking ~$4.3bn construction debt</a:t>
                      </a:r>
                    </a:p>
                  </a:txBody>
                  <a:tcPr marL="82296" marR="82296" marT="71323" marB="71323" anchor="t">
                    <a:lnB w="7620" cap="flat" cmpd="sng" algn="ctr">
                      <a:solidFill>
                        <a:srgbClr val="D7DEE9"/>
                      </a:solidFill>
                    </a:lnB>
                    <a:noFill/>
                  </a:tcPr>
                </a:tc>
              </a:tr>
              <a:tr h="268528">
                <a:tc>
                  <a:txBody>
                    <a:bodyPr wrap="square">
                      <a:noAutofit/>
                    </a:bodyPr>
                    <a:lstStyle/>
                    <a:p>
                      <a:pPr algn="l">
                        <a:lnSpc>
                          <a:spcPct val="118000"/>
                        </a:lnSpc>
                      </a:pPr>
                      <a:r>
                        <a:rPr sz="840" b="1">
                          <a:solidFill>
                            <a:srgbClr val="0A1E3C"/>
                          </a:solidFill>
                          <a:latin typeface="Arial"/>
                        </a:rPr>
                        <a:t>AirTrunk SYD3 expansion, Huntingwood</a:t>
                      </a:r>
                    </a:p>
                  </a:txBody>
                  <a:tcPr marL="91440"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Sydney</a:t>
                      </a:r>
                    </a:p>
                  </a:txBody>
                  <a:tcPr marL="82296"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400</a:t>
                      </a:r>
                    </a:p>
                  </a:txBody>
                  <a:tcPr marL="82296"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n/d</a:t>
                      </a:r>
                    </a:p>
                  </a:txBody>
                  <a:tcPr marL="82296"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Operating/expanding: AU’s largest operating campus</a:t>
                      </a:r>
                    </a:p>
                  </a:txBody>
                  <a:tcPr marL="82296" marR="82296" marT="71323" marB="71323" anchor="t">
                    <a:lnB w="7620" cap="flat" cmpd="sng" algn="ctr">
                      <a:solidFill>
                        <a:srgbClr val="D7DEE9"/>
                      </a:solidFill>
                    </a:lnB>
                    <a:noFill/>
                  </a:tcPr>
                </a:tc>
              </a:tr>
              <a:tr h="268528">
                <a:tc>
                  <a:txBody>
                    <a:bodyPr wrap="square">
                      <a:noAutofit/>
                    </a:bodyPr>
                    <a:lstStyle/>
                    <a:p>
                      <a:pPr algn="l">
                        <a:lnSpc>
                          <a:spcPct val="118000"/>
                        </a:lnSpc>
                      </a:pPr>
                      <a:r>
                        <a:rPr sz="840" b="1">
                          <a:solidFill>
                            <a:srgbClr val="0A1E3C"/>
                          </a:solidFill>
                          <a:latin typeface="Arial"/>
                        </a:rPr>
                        <a:t>AirTrunk MEL2</a:t>
                      </a:r>
                    </a:p>
                  </a:txBody>
                  <a:tcPr marL="91440"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Melbourne NW</a:t>
                      </a:r>
                    </a:p>
                  </a:txBody>
                  <a:tcPr marL="82296"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354+</a:t>
                      </a:r>
                    </a:p>
                  </a:txBody>
                  <a:tcPr marL="82296"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5bn+</a:t>
                      </a:r>
                    </a:p>
                  </a:txBody>
                  <a:tcPr marL="82296"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Site acquired Dec 2025; opening targeted 2H 2027</a:t>
                      </a:r>
                    </a:p>
                  </a:txBody>
                  <a:tcPr marL="82296" marR="82296" marT="71323" marB="71323" anchor="t">
                    <a:lnB w="7620" cap="flat" cmpd="sng" algn="ctr">
                      <a:solidFill>
                        <a:srgbClr val="D7DEE9"/>
                      </a:solidFill>
                    </a:lnB>
                    <a:noFill/>
                  </a:tcPr>
                </a:tc>
              </a:tr>
              <a:tr h="268528">
                <a:tc>
                  <a:txBody>
                    <a:bodyPr wrap="square">
                      <a:noAutofit/>
                    </a:bodyPr>
                    <a:lstStyle/>
                    <a:p>
                      <a:pPr algn="l">
                        <a:lnSpc>
                          <a:spcPct val="118000"/>
                        </a:lnSpc>
                      </a:pPr>
                      <a:r>
                        <a:rPr sz="840" b="1">
                          <a:solidFill>
                            <a:srgbClr val="0A1E3C"/>
                          </a:solidFill>
                          <a:latin typeface="Arial"/>
                        </a:rPr>
                        <a:t>NEXTDC S7 (OpenAI MoU)</a:t>
                      </a:r>
                    </a:p>
                  </a:txBody>
                  <a:tcPr marL="91440"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Eastern Creek, Sydney</a:t>
                      </a:r>
                    </a:p>
                  </a:txBody>
                  <a:tcPr marL="82296"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612 (550 announced)</a:t>
                      </a:r>
                    </a:p>
                  </a:txBody>
                  <a:tcPr marL="82296"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7bn</a:t>
                      </a:r>
                    </a:p>
                  </a:txBody>
                  <a:tcPr marL="82296"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SSD assessment; Phase 1 target H2 2027; land $353m</a:t>
                      </a:r>
                    </a:p>
                  </a:txBody>
                  <a:tcPr marL="82296" marR="82296" marT="71323" marB="71323" anchor="t">
                    <a:lnB w="7620" cap="flat" cmpd="sng" algn="ctr">
                      <a:solidFill>
                        <a:srgbClr val="D7DEE9"/>
                      </a:solidFill>
                    </a:lnB>
                    <a:noFill/>
                  </a:tcPr>
                </a:tc>
              </a:tr>
              <a:tr h="268528">
                <a:tc>
                  <a:txBody>
                    <a:bodyPr wrap="square">
                      <a:noAutofit/>
                    </a:bodyPr>
                    <a:lstStyle/>
                    <a:p>
                      <a:pPr algn="l">
                        <a:lnSpc>
                          <a:spcPct val="118000"/>
                        </a:lnSpc>
                      </a:pPr>
                      <a:r>
                        <a:rPr sz="840" b="1">
                          <a:solidFill>
                            <a:srgbClr val="0A1E3C"/>
                          </a:solidFill>
                          <a:latin typeface="Arial"/>
                        </a:rPr>
                        <a:t>NEXTDC S4</a:t>
                      </a:r>
                    </a:p>
                  </a:txBody>
                  <a:tcPr marL="91440"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Horsley Park, Sydney</a:t>
                      </a:r>
                    </a:p>
                  </a:txBody>
                  <a:tcPr marL="82296"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~300</a:t>
                      </a:r>
                    </a:p>
                  </a:txBody>
                  <a:tcPr marL="82296"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n/d</a:t>
                      </a:r>
                    </a:p>
                  </a:txBody>
                  <a:tcPr marL="82296"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250 MW record contract signed; early works</a:t>
                      </a:r>
                    </a:p>
                  </a:txBody>
                  <a:tcPr marL="82296" marR="82296" marT="71323" marB="71323" anchor="t">
                    <a:lnB w="7620" cap="flat" cmpd="sng" algn="ctr">
                      <a:solidFill>
                        <a:srgbClr val="D7DEE9"/>
                      </a:solidFill>
                    </a:lnB>
                    <a:noFill/>
                  </a:tcPr>
                </a:tc>
              </a:tr>
              <a:tr h="268528">
                <a:tc>
                  <a:txBody>
                    <a:bodyPr wrap="square">
                      <a:noAutofit/>
                    </a:bodyPr>
                    <a:lstStyle/>
                    <a:p>
                      <a:pPr algn="l">
                        <a:lnSpc>
                          <a:spcPct val="118000"/>
                        </a:lnSpc>
                      </a:pPr>
                      <a:r>
                        <a:rPr sz="840" b="1">
                          <a:solidFill>
                            <a:srgbClr val="0A1E3C"/>
                          </a:solidFill>
                          <a:latin typeface="Arial"/>
                        </a:rPr>
                        <a:t>NEXTDC M4</a:t>
                      </a:r>
                    </a:p>
                  </a:txBody>
                  <a:tcPr marL="91440"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Fishermans Bend, Melbourne</a:t>
                      </a:r>
                    </a:p>
                  </a:txBody>
                  <a:tcPr marL="82296"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n/d</a:t>
                      </a:r>
                    </a:p>
                  </a:txBody>
                  <a:tcPr marL="82296"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2bn</a:t>
                      </a:r>
                    </a:p>
                  </a:txBody>
                  <a:tcPr marL="82296"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Committed; liquid-cooled AI factory</a:t>
                      </a:r>
                    </a:p>
                  </a:txBody>
                  <a:tcPr marL="82296" marR="82296" marT="71323" marB="71323" anchor="t">
                    <a:lnB w="7620" cap="flat" cmpd="sng" algn="ctr">
                      <a:solidFill>
                        <a:srgbClr val="D7DEE9"/>
                      </a:solidFill>
                    </a:lnB>
                    <a:noFill/>
                  </a:tcPr>
                </a:tc>
              </a:tr>
              <a:tr h="268528">
                <a:tc>
                  <a:txBody>
                    <a:bodyPr wrap="square">
                      <a:noAutofit/>
                    </a:bodyPr>
                    <a:lstStyle/>
                    <a:p>
                      <a:pPr algn="l">
                        <a:lnSpc>
                          <a:spcPct val="118000"/>
                        </a:lnSpc>
                      </a:pPr>
                      <a:r>
                        <a:rPr sz="840" b="1">
                          <a:solidFill>
                            <a:srgbClr val="0A1E3C"/>
                          </a:solidFill>
                          <a:latin typeface="Arial"/>
                        </a:rPr>
                        <a:t>CDC Marsden Park</a:t>
                      </a:r>
                    </a:p>
                  </a:txBody>
                  <a:tcPr marL="91440"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Sydney NW</a:t>
                      </a:r>
                    </a:p>
                  </a:txBody>
                  <a:tcPr marL="82296"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504 (~1,000 scalable)</a:t>
                      </a:r>
                    </a:p>
                  </a:txBody>
                  <a:tcPr marL="82296"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3.1bn</a:t>
                      </a:r>
                    </a:p>
                  </a:txBody>
                  <a:tcPr marL="82296"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SSD approved Nov 2025; &gt;200 MW underway</a:t>
                      </a:r>
                    </a:p>
                  </a:txBody>
                  <a:tcPr marL="82296" marR="82296" marT="71323" marB="71323" anchor="t">
                    <a:lnB w="7620" cap="flat" cmpd="sng" algn="ctr">
                      <a:solidFill>
                        <a:srgbClr val="D7DEE9"/>
                      </a:solidFill>
                    </a:lnB>
                    <a:noFill/>
                  </a:tcPr>
                </a:tc>
              </a:tr>
              <a:tr h="268528">
                <a:tc>
                  <a:txBody>
                    <a:bodyPr wrap="square">
                      <a:noAutofit/>
                    </a:bodyPr>
                    <a:lstStyle/>
                    <a:p>
                      <a:pPr algn="l">
                        <a:lnSpc>
                          <a:spcPct val="118000"/>
                        </a:lnSpc>
                      </a:pPr>
                      <a:r>
                        <a:rPr sz="840" b="1">
                          <a:solidFill>
                            <a:srgbClr val="0A1E3C"/>
                          </a:solidFill>
                          <a:latin typeface="Arial"/>
                        </a:rPr>
                        <a:t>CDC Eastern Creek EC5/6</a:t>
                      </a:r>
                    </a:p>
                  </a:txBody>
                  <a:tcPr marL="91440"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Sydney</a:t>
                      </a:r>
                    </a:p>
                  </a:txBody>
                  <a:tcPr marL="82296"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108 (IT)</a:t>
                      </a:r>
                    </a:p>
                  </a:txBody>
                  <a:tcPr marL="82296"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1bn</a:t>
                      </a:r>
                    </a:p>
                  </a:txBody>
                  <a:tcPr marL="82296" marR="82296" marT="71323" marB="7132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Under construction</a:t>
                      </a:r>
                    </a:p>
                  </a:txBody>
                  <a:tcPr marL="82296" marR="82296" marT="71323" marB="71323" anchor="t">
                    <a:lnB w="7620" cap="flat" cmpd="sng" algn="ctr">
                      <a:solidFill>
                        <a:srgbClr val="D7DEE9"/>
                      </a:solidFill>
                    </a:lnB>
                    <a:noFill/>
                  </a:tcPr>
                </a:tc>
              </a:tr>
              <a:tr h="394411">
                <a:tc>
                  <a:txBody>
                    <a:bodyPr wrap="square">
                      <a:noAutofit/>
                    </a:bodyPr>
                    <a:lstStyle/>
                    <a:p>
                      <a:pPr algn="l">
                        <a:lnSpc>
                          <a:spcPct val="118000"/>
                        </a:lnSpc>
                      </a:pPr>
                      <a:r>
                        <a:rPr sz="840" b="1">
                          <a:solidFill>
                            <a:srgbClr val="0A1E3C"/>
                          </a:solidFill>
                          <a:latin typeface="Arial"/>
                        </a:rPr>
                        <a:t>CDC Laverton C1+C2</a:t>
                      </a:r>
                    </a:p>
                  </a:txBody>
                  <a:tcPr marL="91440" marR="82296" marT="71323" marB="71323" anchor="t">
                    <a:lnB w="11430" cap="flat" cmpd="sng" algn="ctr">
                      <a:solidFill>
                        <a:srgbClr val="0A1E3C"/>
                      </a:solidFill>
                    </a:lnB>
                    <a:noFill/>
                  </a:tcPr>
                </a:tc>
                <a:tc>
                  <a:txBody>
                    <a:bodyPr wrap="square">
                      <a:noAutofit/>
                    </a:bodyPr>
                    <a:lstStyle/>
                    <a:p>
                      <a:pPr algn="l">
                        <a:lnSpc>
                          <a:spcPct val="118000"/>
                        </a:lnSpc>
                      </a:pPr>
                      <a:r>
                        <a:rPr sz="840" b="0">
                          <a:solidFill>
                            <a:srgbClr val="0A1E3C"/>
                          </a:solidFill>
                          <a:latin typeface="Arial"/>
                        </a:rPr>
                        <a:t>Melbourne west</a:t>
                      </a:r>
                    </a:p>
                  </a:txBody>
                  <a:tcPr marL="82296" marR="82296" marT="71323" marB="71323" anchor="t">
                    <a:lnB w="11430" cap="flat" cmpd="sng" algn="ctr">
                      <a:solidFill>
                        <a:srgbClr val="0A1E3C"/>
                      </a:solidFill>
                    </a:lnB>
                    <a:noFill/>
                  </a:tcPr>
                </a:tc>
                <a:tc>
                  <a:txBody>
                    <a:bodyPr wrap="square">
                      <a:noAutofit/>
                    </a:bodyPr>
                    <a:lstStyle/>
                    <a:p>
                      <a:pPr algn="l">
                        <a:lnSpc>
                          <a:spcPct val="118000"/>
                        </a:lnSpc>
                      </a:pPr>
                      <a:r>
                        <a:rPr sz="840" b="0">
                          <a:solidFill>
                            <a:srgbClr val="0A1E3C"/>
                          </a:solidFill>
                          <a:latin typeface="Arial"/>
                        </a:rPr>
                        <a:t>450 (150 first campus)</a:t>
                      </a:r>
                    </a:p>
                  </a:txBody>
                  <a:tcPr marL="82296" marR="82296" marT="71323" marB="71323" anchor="t">
                    <a:lnB w="11430" cap="flat" cmpd="sng" algn="ctr">
                      <a:solidFill>
                        <a:srgbClr val="0A1E3C"/>
                      </a:solidFill>
                    </a:lnB>
                    <a:noFill/>
                  </a:tcPr>
                </a:tc>
                <a:tc>
                  <a:txBody>
                    <a:bodyPr wrap="square">
                      <a:noAutofit/>
                    </a:bodyPr>
                    <a:lstStyle/>
                    <a:p>
                      <a:pPr algn="l">
                        <a:lnSpc>
                          <a:spcPct val="118000"/>
                        </a:lnSpc>
                      </a:pPr>
                      <a:r>
                        <a:rPr sz="840" b="0">
                          <a:solidFill>
                            <a:srgbClr val="0A1E3C"/>
                          </a:solidFill>
                          <a:latin typeface="Arial"/>
                        </a:rPr>
                        <a:t>n/d</a:t>
                      </a:r>
                    </a:p>
                  </a:txBody>
                  <a:tcPr marL="82296" marR="82296" marT="71323" marB="71323" anchor="t">
                    <a:lnB w="11430" cap="flat" cmpd="sng" algn="ctr">
                      <a:solidFill>
                        <a:srgbClr val="0A1E3C"/>
                      </a:solidFill>
                    </a:lnB>
                    <a:noFill/>
                  </a:tcPr>
                </a:tc>
                <a:tc>
                  <a:txBody>
                    <a:bodyPr wrap="square">
                      <a:noAutofit/>
                    </a:bodyPr>
                    <a:lstStyle/>
                    <a:p>
                      <a:pPr algn="l">
                        <a:lnSpc>
                          <a:spcPct val="118000"/>
                        </a:lnSpc>
                      </a:pPr>
                      <a:r>
                        <a:rPr sz="840" b="0">
                          <a:solidFill>
                            <a:srgbClr val="0A1E3C"/>
                          </a:solidFill>
                          <a:latin typeface="Arial"/>
                        </a:rPr>
                        <a:t>First campus UC since Feb 2025; CDC’s A$2.7bn is its construction-phase economic-impact estimate</a:t>
                      </a:r>
                    </a:p>
                  </a:txBody>
                  <a:tcPr marL="82296" marR="82296" marT="71323" marB="71323" anchor="t">
                    <a:lnB w="11430" cap="flat" cmpd="sng" algn="ctr">
                      <a:solidFill>
                        <a:srgbClr val="0A1E3C"/>
                      </a:solidFill>
                    </a:lnB>
                    <a:noFill/>
                  </a:tcPr>
                </a:tc>
              </a:tr>
            </a:tbl>
          </a:graphicData>
        </a:graphic>
      </p:graphicFrame>
      <p:sp>
        <p:nvSpPr>
          <p:cNvPr id="34" name="TextBox 33"/>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ITK Research top-10 UC (May 2026); NSW Planning Portal; DCD; Baxtel; The Good Builder (May 2026); iEnvironmental (Jun 2026); Troview (Jun 2026); Mingtiandi; W.Media; company releases.</a:t>
            </a:r>
          </a:p>
        </p:txBody>
      </p:sp>
      <p:pic>
        <p:nvPicPr>
          <p:cNvPr id="35" name="Picture 34" descr="sect05.png"/>
          <p:cNvPicPr>
            <a:picLocks noChangeAspect="1"/>
          </p:cNvPicPr>
          <p:nvPr/>
        </p:nvPicPr>
        <p:blipFill>
          <a:blip r:embed="rId2"/>
          <a:stretch>
            <a:fillRect/>
          </a:stretch>
        </p:blipFill>
        <p:spPr>
          <a:xfrm>
            <a:off x="11323289" y="603504"/>
            <a:ext cx="365760" cy="365760"/>
          </a:xfrm>
          <a:prstGeom prst="rect">
            <a:avLst/>
          </a:prstGeom>
        </p:spPr>
      </p:pic>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05 · Supply &amp; pipeline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28</a:t>
            </a:r>
          </a:p>
        </p:txBody>
      </p:sp>
      <p:sp>
        <p:nvSpPr>
          <p:cNvPr id="9" name="TextBox 8"/>
          <p:cNvSpPr txBox="1"/>
          <p:nvPr/>
        </p:nvSpPr>
        <p:spPr>
          <a:xfrm>
            <a:off x="502920" y="576072"/>
            <a:ext cx="11186129" cy="247497"/>
          </a:xfrm>
          <a:prstGeom prst="rect">
            <a:avLst/>
          </a:prstGeom>
          <a:noFill/>
        </p:spPr>
        <p:txBody>
          <a:bodyPr wrap="square" anchor="t" lIns="0" tIns="0" rIns="0" bIns="0">
            <a:noAutofit/>
          </a:bodyPr>
          <a:lstStyle/>
          <a:p>
            <a:pPr algn="l">
              <a:lnSpc>
                <a:spcPct val="116000"/>
              </a:lnSpc>
              <a:spcAft>
                <a:spcPts val="0"/>
              </a:spcAft>
            </a:pPr>
            <a:r>
              <a:rPr sz="1400" b="1" spc="-31">
                <a:solidFill>
                  <a:srgbClr val="0A1E3C"/>
                </a:solidFill>
                <a:latin typeface="Georgia"/>
              </a:rPr>
              <a:t>Beyond the majors: platform, JV and regional entrants, led by Firmus, funded at 150 MW against a 1,600 MW 2028 target</a:t>
            </a:r>
          </a:p>
        </p:txBody>
      </p:sp>
      <p:sp>
        <p:nvSpPr>
          <p:cNvPr id="10" name="Rectangle 9"/>
          <p:cNvSpPr/>
          <p:nvPr/>
        </p:nvSpPr>
        <p:spPr>
          <a:xfrm>
            <a:off x="502920" y="965200"/>
            <a:ext cx="2700520" cy="6766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1" name="Rectangle 10"/>
          <p:cNvSpPr/>
          <p:nvPr/>
        </p:nvSpPr>
        <p:spPr>
          <a:xfrm>
            <a:off x="502920" y="965200"/>
            <a:ext cx="32004" cy="67665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TextBox 11"/>
          <p:cNvSpPr txBox="1"/>
          <p:nvPr/>
        </p:nvSpPr>
        <p:spPr>
          <a:xfrm>
            <a:off x="649224" y="1047496"/>
            <a:ext cx="2481064"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15</a:t>
            </a:r>
          </a:p>
        </p:txBody>
      </p:sp>
      <p:sp>
        <p:nvSpPr>
          <p:cNvPr id="13" name="TextBox 12"/>
          <p:cNvSpPr txBox="1"/>
          <p:nvPr/>
        </p:nvSpPr>
        <p:spPr>
          <a:xfrm>
            <a:off x="649224" y="1337919"/>
            <a:ext cx="2481064"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further named projects; 24 across pages 27–28 (inashanu tally)</a:t>
            </a:r>
          </a:p>
        </p:txBody>
      </p:sp>
      <p:sp>
        <p:nvSpPr>
          <p:cNvPr id="14" name="Rectangle 13"/>
          <p:cNvSpPr/>
          <p:nvPr/>
        </p:nvSpPr>
        <p:spPr>
          <a:xfrm>
            <a:off x="3331456" y="965200"/>
            <a:ext cx="2700520" cy="676656"/>
          </a:xfrm>
          <a:prstGeom prst="rect">
            <a:avLst/>
          </a:prstGeom>
          <a:solidFill>
            <a:srgbClr val="F6E9E2"/>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Rectangle 14"/>
          <p:cNvSpPr/>
          <p:nvPr/>
        </p:nvSpPr>
        <p:spPr>
          <a:xfrm>
            <a:off x="3331456" y="965200"/>
            <a:ext cx="32004" cy="67665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6" name="TextBox 15"/>
          <p:cNvSpPr txBox="1"/>
          <p:nvPr/>
        </p:nvSpPr>
        <p:spPr>
          <a:xfrm>
            <a:off x="3477760" y="1047496"/>
            <a:ext cx="2481064" cy="240029"/>
          </a:xfrm>
          <a:prstGeom prst="rect">
            <a:avLst/>
          </a:prstGeom>
          <a:noFill/>
        </p:spPr>
        <p:txBody>
          <a:bodyPr wrap="square" anchor="t" lIns="0" tIns="0" rIns="0" bIns="0">
            <a:noAutofit/>
          </a:bodyPr>
          <a:lstStyle/>
          <a:p>
            <a:pPr algn="l">
              <a:lnSpc>
                <a:spcPct val="105000"/>
              </a:lnSpc>
              <a:spcAft>
                <a:spcPts val="0"/>
              </a:spcAft>
            </a:pPr>
            <a:r>
              <a:rPr sz="1500" b="1">
                <a:solidFill>
                  <a:srgbClr val="C2410C"/>
                </a:solidFill>
                <a:latin typeface="Georgia"/>
              </a:rPr>
              <a:t>150 MW</a:t>
            </a:r>
          </a:p>
        </p:txBody>
      </p:sp>
      <p:sp>
        <p:nvSpPr>
          <p:cNvPr id="17" name="TextBox 16"/>
          <p:cNvSpPr txBox="1"/>
          <p:nvPr/>
        </p:nvSpPr>
        <p:spPr>
          <a:xfrm>
            <a:off x="3477760" y="1337919"/>
            <a:ext cx="2481064"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Firmus Southgate funded and contracted; 1,600 MW is a 2028 target</a:t>
            </a:r>
          </a:p>
        </p:txBody>
      </p:sp>
      <p:sp>
        <p:nvSpPr>
          <p:cNvPr id="18" name="Rectangle 17"/>
          <p:cNvSpPr/>
          <p:nvPr/>
        </p:nvSpPr>
        <p:spPr>
          <a:xfrm>
            <a:off x="6159992" y="965200"/>
            <a:ext cx="2700520" cy="6766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Rectangle 18"/>
          <p:cNvSpPr/>
          <p:nvPr/>
        </p:nvSpPr>
        <p:spPr>
          <a:xfrm>
            <a:off x="6159992" y="965200"/>
            <a:ext cx="32004" cy="67665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TextBox 19"/>
          <p:cNvSpPr txBox="1"/>
          <p:nvPr/>
        </p:nvSpPr>
        <p:spPr>
          <a:xfrm>
            <a:off x="6306296" y="1047496"/>
            <a:ext cx="2481064"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720 MW</a:t>
            </a:r>
          </a:p>
        </p:txBody>
      </p:sp>
      <p:sp>
        <p:nvSpPr>
          <p:cNvPr id="21" name="TextBox 20"/>
          <p:cNvSpPr txBox="1"/>
          <p:nvPr/>
        </p:nvSpPr>
        <p:spPr>
          <a:xfrm>
            <a:off x="6306296" y="1337919"/>
            <a:ext cx="2481064" cy="133680"/>
          </a:xfrm>
          <a:prstGeom prst="rect">
            <a:avLst/>
          </a:prstGeom>
          <a:noFill/>
        </p:spPr>
        <p:txBody>
          <a:bodyPr wrap="square" anchor="t" lIns="0" tIns="0" rIns="0" bIns="0">
            <a:noAutofit/>
          </a:bodyPr>
          <a:lstStyle/>
          <a:p>
            <a:pPr algn="l">
              <a:lnSpc>
                <a:spcPct val="118000"/>
              </a:lnSpc>
              <a:spcAft>
                <a:spcPts val="0"/>
              </a:spcAft>
            </a:pPr>
            <a:r>
              <a:rPr sz="770" b="0" spc="-17">
                <a:solidFill>
                  <a:srgbClr val="5B6B84"/>
                </a:solidFill>
                <a:latin typeface="Arial"/>
              </a:rPr>
              <a:t>Keppel Hazelwood, Latrobe Valley: brownfield power site</a:t>
            </a:r>
          </a:p>
        </p:txBody>
      </p:sp>
      <p:sp>
        <p:nvSpPr>
          <p:cNvPr id="22" name="Rectangle 21"/>
          <p:cNvSpPr/>
          <p:nvPr/>
        </p:nvSpPr>
        <p:spPr>
          <a:xfrm>
            <a:off x="8988529" y="965200"/>
            <a:ext cx="2700520" cy="6766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Rectangle 22"/>
          <p:cNvSpPr/>
          <p:nvPr/>
        </p:nvSpPr>
        <p:spPr>
          <a:xfrm>
            <a:off x="8988529" y="965200"/>
            <a:ext cx="32004" cy="67665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TextBox 23"/>
          <p:cNvSpPr txBox="1"/>
          <p:nvPr/>
        </p:nvSpPr>
        <p:spPr>
          <a:xfrm>
            <a:off x="9134833" y="1047496"/>
            <a:ext cx="2481064"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11 of 15</a:t>
            </a:r>
          </a:p>
        </p:txBody>
      </p:sp>
      <p:sp>
        <p:nvSpPr>
          <p:cNvPr id="25" name="TextBox 24"/>
          <p:cNvSpPr txBox="1"/>
          <p:nvPr/>
        </p:nvSpPr>
        <p:spPr>
          <a:xfrm>
            <a:off x="9134833" y="1337919"/>
            <a:ext cx="2481064"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in Greater Sydney or Melbourne (inashanu count)</a:t>
            </a:r>
          </a:p>
        </p:txBody>
      </p:sp>
      <p:graphicFrame>
        <p:nvGraphicFramePr>
          <p:cNvPr id="26" name="Table 25"/>
          <p:cNvGraphicFramePr>
            <a:graphicFrameLocks noGrp="1"/>
          </p:cNvGraphicFramePr>
          <p:nvPr/>
        </p:nvGraphicFramePr>
        <p:xfrm>
          <a:off x="502920" y="1824736"/>
          <a:ext cx="11186127" cy="3278832"/>
        </p:xfrm>
        <a:graphic>
          <a:graphicData uri="http://schemas.openxmlformats.org/drawingml/2006/table">
            <a:tbl>
              <a:tblPr firstRow="0" bandRow="0" firstCol="0" bandCol="0">
                <a:tableStyleId>{2D5ABB26-0587-4C30-8999-92F81FD0307C}</a:tableStyleId>
              </a:tblPr>
              <a:tblGrid>
                <a:gridCol w="2788919"/>
                <a:gridCol w="1920240"/>
                <a:gridCol w="1600200"/>
                <a:gridCol w="1874519"/>
                <a:gridCol w="3002249"/>
              </a:tblGrid>
              <a:tr h="204927">
                <a:tc>
                  <a:txBody>
                    <a:bodyPr wrap="square">
                      <a:noAutofit/>
                    </a:bodyPr>
                    <a:lstStyle/>
                    <a:p>
                      <a:pPr algn="l">
                        <a:lnSpc>
                          <a:spcPct val="118000"/>
                        </a:lnSpc>
                      </a:pPr>
                      <a:r>
                        <a:rPr sz="800" b="1">
                          <a:solidFill>
                            <a:srgbClr val="FFFFFF"/>
                          </a:solidFill>
                          <a:latin typeface="Arial"/>
                        </a:rPr>
                        <a:t>Project</a:t>
                      </a:r>
                    </a:p>
                  </a:txBody>
                  <a:tcPr marL="91440" marR="82296" marT="42519" marB="42519" anchor="t">
                    <a:solidFill>
                      <a:srgbClr val="0A1E3C"/>
                    </a:solidFill>
                  </a:tcPr>
                </a:tc>
                <a:tc>
                  <a:txBody>
                    <a:bodyPr wrap="square">
                      <a:noAutofit/>
                    </a:bodyPr>
                    <a:lstStyle/>
                    <a:p>
                      <a:pPr algn="l">
                        <a:lnSpc>
                          <a:spcPct val="118000"/>
                        </a:lnSpc>
                      </a:pPr>
                      <a:r>
                        <a:rPr sz="800" b="1">
                          <a:solidFill>
                            <a:srgbClr val="FFFFFF"/>
                          </a:solidFill>
                          <a:latin typeface="Arial"/>
                        </a:rPr>
                        <a:t>Metro</a:t>
                      </a:r>
                    </a:p>
                  </a:txBody>
                  <a:tcPr marL="82296" marR="82296" marT="42519" marB="42519" anchor="t">
                    <a:solidFill>
                      <a:srgbClr val="0A1E3C"/>
                    </a:solidFill>
                  </a:tcPr>
                </a:tc>
                <a:tc>
                  <a:txBody>
                    <a:bodyPr wrap="square">
                      <a:noAutofit/>
                    </a:bodyPr>
                    <a:lstStyle/>
                    <a:p>
                      <a:pPr algn="l">
                        <a:lnSpc>
                          <a:spcPct val="118000"/>
                        </a:lnSpc>
                      </a:pPr>
                      <a:r>
                        <a:rPr sz="800" b="1">
                          <a:solidFill>
                            <a:srgbClr val="FFFFFF"/>
                          </a:solidFill>
                          <a:latin typeface="Arial"/>
                        </a:rPr>
                        <a:t>MW</a:t>
                      </a:r>
                    </a:p>
                  </a:txBody>
                  <a:tcPr marL="82296" marR="82296" marT="42519" marB="42519" anchor="t">
                    <a:solidFill>
                      <a:srgbClr val="0A1E3C"/>
                    </a:solidFill>
                  </a:tcPr>
                </a:tc>
                <a:tc>
                  <a:txBody>
                    <a:bodyPr wrap="square">
                      <a:noAutofit/>
                    </a:bodyPr>
                    <a:lstStyle/>
                    <a:p>
                      <a:pPr algn="l">
                        <a:lnSpc>
                          <a:spcPct val="118000"/>
                        </a:lnSpc>
                      </a:pPr>
                      <a:r>
                        <a:rPr sz="800" b="1">
                          <a:solidFill>
                            <a:srgbClr val="FFFFFF"/>
                          </a:solidFill>
                          <a:latin typeface="Arial"/>
                        </a:rPr>
                        <a:t>Capex (A$)</a:t>
                      </a:r>
                    </a:p>
                  </a:txBody>
                  <a:tcPr marL="82296" marR="82296" marT="42519" marB="42519" anchor="t">
                    <a:solidFill>
                      <a:srgbClr val="0A1E3C"/>
                    </a:solidFill>
                  </a:tcPr>
                </a:tc>
                <a:tc>
                  <a:txBody>
                    <a:bodyPr wrap="square">
                      <a:noAutofit/>
                    </a:bodyPr>
                    <a:lstStyle/>
                    <a:p>
                      <a:pPr algn="l">
                        <a:lnSpc>
                          <a:spcPct val="118000"/>
                        </a:lnSpc>
                      </a:pPr>
                      <a:r>
                        <a:rPr sz="800" b="1">
                          <a:solidFill>
                            <a:srgbClr val="FFFFFF"/>
                          </a:solidFill>
                          <a:latin typeface="Arial"/>
                        </a:rPr>
                        <a:t>Status (Sep 2026)</a:t>
                      </a:r>
                    </a:p>
                  </a:txBody>
                  <a:tcPr marL="82296" marR="82296" marT="42519" marB="42519" anchor="t">
                    <a:solidFill>
                      <a:srgbClr val="0A1E3C"/>
                    </a:solidFill>
                  </a:tcPr>
                </a:tc>
              </a:tr>
              <a:tr h="204927">
                <a:tc>
                  <a:txBody>
                    <a:bodyPr wrap="square">
                      <a:noAutofit/>
                    </a:bodyPr>
                    <a:lstStyle/>
                    <a:p>
                      <a:pPr algn="l">
                        <a:lnSpc>
                          <a:spcPct val="118000"/>
                        </a:lnSpc>
                      </a:pPr>
                      <a:r>
                        <a:rPr sz="800" b="1">
                          <a:solidFill>
                            <a:srgbClr val="0A1E3C"/>
                          </a:solidFill>
                          <a:latin typeface="Arial"/>
                        </a:rPr>
                        <a:t>Stack MEL02</a:t>
                      </a:r>
                    </a:p>
                  </a:txBody>
                  <a:tcPr marL="91440"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Truganina, Melbourne</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252</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part of $1.3bn green loan</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Shell complete late 2025</a:t>
                      </a:r>
                    </a:p>
                  </a:txBody>
                  <a:tcPr marL="82296" marR="82296" marT="42519" marB="42519" anchor="t">
                    <a:lnB w="7620" cap="flat" cmpd="sng" algn="ctr">
                      <a:solidFill>
                        <a:srgbClr val="D7DEE9"/>
                      </a:solidFill>
                    </a:lnB>
                    <a:noFill/>
                  </a:tcPr>
                </a:tc>
              </a:tr>
              <a:tr h="204927">
                <a:tc>
                  <a:txBody>
                    <a:bodyPr wrap="square">
                      <a:noAutofit/>
                    </a:bodyPr>
                    <a:lstStyle/>
                    <a:p>
                      <a:pPr algn="l">
                        <a:lnSpc>
                          <a:spcPct val="118000"/>
                        </a:lnSpc>
                      </a:pPr>
                      <a:r>
                        <a:rPr sz="800" b="1">
                          <a:solidFill>
                            <a:srgbClr val="0A1E3C"/>
                          </a:solidFill>
                          <a:latin typeface="Arial"/>
                        </a:rPr>
                        <a:t>Stack MEL01 C+D</a:t>
                      </a:r>
                    </a:p>
                  </a:txBody>
                  <a:tcPr marL="91440"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Truganina, Melbourne</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108</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as above</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Topped out Nov 2025</a:t>
                      </a:r>
                    </a:p>
                  </a:txBody>
                  <a:tcPr marL="82296" marR="82296" marT="42519" marB="42519" anchor="t">
                    <a:lnB w="7620" cap="flat" cmpd="sng" algn="ctr">
                      <a:solidFill>
                        <a:srgbClr val="D7DEE9"/>
                      </a:solidFill>
                    </a:lnB>
                    <a:noFill/>
                  </a:tcPr>
                </a:tc>
              </a:tr>
              <a:tr h="204927">
                <a:tc>
                  <a:txBody>
                    <a:bodyPr wrap="square">
                      <a:noAutofit/>
                    </a:bodyPr>
                    <a:lstStyle/>
                    <a:p>
                      <a:pPr algn="l">
                        <a:lnSpc>
                          <a:spcPct val="118000"/>
                        </a:lnSpc>
                      </a:pPr>
                      <a:r>
                        <a:rPr sz="800" b="1">
                          <a:solidFill>
                            <a:srgbClr val="0A1E3C"/>
                          </a:solidFill>
                          <a:latin typeface="Arial"/>
                        </a:rPr>
                        <a:t>Stockland/EdgeConneX JV</a:t>
                      </a:r>
                    </a:p>
                  </a:txBody>
                  <a:tcPr marL="91440"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Wetherill Park, Sydney</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160</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n/d</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JV Mar 2026; under construction</a:t>
                      </a:r>
                    </a:p>
                  </a:txBody>
                  <a:tcPr marL="82296" marR="82296" marT="42519" marB="42519" anchor="t">
                    <a:lnB w="7620" cap="flat" cmpd="sng" algn="ctr">
                      <a:solidFill>
                        <a:srgbClr val="D7DEE9"/>
                      </a:solidFill>
                    </a:lnB>
                    <a:noFill/>
                  </a:tcPr>
                </a:tc>
              </a:tr>
              <a:tr h="204927">
                <a:tc>
                  <a:txBody>
                    <a:bodyPr wrap="square">
                      <a:noAutofit/>
                    </a:bodyPr>
                    <a:lstStyle/>
                    <a:p>
                      <a:pPr algn="l">
                        <a:lnSpc>
                          <a:spcPct val="118000"/>
                        </a:lnSpc>
                      </a:pPr>
                      <a:r>
                        <a:rPr sz="800" b="1">
                          <a:solidFill>
                            <a:srgbClr val="0A1E3C"/>
                          </a:solidFill>
                          <a:latin typeface="Arial"/>
                        </a:rPr>
                        <a:t>ISPT Kemps Creek</a:t>
                      </a:r>
                    </a:p>
                  </a:txBody>
                  <a:tcPr marL="91440"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Sydney</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up to 1,000</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5bn</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Announced</a:t>
                      </a:r>
                    </a:p>
                  </a:txBody>
                  <a:tcPr marL="82296" marR="82296" marT="42519" marB="42519" anchor="t">
                    <a:lnB w="7620" cap="flat" cmpd="sng" algn="ctr">
                      <a:solidFill>
                        <a:srgbClr val="D7DEE9"/>
                      </a:solidFill>
                    </a:lnB>
                    <a:noFill/>
                  </a:tcPr>
                </a:tc>
              </a:tr>
              <a:tr h="204927">
                <a:tc>
                  <a:txBody>
                    <a:bodyPr wrap="square">
                      <a:noAutofit/>
                    </a:bodyPr>
                    <a:lstStyle/>
                    <a:p>
                      <a:pPr algn="l">
                        <a:lnSpc>
                          <a:spcPct val="118000"/>
                        </a:lnSpc>
                      </a:pPr>
                      <a:r>
                        <a:rPr sz="800" b="1">
                          <a:solidFill>
                            <a:srgbClr val="0A1E3C"/>
                          </a:solidFill>
                          <a:latin typeface="Arial"/>
                        </a:rPr>
                        <a:t>Goodman SYD01</a:t>
                      </a:r>
                    </a:p>
                  </a:txBody>
                  <a:tcPr marL="91440"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Sydney</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90</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n/d</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Commenced 1H26</a:t>
                      </a:r>
                    </a:p>
                  </a:txBody>
                  <a:tcPr marL="82296" marR="82296" marT="42519" marB="42519" anchor="t">
                    <a:lnB w="7620" cap="flat" cmpd="sng" algn="ctr">
                      <a:solidFill>
                        <a:srgbClr val="D7DEE9"/>
                      </a:solidFill>
                    </a:lnB>
                    <a:noFill/>
                  </a:tcPr>
                </a:tc>
              </a:tr>
              <a:tr h="204927">
                <a:tc>
                  <a:txBody>
                    <a:bodyPr wrap="square">
                      <a:noAutofit/>
                    </a:bodyPr>
                    <a:lstStyle/>
                    <a:p>
                      <a:pPr algn="l">
                        <a:lnSpc>
                          <a:spcPct val="118000"/>
                        </a:lnSpc>
                      </a:pPr>
                      <a:r>
                        <a:rPr sz="800" b="1">
                          <a:solidFill>
                            <a:srgbClr val="0A1E3C"/>
                          </a:solidFill>
                          <a:latin typeface="Arial"/>
                        </a:rPr>
                        <a:t>Goodman ‘Project Atlas’</a:t>
                      </a:r>
                    </a:p>
                  </a:txBody>
                  <a:tcPr marL="91440"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Eastern Creek, Sydney</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~500</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up to 5bn</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SEARS filed</a:t>
                      </a:r>
                    </a:p>
                  </a:txBody>
                  <a:tcPr marL="82296" marR="82296" marT="42519" marB="42519" anchor="t">
                    <a:lnB w="7620" cap="flat" cmpd="sng" algn="ctr">
                      <a:solidFill>
                        <a:srgbClr val="D7DEE9"/>
                      </a:solidFill>
                    </a:lnB>
                    <a:noFill/>
                  </a:tcPr>
                </a:tc>
              </a:tr>
              <a:tr h="204927">
                <a:tc>
                  <a:txBody>
                    <a:bodyPr wrap="square">
                      <a:noAutofit/>
                    </a:bodyPr>
                    <a:lstStyle/>
                    <a:p>
                      <a:pPr algn="l">
                        <a:lnSpc>
                          <a:spcPct val="118000"/>
                        </a:lnSpc>
                      </a:pPr>
                      <a:r>
                        <a:rPr sz="800" b="1">
                          <a:solidFill>
                            <a:srgbClr val="0A1E3C"/>
                          </a:solidFill>
                          <a:latin typeface="Arial"/>
                        </a:rPr>
                        <a:t>Macquarie DC IC3 Super West</a:t>
                      </a:r>
                    </a:p>
                  </a:txBody>
                  <a:tcPr marL="91440"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Macquarie Park, Sydney</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63</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350m</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Construction since Jun 2024</a:t>
                      </a:r>
                    </a:p>
                  </a:txBody>
                  <a:tcPr marL="82296" marR="82296" marT="42519" marB="42519" anchor="t">
                    <a:lnB w="7620" cap="flat" cmpd="sng" algn="ctr">
                      <a:solidFill>
                        <a:srgbClr val="D7DEE9"/>
                      </a:solidFill>
                    </a:lnB>
                    <a:noFill/>
                  </a:tcPr>
                </a:tc>
              </a:tr>
              <a:tr h="204927">
                <a:tc>
                  <a:txBody>
                    <a:bodyPr wrap="square">
                      <a:noAutofit/>
                    </a:bodyPr>
                    <a:lstStyle/>
                    <a:p>
                      <a:pPr algn="l">
                        <a:lnSpc>
                          <a:spcPct val="118000"/>
                        </a:lnSpc>
                      </a:pPr>
                      <a:r>
                        <a:rPr sz="800" b="1">
                          <a:solidFill>
                            <a:srgbClr val="0A1E3C"/>
                          </a:solidFill>
                          <a:latin typeface="Arial"/>
                        </a:rPr>
                        <a:t>Microsoft Azure Melbourne region</a:t>
                      </a:r>
                    </a:p>
                  </a:txBody>
                  <a:tcPr marL="91440"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Melbourne</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48 to 150</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part of A$25bn program</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Opened Jul 2025</a:t>
                      </a:r>
                    </a:p>
                  </a:txBody>
                  <a:tcPr marL="82296" marR="82296" marT="42519" marB="42519" anchor="t">
                    <a:lnB w="7620" cap="flat" cmpd="sng" algn="ctr">
                      <a:solidFill>
                        <a:srgbClr val="D7DEE9"/>
                      </a:solidFill>
                    </a:lnB>
                    <a:noFill/>
                  </a:tcPr>
                </a:tc>
              </a:tr>
              <a:tr h="204927">
                <a:tc>
                  <a:txBody>
                    <a:bodyPr wrap="square">
                      <a:noAutofit/>
                    </a:bodyPr>
                    <a:lstStyle/>
                    <a:p>
                      <a:pPr algn="l">
                        <a:lnSpc>
                          <a:spcPct val="118000"/>
                        </a:lnSpc>
                      </a:pPr>
                      <a:r>
                        <a:rPr sz="800" b="1">
                          <a:solidFill>
                            <a:srgbClr val="0A1E3C"/>
                          </a:solidFill>
                          <a:latin typeface="Arial"/>
                        </a:rPr>
                        <a:t>Firmus Southgate (TAS + mainland)</a:t>
                      </a:r>
                    </a:p>
                  </a:txBody>
                  <a:tcPr marL="91440"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Multi-metro</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150 funded (1,600 by 2028)</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&gt;4.5bn (MEL ph.1)</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MEL phase 1 UC; US$10bn debt facility</a:t>
                      </a:r>
                    </a:p>
                  </a:txBody>
                  <a:tcPr marL="82296" marR="82296" marT="42519" marB="42519" anchor="t">
                    <a:lnB w="7620" cap="flat" cmpd="sng" algn="ctr">
                      <a:solidFill>
                        <a:srgbClr val="D7DEE9"/>
                      </a:solidFill>
                    </a:lnB>
                    <a:noFill/>
                  </a:tcPr>
                </a:tc>
              </a:tr>
              <a:tr h="204927">
                <a:tc>
                  <a:txBody>
                    <a:bodyPr wrap="square">
                      <a:noAutofit/>
                    </a:bodyPr>
                    <a:lstStyle/>
                    <a:p>
                      <a:pPr algn="l">
                        <a:lnSpc>
                          <a:spcPct val="118000"/>
                        </a:lnSpc>
                      </a:pPr>
                      <a:r>
                        <a:rPr sz="800" b="1">
                          <a:solidFill>
                            <a:srgbClr val="0A1E3C"/>
                          </a:solidFill>
                          <a:latin typeface="Arial"/>
                        </a:rPr>
                        <a:t>Keppel Hazelwood</a:t>
                      </a:r>
                    </a:p>
                  </a:txBody>
                  <a:tcPr marL="91440"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Latrobe Valley, VIC</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720</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n/d</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Proposed, brownfield power site</a:t>
                      </a:r>
                    </a:p>
                  </a:txBody>
                  <a:tcPr marL="82296" marR="82296" marT="42519" marB="42519" anchor="t">
                    <a:lnB w="7620" cap="flat" cmpd="sng" algn="ctr">
                      <a:solidFill>
                        <a:srgbClr val="D7DEE9"/>
                      </a:solidFill>
                    </a:lnB>
                    <a:noFill/>
                  </a:tcPr>
                </a:tc>
              </a:tr>
              <a:tr h="204927">
                <a:tc>
                  <a:txBody>
                    <a:bodyPr wrap="square">
                      <a:noAutofit/>
                    </a:bodyPr>
                    <a:lstStyle/>
                    <a:p>
                      <a:pPr algn="l">
                        <a:lnSpc>
                          <a:spcPct val="118000"/>
                        </a:lnSpc>
                      </a:pPr>
                      <a:r>
                        <a:rPr sz="800" b="1">
                          <a:solidFill>
                            <a:srgbClr val="0A1E3C"/>
                          </a:solidFill>
                          <a:latin typeface="Arial"/>
                        </a:rPr>
                        <a:t>GreenSquareDC SYD1</a:t>
                      </a:r>
                    </a:p>
                  </a:txBody>
                  <a:tcPr marL="91440"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Norwest, Sydney</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110</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1.2bn</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Announced; AI-ready</a:t>
                      </a:r>
                    </a:p>
                  </a:txBody>
                  <a:tcPr marL="82296" marR="82296" marT="42519" marB="42519" anchor="t">
                    <a:lnB w="7620" cap="flat" cmpd="sng" algn="ctr">
                      <a:solidFill>
                        <a:srgbClr val="D7DEE9"/>
                      </a:solidFill>
                    </a:lnB>
                    <a:noFill/>
                  </a:tcPr>
                </a:tc>
              </a:tr>
              <a:tr h="204927">
                <a:tc>
                  <a:txBody>
                    <a:bodyPr wrap="square">
                      <a:noAutofit/>
                    </a:bodyPr>
                    <a:lstStyle/>
                    <a:p>
                      <a:pPr algn="l">
                        <a:lnSpc>
                          <a:spcPct val="118000"/>
                        </a:lnSpc>
                      </a:pPr>
                      <a:r>
                        <a:rPr sz="800" b="1">
                          <a:solidFill>
                            <a:srgbClr val="0A1E3C"/>
                          </a:solidFill>
                          <a:latin typeface="Arial"/>
                        </a:rPr>
                        <a:t>Stack Horsley Park</a:t>
                      </a:r>
                    </a:p>
                  </a:txBody>
                  <a:tcPr marL="91440"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Sydney</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450</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3.7bn</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Application lodged</a:t>
                      </a:r>
                    </a:p>
                  </a:txBody>
                  <a:tcPr marL="82296" marR="82296" marT="42519" marB="42519" anchor="t">
                    <a:lnB w="7620" cap="flat" cmpd="sng" algn="ctr">
                      <a:solidFill>
                        <a:srgbClr val="D7DEE9"/>
                      </a:solidFill>
                    </a:lnB>
                    <a:noFill/>
                  </a:tcPr>
                </a:tc>
              </a:tr>
              <a:tr h="204927">
                <a:tc>
                  <a:txBody>
                    <a:bodyPr wrap="square">
                      <a:noAutofit/>
                    </a:bodyPr>
                    <a:lstStyle/>
                    <a:p>
                      <a:pPr algn="l">
                        <a:lnSpc>
                          <a:spcPct val="118000"/>
                        </a:lnSpc>
                      </a:pPr>
                      <a:r>
                        <a:rPr sz="800" b="1">
                          <a:solidFill>
                            <a:srgbClr val="0A1E3C"/>
                          </a:solidFill>
                          <a:latin typeface="Arial"/>
                        </a:rPr>
                        <a:t>Project Meridien</a:t>
                      </a:r>
                    </a:p>
                  </a:txBody>
                  <a:tcPr marL="91440"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Broome, WA</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1,000</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n/d</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Proposed</a:t>
                      </a:r>
                    </a:p>
                  </a:txBody>
                  <a:tcPr marL="82296" marR="82296" marT="42519" marB="42519" anchor="t">
                    <a:lnB w="7620" cap="flat" cmpd="sng" algn="ctr">
                      <a:solidFill>
                        <a:srgbClr val="D7DEE9"/>
                      </a:solidFill>
                    </a:lnB>
                    <a:noFill/>
                  </a:tcPr>
                </a:tc>
              </a:tr>
              <a:tr h="204927">
                <a:tc>
                  <a:txBody>
                    <a:bodyPr wrap="square">
                      <a:noAutofit/>
                    </a:bodyPr>
                    <a:lstStyle/>
                    <a:p>
                      <a:pPr algn="l">
                        <a:lnSpc>
                          <a:spcPct val="118000"/>
                        </a:lnSpc>
                      </a:pPr>
                      <a:r>
                        <a:rPr sz="800" b="1">
                          <a:solidFill>
                            <a:srgbClr val="0A1E3C"/>
                          </a:solidFill>
                          <a:latin typeface="Arial"/>
                        </a:rPr>
                        <a:t>DigiCo SYD1 upgrade</a:t>
                      </a:r>
                    </a:p>
                  </a:txBody>
                  <a:tcPr marL="91440"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Ultimo, Sydney</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26 to 88</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n/d</a:t>
                      </a:r>
                    </a:p>
                  </a:txBody>
                  <a:tcPr marL="82296" marR="82296" marT="42519" marB="42519"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15 of 20 MW upgrade complete May 2026</a:t>
                      </a:r>
                    </a:p>
                  </a:txBody>
                  <a:tcPr marL="82296" marR="82296" marT="42519" marB="42519" anchor="t">
                    <a:lnB w="7620" cap="flat" cmpd="sng" algn="ctr">
                      <a:solidFill>
                        <a:srgbClr val="D7DEE9"/>
                      </a:solidFill>
                    </a:lnB>
                    <a:noFill/>
                  </a:tcPr>
                </a:tc>
              </a:tr>
              <a:tr h="204927">
                <a:tc>
                  <a:txBody>
                    <a:bodyPr wrap="square">
                      <a:noAutofit/>
                    </a:bodyPr>
                    <a:lstStyle/>
                    <a:p>
                      <a:pPr algn="l">
                        <a:lnSpc>
                          <a:spcPct val="118000"/>
                        </a:lnSpc>
                      </a:pPr>
                      <a:r>
                        <a:rPr sz="800" b="1">
                          <a:solidFill>
                            <a:srgbClr val="0A1E3C"/>
                          </a:solidFill>
                          <a:latin typeface="Arial"/>
                        </a:rPr>
                        <a:t>Anthropic lease, Western Downs hub</a:t>
                      </a:r>
                    </a:p>
                  </a:txBody>
                  <a:tcPr marL="91440" marR="82296" marT="42519" marB="42519" anchor="t">
                    <a:lnB w="11430" cap="flat" cmpd="sng" algn="ctr">
                      <a:solidFill>
                        <a:srgbClr val="0A1E3C"/>
                      </a:solidFill>
                    </a:lnB>
                    <a:noFill/>
                  </a:tcPr>
                </a:tc>
                <a:tc>
                  <a:txBody>
                    <a:bodyPr wrap="square">
                      <a:noAutofit/>
                    </a:bodyPr>
                    <a:lstStyle/>
                    <a:p>
                      <a:pPr algn="l">
                        <a:lnSpc>
                          <a:spcPct val="118000"/>
                        </a:lnSpc>
                      </a:pPr>
                      <a:r>
                        <a:rPr sz="800" b="0">
                          <a:solidFill>
                            <a:srgbClr val="0A1E3C"/>
                          </a:solidFill>
                          <a:latin typeface="Arial"/>
                        </a:rPr>
                        <a:t>Dalby, QLD</a:t>
                      </a:r>
                    </a:p>
                  </a:txBody>
                  <a:tcPr marL="82296" marR="82296" marT="42519" marB="42519" anchor="t">
                    <a:lnB w="11430" cap="flat" cmpd="sng" algn="ctr">
                      <a:solidFill>
                        <a:srgbClr val="0A1E3C"/>
                      </a:solidFill>
                    </a:lnB>
                    <a:noFill/>
                  </a:tcPr>
                </a:tc>
                <a:tc>
                  <a:txBody>
                    <a:bodyPr wrap="square">
                      <a:noAutofit/>
                    </a:bodyPr>
                    <a:lstStyle/>
                    <a:p>
                      <a:pPr algn="l">
                        <a:lnSpc>
                          <a:spcPct val="118000"/>
                        </a:lnSpc>
                      </a:pPr>
                      <a:r>
                        <a:rPr sz="800" b="0">
                          <a:solidFill>
                            <a:srgbClr val="0A1E3C"/>
                          </a:solidFill>
                          <a:latin typeface="Arial"/>
                        </a:rPr>
                        <a:t>n/d</a:t>
                      </a:r>
                    </a:p>
                  </a:txBody>
                  <a:tcPr marL="82296" marR="82296" marT="42519" marB="42519" anchor="t">
                    <a:lnB w="11430" cap="flat" cmpd="sng" algn="ctr">
                      <a:solidFill>
                        <a:srgbClr val="0A1E3C"/>
                      </a:solidFill>
                    </a:lnB>
                    <a:noFill/>
                  </a:tcPr>
                </a:tc>
                <a:tc>
                  <a:txBody>
                    <a:bodyPr wrap="square">
                      <a:noAutofit/>
                    </a:bodyPr>
                    <a:lstStyle/>
                    <a:p>
                      <a:pPr algn="l">
                        <a:lnSpc>
                          <a:spcPct val="118000"/>
                        </a:lnSpc>
                      </a:pPr>
                      <a:r>
                        <a:rPr sz="800" b="0">
                          <a:solidFill>
                            <a:srgbClr val="0A1E3C"/>
                          </a:solidFill>
                          <a:latin typeface="Arial"/>
                        </a:rPr>
                        <a:t>~30–32bn (hub)</a:t>
                      </a:r>
                    </a:p>
                  </a:txBody>
                  <a:tcPr marL="82296" marR="82296" marT="42519" marB="42519" anchor="t">
                    <a:lnB w="11430" cap="flat" cmpd="sng" algn="ctr">
                      <a:solidFill>
                        <a:srgbClr val="0A1E3C"/>
                      </a:solidFill>
                    </a:lnB>
                    <a:noFill/>
                  </a:tcPr>
                </a:tc>
                <a:tc>
                  <a:txBody>
                    <a:bodyPr wrap="square">
                      <a:noAutofit/>
                    </a:bodyPr>
                    <a:lstStyle/>
                    <a:p>
                      <a:pPr algn="l">
                        <a:lnSpc>
                          <a:spcPct val="118000"/>
                        </a:lnSpc>
                      </a:pPr>
                      <a:r>
                        <a:rPr sz="800" b="0">
                          <a:solidFill>
                            <a:srgbClr val="0A1E3C"/>
                          </a:solidFill>
                          <a:latin typeface="Arial"/>
                        </a:rPr>
                        <a:t>Lease signed 16 Sep 2026; hub online from 2027</a:t>
                      </a:r>
                    </a:p>
                  </a:txBody>
                  <a:tcPr marL="82296" marR="82296" marT="42519" marB="42519" anchor="t">
                    <a:lnB w="11430" cap="flat" cmpd="sng" algn="ctr">
                      <a:solidFill>
                        <a:srgbClr val="0A1E3C"/>
                      </a:solidFill>
                    </a:lnB>
                    <a:noFill/>
                  </a:tcPr>
                </a:tc>
              </a:tr>
            </a:tbl>
          </a:graphicData>
        </a:graphic>
      </p:graphicFrame>
      <p:sp>
        <p:nvSpPr>
          <p:cNvPr id="27" name="Rectangle 26"/>
          <p:cNvSpPr/>
          <p:nvPr/>
        </p:nvSpPr>
        <p:spPr>
          <a:xfrm>
            <a:off x="502920" y="5395528"/>
            <a:ext cx="11186129" cy="584301"/>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Rectangle 27"/>
          <p:cNvSpPr/>
          <p:nvPr/>
        </p:nvSpPr>
        <p:spPr>
          <a:xfrm>
            <a:off x="502920" y="5395528"/>
            <a:ext cx="36576" cy="584301"/>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TextBox 28"/>
          <p:cNvSpPr txBox="1"/>
          <p:nvPr/>
        </p:nvSpPr>
        <p:spPr>
          <a:xfrm>
            <a:off x="667512" y="5505256"/>
            <a:ext cx="10875233" cy="437814"/>
          </a:xfrm>
          <a:prstGeom prst="rect">
            <a:avLst/>
          </a:prstGeom>
          <a:noFill/>
        </p:spPr>
        <p:txBody>
          <a:bodyPr wrap="square" anchor="t" lIns="0" tIns="0" rIns="0" bIns="0">
            <a:noAutofit/>
          </a:bodyPr>
          <a:lstStyle/>
          <a:p>
            <a:pPr algn="l">
              <a:lnSpc>
                <a:spcPct val="126000"/>
              </a:lnSpc>
              <a:spcAft>
                <a:spcPts val="0"/>
              </a:spcAft>
            </a:pPr>
            <a:r>
              <a:rPr sz="760" b="0">
                <a:solidFill>
                  <a:srgbClr val="0A1E3C"/>
                </a:solidFill>
                <a:latin typeface="Arial"/>
              </a:rPr>
              <a:t>n/d = not disclosed. Stages across pages 27–28 run from operating to proposed; the following page screens this pipeline for deliverability: power, contract, funding and planning. Where a source publishes a target larger than the funded or approved figure, the MW column carries the smaller one: Firmus Southgate enters at its 150 MW Melbourne phase, and the 1,450 MW balance of the 1,600 MW 2028 target sits outside every pipeline total, entering the bull case alone (workbook Metro_Capacity, cell B48). Two rows across these pages disclose no megawatts and add nothing to either pool.</a:t>
            </a:r>
          </a:p>
        </p:txBody>
      </p:sp>
      <p:sp>
        <p:nvSpPr>
          <p:cNvPr id="30" name="TextBox 29"/>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ITK Research top-10 UC (May 2026); NSW Planning Portal; DCD; Baxtel; The Good Builder (May 2026); iEnvironmental (Jun 2026); Troview (Jun 2026); Mingtiandi; W.Media; company releases.</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05 · Supply &amp; pipeline</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29</a:t>
            </a:r>
          </a:p>
        </p:txBody>
      </p:sp>
      <p:sp>
        <p:nvSpPr>
          <p:cNvPr id="9" name="TextBox 8"/>
          <p:cNvSpPr txBox="1"/>
          <p:nvPr/>
        </p:nvSpPr>
        <p:spPr>
          <a:xfrm>
            <a:off x="502920" y="576072"/>
            <a:ext cx="11186129" cy="24749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Pipeline totals range from 6 GW to 44 GW depending on what you count: only ~25% is fully deliverable</a:t>
            </a:r>
          </a:p>
        </p:txBody>
      </p:sp>
      <p:sp>
        <p:nvSpPr>
          <p:cNvPr id="10" name="Rectangle 9"/>
          <p:cNvSpPr/>
          <p:nvPr/>
        </p:nvSpPr>
        <p:spPr>
          <a:xfrm>
            <a:off x="502920" y="965200"/>
            <a:ext cx="11186129" cy="64008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1" name="TextBox 10"/>
          <p:cNvSpPr txBox="1"/>
          <p:nvPr/>
        </p:nvSpPr>
        <p:spPr>
          <a:xfrm>
            <a:off x="649224" y="1074928"/>
            <a:ext cx="1944617"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44 GW</a:t>
            </a:r>
          </a:p>
        </p:txBody>
      </p:sp>
      <p:sp>
        <p:nvSpPr>
          <p:cNvPr id="12" name="TextBox 11"/>
          <p:cNvSpPr txBox="1"/>
          <p:nvPr/>
        </p:nvSpPr>
        <p:spPr>
          <a:xfrm>
            <a:off x="649224" y="1283055"/>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AEMO connection requests, 2025 IASR</a:t>
            </a:r>
          </a:p>
        </p:txBody>
      </p:sp>
      <p:sp>
        <p:nvSpPr>
          <p:cNvPr id="13" name="Rectangle 12"/>
          <p:cNvSpPr/>
          <p:nvPr/>
        </p:nvSpPr>
        <p:spPr>
          <a:xfrm>
            <a:off x="2740145" y="1093216"/>
            <a:ext cx="11430" cy="384047"/>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4" name="TextBox 13"/>
          <p:cNvSpPr txBox="1"/>
          <p:nvPr/>
        </p:nvSpPr>
        <p:spPr>
          <a:xfrm>
            <a:off x="2886449" y="1074928"/>
            <a:ext cx="1944617"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~6 GW</a:t>
            </a:r>
          </a:p>
        </p:txBody>
      </p:sp>
      <p:sp>
        <p:nvSpPr>
          <p:cNvPr id="15" name="TextBox 14"/>
          <p:cNvSpPr txBox="1"/>
          <p:nvPr/>
        </p:nvSpPr>
        <p:spPr>
          <a:xfrm>
            <a:off x="2886449" y="1283055"/>
            <a:ext cx="1944617"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what 2030 system demand needs (AEMO Step Change)</a:t>
            </a:r>
          </a:p>
        </p:txBody>
      </p:sp>
      <p:sp>
        <p:nvSpPr>
          <p:cNvPr id="16" name="Rectangle 15"/>
          <p:cNvSpPr/>
          <p:nvPr/>
        </p:nvSpPr>
        <p:spPr>
          <a:xfrm>
            <a:off x="4977371" y="1093216"/>
            <a:ext cx="11430" cy="384047"/>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TextBox 16"/>
          <p:cNvSpPr txBox="1"/>
          <p:nvPr/>
        </p:nvSpPr>
        <p:spPr>
          <a:xfrm>
            <a:off x="5123675" y="1074928"/>
            <a:ext cx="1944617"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~25%</a:t>
            </a:r>
          </a:p>
        </p:txBody>
      </p:sp>
      <p:sp>
        <p:nvSpPr>
          <p:cNvPr id="18" name="TextBox 17"/>
          <p:cNvSpPr txBox="1"/>
          <p:nvPr/>
        </p:nvSpPr>
        <p:spPr>
          <a:xfrm>
            <a:off x="5123675" y="1283055"/>
            <a:ext cx="1944617"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of pipeline fully deliverable near-term (M3/Colliers)</a:t>
            </a:r>
          </a:p>
        </p:txBody>
      </p:sp>
      <p:sp>
        <p:nvSpPr>
          <p:cNvPr id="19" name="Rectangle 18"/>
          <p:cNvSpPr/>
          <p:nvPr/>
        </p:nvSpPr>
        <p:spPr>
          <a:xfrm>
            <a:off x="7214597" y="1093216"/>
            <a:ext cx="11430" cy="384047"/>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TextBox 19"/>
          <p:cNvSpPr txBox="1"/>
          <p:nvPr/>
        </p:nvSpPr>
        <p:spPr>
          <a:xfrm>
            <a:off x="7360901" y="1074928"/>
            <a:ext cx="1944617"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5–8 GW</a:t>
            </a:r>
          </a:p>
        </p:txBody>
      </p:sp>
      <p:sp>
        <p:nvSpPr>
          <p:cNvPr id="21" name="TextBox 20"/>
          <p:cNvSpPr txBox="1"/>
          <p:nvPr/>
        </p:nvSpPr>
        <p:spPr>
          <a:xfrm>
            <a:off x="7360901" y="1283055"/>
            <a:ext cx="1944617" cy="133680"/>
          </a:xfrm>
          <a:prstGeom prst="rect">
            <a:avLst/>
          </a:prstGeom>
          <a:noFill/>
        </p:spPr>
        <p:txBody>
          <a:bodyPr wrap="square" anchor="t" lIns="0" tIns="0" rIns="0" bIns="0">
            <a:noAutofit/>
          </a:bodyPr>
          <a:lstStyle/>
          <a:p>
            <a:pPr algn="l">
              <a:lnSpc>
                <a:spcPct val="118000"/>
              </a:lnSpc>
              <a:spcAft>
                <a:spcPts val="0"/>
              </a:spcAft>
            </a:pPr>
            <a:r>
              <a:rPr sz="770" b="0" spc="-17">
                <a:solidFill>
                  <a:srgbClr val="5B6B84"/>
                </a:solidFill>
                <a:latin typeface="Arial"/>
              </a:rPr>
              <a:t>inashanu 2030 planning band after screens</a:t>
            </a:r>
          </a:p>
        </p:txBody>
      </p:sp>
      <p:sp>
        <p:nvSpPr>
          <p:cNvPr id="22" name="Rectangle 21"/>
          <p:cNvSpPr/>
          <p:nvPr/>
        </p:nvSpPr>
        <p:spPr>
          <a:xfrm>
            <a:off x="9451823" y="1093216"/>
            <a:ext cx="11430" cy="384047"/>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TextBox 22"/>
          <p:cNvSpPr txBox="1"/>
          <p:nvPr/>
        </p:nvSpPr>
        <p:spPr>
          <a:xfrm>
            <a:off x="9598127" y="1074928"/>
            <a:ext cx="1944617"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~1.5 GW</a:t>
            </a:r>
          </a:p>
        </p:txBody>
      </p:sp>
      <p:sp>
        <p:nvSpPr>
          <p:cNvPr id="24" name="TextBox 23"/>
          <p:cNvSpPr txBox="1"/>
          <p:nvPr/>
        </p:nvSpPr>
        <p:spPr>
          <a:xfrm>
            <a:off x="9598127" y="1283055"/>
            <a:ext cx="1944617"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CBRE projected shortfall despite tier-1 APAC status</a:t>
            </a:r>
          </a:p>
        </p:txBody>
      </p:sp>
      <p:sp>
        <p:nvSpPr>
          <p:cNvPr id="25" name="TextBox 24"/>
          <p:cNvSpPr txBox="1"/>
          <p:nvPr/>
        </p:nvSpPr>
        <p:spPr>
          <a:xfrm>
            <a:off x="502920" y="1760728"/>
            <a:ext cx="584299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Six ways to count the Australian pipeline</a:t>
            </a:r>
          </a:p>
        </p:txBody>
      </p:sp>
      <p:sp>
        <p:nvSpPr>
          <p:cNvPr id="26" name="Rectangle 25"/>
          <p:cNvSpPr/>
          <p:nvPr/>
        </p:nvSpPr>
        <p:spPr>
          <a:xfrm>
            <a:off x="502920" y="1943608"/>
            <a:ext cx="584299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27" name="Table 26"/>
          <p:cNvGraphicFramePr>
            <a:graphicFrameLocks noGrp="1"/>
          </p:cNvGraphicFramePr>
          <p:nvPr/>
        </p:nvGraphicFramePr>
        <p:xfrm>
          <a:off x="502920" y="2035048"/>
          <a:ext cx="5842999" cy="1710940"/>
        </p:xfrm>
        <a:graphic>
          <a:graphicData uri="http://schemas.openxmlformats.org/drawingml/2006/table">
            <a:tbl>
              <a:tblPr firstRow="0" bandRow="0" firstCol="0" bandCol="0">
                <a:tableStyleId>{2D5ABB26-0587-4C30-8999-92F81FD0307C}</a:tableStyleId>
              </a:tblPr>
              <a:tblGrid>
                <a:gridCol w="2331720"/>
                <a:gridCol w="1188720"/>
                <a:gridCol w="2322559"/>
              </a:tblGrid>
              <a:tr h="193039">
                <a:tc>
                  <a:txBody>
                    <a:bodyPr wrap="square">
                      <a:noAutofit/>
                    </a:bodyPr>
                    <a:lstStyle/>
                    <a:p>
                      <a:pPr algn="l">
                        <a:lnSpc>
                          <a:spcPct val="118000"/>
                        </a:lnSpc>
                      </a:pPr>
                      <a:r>
                        <a:rPr sz="800" b="1">
                          <a:solidFill>
                            <a:srgbClr val="0A1E3C"/>
                          </a:solidFill>
                          <a:latin typeface="Arial"/>
                        </a:rPr>
                        <a:t>Pipeline measure</a:t>
                      </a:r>
                    </a:p>
                  </a:txBody>
                  <a:tcPr marL="91440" marR="82296" marT="36576" marB="36576" anchor="t">
                    <a:lnT w="11430" cap="flat" cmpd="sng" algn="ctr">
                      <a:solidFill>
                        <a:srgbClr val="0A1E3C"/>
                      </a:solidFill>
                    </a:lnT>
                    <a:lnB w="11430" cap="flat" cmpd="sng" algn="ctr">
                      <a:solidFill>
                        <a:srgbClr val="0A1E3C"/>
                      </a:solidFill>
                    </a:lnB>
                    <a:noFill/>
                  </a:tcPr>
                </a:tc>
                <a:tc>
                  <a:txBody>
                    <a:bodyPr wrap="square">
                      <a:noAutofit/>
                    </a:bodyPr>
                    <a:lstStyle/>
                    <a:p>
                      <a:pPr algn="r">
                        <a:lnSpc>
                          <a:spcPct val="118000"/>
                        </a:lnSpc>
                      </a:pPr>
                      <a:r>
                        <a:rPr sz="800" b="1">
                          <a:solidFill>
                            <a:srgbClr val="0A1E3C"/>
                          </a:solidFill>
                          <a:latin typeface="Arial"/>
                        </a:rPr>
                        <a:t>Figure</a:t>
                      </a:r>
                    </a:p>
                  </a:txBody>
                  <a:tcPr marL="82296" marR="82296" marT="36576" marB="36576"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00" b="1">
                          <a:solidFill>
                            <a:srgbClr val="0A1E3C"/>
                          </a:solidFill>
                          <a:latin typeface="Arial"/>
                        </a:rPr>
                        <a:t>What it counts</a:t>
                      </a:r>
                    </a:p>
                  </a:txBody>
                  <a:tcPr marL="82296" marR="82296" marT="36576" marB="36576" anchor="t">
                    <a:lnT w="11430" cap="flat" cmpd="sng" algn="ctr">
                      <a:solidFill>
                        <a:srgbClr val="0A1E3C"/>
                      </a:solidFill>
                    </a:lnT>
                    <a:lnB w="11430" cap="flat" cmpd="sng" algn="ctr">
                      <a:solidFill>
                        <a:srgbClr val="0A1E3C"/>
                      </a:solidFill>
                    </a:lnB>
                    <a:noFill/>
                  </a:tcPr>
                </a:tc>
              </a:tr>
              <a:tr h="312928">
                <a:tc>
                  <a:txBody>
                    <a:bodyPr wrap="square">
                      <a:noAutofit/>
                    </a:bodyPr>
                    <a:lstStyle/>
                    <a:p>
                      <a:pPr algn="l">
                        <a:lnSpc>
                          <a:spcPct val="118000"/>
                        </a:lnSpc>
                      </a:pPr>
                      <a:r>
                        <a:rPr sz="800" b="1">
                          <a:solidFill>
                            <a:srgbClr val="0A1E3C"/>
                          </a:solidFill>
                          <a:latin typeface="Arial"/>
                        </a:rPr>
                        <a:t>AEMO connection requests (2025 IASR, national)</a:t>
                      </a:r>
                    </a:p>
                  </a:txBody>
                  <a:tcPr marL="91440" marR="82296" marT="36576" marB="36576" anchor="t">
                    <a:lnB w="7620" cap="flat" cmpd="sng" algn="ctr">
                      <a:solidFill>
                        <a:srgbClr val="D7DEE9"/>
                      </a:solidFill>
                    </a:lnB>
                    <a:noFill/>
                  </a:tcPr>
                </a:tc>
                <a:tc>
                  <a:txBody>
                    <a:bodyPr wrap="square">
                      <a:noAutofit/>
                    </a:bodyPr>
                    <a:lstStyle/>
                    <a:p>
                      <a:pPr algn="r">
                        <a:lnSpc>
                          <a:spcPct val="118000"/>
                        </a:lnSpc>
                      </a:pPr>
                      <a:r>
                        <a:rPr sz="800" b="0">
                          <a:solidFill>
                            <a:srgbClr val="0A1E3C"/>
                          </a:solidFill>
                          <a:latin typeface="Arial"/>
                        </a:rPr>
                        <a:t>44 GW</a:t>
                      </a:r>
                    </a:p>
                  </a:txBody>
                  <a:tcPr marL="82296" marR="82296" marT="36576" marB="36576"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Every application, incl. speculative; Oxford Economics: ~6 of 7 MW phantom</a:t>
                      </a:r>
                    </a:p>
                  </a:txBody>
                  <a:tcPr marL="82296" marR="82296" marT="36576" marB="36576" anchor="t">
                    <a:lnB w="7620" cap="flat" cmpd="sng" algn="ctr">
                      <a:solidFill>
                        <a:srgbClr val="D7DEE9"/>
                      </a:solidFill>
                    </a:lnB>
                    <a:noFill/>
                  </a:tcPr>
                </a:tc>
              </a:tr>
              <a:tr h="193039">
                <a:tc>
                  <a:txBody>
                    <a:bodyPr wrap="square">
                      <a:noAutofit/>
                    </a:bodyPr>
                    <a:lstStyle/>
                    <a:p>
                      <a:pPr algn="l">
                        <a:lnSpc>
                          <a:spcPct val="118000"/>
                        </a:lnSpc>
                      </a:pPr>
                      <a:r>
                        <a:rPr sz="800" b="1">
                          <a:solidFill>
                            <a:srgbClr val="0A1E3C"/>
                          </a:solidFill>
                          <a:latin typeface="Arial"/>
                        </a:rPr>
                        <a:t>Knight Frank pipeline (2025)</a:t>
                      </a:r>
                    </a:p>
                  </a:txBody>
                  <a:tcPr marL="91440" marR="82296" marT="36576" marB="36576" anchor="t">
                    <a:lnB w="7620" cap="flat" cmpd="sng" algn="ctr">
                      <a:solidFill>
                        <a:srgbClr val="D7DEE9"/>
                      </a:solidFill>
                    </a:lnB>
                    <a:noFill/>
                  </a:tcPr>
                </a:tc>
                <a:tc>
                  <a:txBody>
                    <a:bodyPr wrap="square">
                      <a:noAutofit/>
                    </a:bodyPr>
                    <a:lstStyle/>
                    <a:p>
                      <a:pPr algn="r">
                        <a:lnSpc>
                          <a:spcPct val="118000"/>
                        </a:lnSpc>
                      </a:pPr>
                      <a:r>
                        <a:rPr sz="800" b="0">
                          <a:solidFill>
                            <a:srgbClr val="0A1E3C"/>
                          </a:solidFill>
                          <a:latin typeface="Arial"/>
                        </a:rPr>
                        <a:t>~15 GW</a:t>
                      </a:r>
                    </a:p>
                  </a:txBody>
                  <a:tcPr marL="82296" marR="82296" marT="36576" marB="36576"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UNVERIFIED (poor OCR; register item 3)</a:t>
                      </a:r>
                    </a:p>
                  </a:txBody>
                  <a:tcPr marL="82296" marR="82296" marT="36576" marB="36576" anchor="t">
                    <a:lnB w="7620" cap="flat" cmpd="sng" algn="ctr">
                      <a:solidFill>
                        <a:srgbClr val="D7DEE9"/>
                      </a:solidFill>
                    </a:lnB>
                    <a:noFill/>
                  </a:tcPr>
                </a:tc>
              </a:tr>
              <a:tr h="312928">
                <a:tc>
                  <a:txBody>
                    <a:bodyPr wrap="square">
                      <a:noAutofit/>
                    </a:bodyPr>
                    <a:lstStyle/>
                    <a:p>
                      <a:pPr algn="l">
                        <a:lnSpc>
                          <a:spcPct val="118000"/>
                        </a:lnSpc>
                      </a:pPr>
                      <a:r>
                        <a:rPr sz="800" b="1">
                          <a:solidFill>
                            <a:srgbClr val="0A1E3C"/>
                          </a:solidFill>
                          <a:latin typeface="Arial"/>
                        </a:rPr>
                        <a:t>NSW project pipeline (Climate Council/DC Byte)</a:t>
                      </a:r>
                    </a:p>
                  </a:txBody>
                  <a:tcPr marL="91440" marR="82296" marT="36576" marB="36576" anchor="t">
                    <a:lnB w="7620" cap="flat" cmpd="sng" algn="ctr">
                      <a:solidFill>
                        <a:srgbClr val="D7DEE9"/>
                      </a:solidFill>
                    </a:lnB>
                    <a:noFill/>
                  </a:tcPr>
                </a:tc>
                <a:tc>
                  <a:txBody>
                    <a:bodyPr wrap="square">
                      <a:noAutofit/>
                    </a:bodyPr>
                    <a:lstStyle/>
                    <a:p>
                      <a:pPr algn="r">
                        <a:lnSpc>
                          <a:spcPct val="118000"/>
                        </a:lnSpc>
                      </a:pPr>
                      <a:r>
                        <a:rPr sz="800" b="0">
                          <a:solidFill>
                            <a:srgbClr val="0A1E3C"/>
                          </a:solidFill>
                          <a:latin typeface="Arial"/>
                        </a:rPr>
                        <a:t>11.4 GW / 44 projects</a:t>
                      </a:r>
                    </a:p>
                  </a:txBody>
                  <a:tcPr marL="82296" marR="82296" marT="36576" marB="36576"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Announced projects, all stages</a:t>
                      </a:r>
                    </a:p>
                  </a:txBody>
                  <a:tcPr marL="82296" marR="82296" marT="36576" marB="36576" anchor="t">
                    <a:lnB w="7620" cap="flat" cmpd="sng" algn="ctr">
                      <a:solidFill>
                        <a:srgbClr val="D7DEE9"/>
                      </a:solidFill>
                    </a:lnB>
                    <a:noFill/>
                  </a:tcPr>
                </a:tc>
              </a:tr>
              <a:tr h="193039">
                <a:tc>
                  <a:txBody>
                    <a:bodyPr wrap="square">
                      <a:noAutofit/>
                    </a:bodyPr>
                    <a:lstStyle/>
                    <a:p>
                      <a:pPr algn="l">
                        <a:lnSpc>
                          <a:spcPct val="118000"/>
                        </a:lnSpc>
                      </a:pPr>
                      <a:r>
                        <a:rPr sz="800" b="1">
                          <a:solidFill>
                            <a:srgbClr val="0A1E3C"/>
                          </a:solidFill>
                          <a:latin typeface="Arial"/>
                        </a:rPr>
                        <a:t>M3 built-out trajectory (early 2030s)</a:t>
                      </a:r>
                    </a:p>
                  </a:txBody>
                  <a:tcPr marL="91440" marR="82296" marT="36576" marB="36576" anchor="t">
                    <a:lnB w="7620" cap="flat" cmpd="sng" algn="ctr">
                      <a:solidFill>
                        <a:srgbClr val="D7DEE9"/>
                      </a:solidFill>
                    </a:lnB>
                    <a:noFill/>
                  </a:tcPr>
                </a:tc>
                <a:tc>
                  <a:txBody>
                    <a:bodyPr wrap="square">
                      <a:noAutofit/>
                    </a:bodyPr>
                    <a:lstStyle/>
                    <a:p>
                      <a:pPr algn="r">
                        <a:lnSpc>
                          <a:spcPct val="118000"/>
                        </a:lnSpc>
                      </a:pPr>
                      <a:r>
                        <a:rPr sz="800" b="0">
                          <a:solidFill>
                            <a:srgbClr val="0A1E3C"/>
                          </a:solidFill>
                          <a:latin typeface="Arial"/>
                        </a:rPr>
                        <a:t>~9.5 GW</a:t>
                      </a:r>
                    </a:p>
                  </a:txBody>
                  <a:tcPr marL="82296" marR="82296" marT="36576" marB="36576"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Delivered capacity incl. committed pipeline</a:t>
                      </a:r>
                    </a:p>
                  </a:txBody>
                  <a:tcPr marL="82296" marR="82296" marT="36576" marB="36576" anchor="t">
                    <a:lnB w="7620" cap="flat" cmpd="sng" algn="ctr">
                      <a:solidFill>
                        <a:srgbClr val="D7DEE9"/>
                      </a:solidFill>
                    </a:lnB>
                    <a:noFill/>
                  </a:tcPr>
                </a:tc>
              </a:tr>
              <a:tr h="193039">
                <a:tc>
                  <a:txBody>
                    <a:bodyPr wrap="square">
                      <a:noAutofit/>
                    </a:bodyPr>
                    <a:lstStyle/>
                    <a:p>
                      <a:pPr algn="l">
                        <a:lnSpc>
                          <a:spcPct val="118000"/>
                        </a:lnSpc>
                      </a:pPr>
                      <a:r>
                        <a:rPr sz="800" b="1">
                          <a:solidFill>
                            <a:srgbClr val="0A1E3C"/>
                          </a:solidFill>
                          <a:latin typeface="Arial"/>
                        </a:rPr>
                        <a:t>AEMO Step Change requirement (2030)</a:t>
                      </a:r>
                    </a:p>
                  </a:txBody>
                  <a:tcPr marL="91440" marR="82296" marT="36576" marB="36576" anchor="t">
                    <a:lnB w="7620" cap="flat" cmpd="sng" algn="ctr">
                      <a:solidFill>
                        <a:srgbClr val="D7DEE9"/>
                      </a:solidFill>
                    </a:lnB>
                    <a:noFill/>
                  </a:tcPr>
                </a:tc>
                <a:tc>
                  <a:txBody>
                    <a:bodyPr wrap="square">
                      <a:noAutofit/>
                    </a:bodyPr>
                    <a:lstStyle/>
                    <a:p>
                      <a:pPr algn="r">
                        <a:lnSpc>
                          <a:spcPct val="118000"/>
                        </a:lnSpc>
                      </a:pPr>
                      <a:r>
                        <a:rPr sz="800" b="0">
                          <a:solidFill>
                            <a:srgbClr val="0A1E3C"/>
                          </a:solidFill>
                          <a:latin typeface="Arial"/>
                        </a:rPr>
                        <a:t>~6 GW</a:t>
                      </a:r>
                    </a:p>
                  </a:txBody>
                  <a:tcPr marL="82296" marR="82296" marT="36576" marB="36576" anchor="t">
                    <a:lnB w="7620" cap="flat" cmpd="sng" algn="ctr">
                      <a:solidFill>
                        <a:srgbClr val="D7DEE9"/>
                      </a:solidFill>
                    </a:lnB>
                    <a:noFill/>
                  </a:tcPr>
                </a:tc>
                <a:tc>
                  <a:txBody>
                    <a:bodyPr wrap="square">
                      <a:noAutofit/>
                    </a:bodyPr>
                    <a:lstStyle/>
                    <a:p>
                      <a:pPr algn="l">
                        <a:lnSpc>
                          <a:spcPct val="118000"/>
                        </a:lnSpc>
                      </a:pPr>
                      <a:r>
                        <a:rPr sz="800" b="0">
                          <a:solidFill>
                            <a:srgbClr val="0A1E3C"/>
                          </a:solidFill>
                          <a:latin typeface="Arial"/>
                        </a:rPr>
                        <a:t>What system demand actually needs</a:t>
                      </a:r>
                    </a:p>
                  </a:txBody>
                  <a:tcPr marL="82296" marR="82296" marT="36576" marB="36576" anchor="t">
                    <a:lnB w="7620" cap="flat" cmpd="sng" algn="ctr">
                      <a:solidFill>
                        <a:srgbClr val="D7DEE9"/>
                      </a:solidFill>
                    </a:lnB>
                    <a:noFill/>
                  </a:tcPr>
                </a:tc>
              </a:tr>
              <a:tr h="312928">
                <a:tc>
                  <a:txBody>
                    <a:bodyPr wrap="square">
                      <a:noAutofit/>
                    </a:bodyPr>
                    <a:lstStyle/>
                    <a:p>
                      <a:pPr algn="l">
                        <a:lnSpc>
                          <a:spcPct val="118000"/>
                        </a:lnSpc>
                      </a:pPr>
                      <a:r>
                        <a:rPr sz="800" b="1">
                          <a:solidFill>
                            <a:srgbClr val="0A1E3C"/>
                          </a:solidFill>
                          <a:latin typeface="Arial"/>
                        </a:rPr>
                        <a:t>Fully deliverable near-term (M3/Colliers)</a:t>
                      </a:r>
                    </a:p>
                  </a:txBody>
                  <a:tcPr marL="91440" marR="82296" marT="36576" marB="36576" anchor="t">
                    <a:lnB w="11430" cap="flat" cmpd="sng" algn="ctr">
                      <a:solidFill>
                        <a:srgbClr val="0A1E3C"/>
                      </a:solidFill>
                    </a:lnB>
                    <a:noFill/>
                  </a:tcPr>
                </a:tc>
                <a:tc>
                  <a:txBody>
                    <a:bodyPr wrap="square">
                      <a:noAutofit/>
                    </a:bodyPr>
                    <a:lstStyle/>
                    <a:p>
                      <a:pPr algn="r">
                        <a:lnSpc>
                          <a:spcPct val="118000"/>
                        </a:lnSpc>
                      </a:pPr>
                      <a:r>
                        <a:rPr sz="800" b="0">
                          <a:solidFill>
                            <a:srgbClr val="0A1E3C"/>
                          </a:solidFill>
                          <a:latin typeface="Arial"/>
                        </a:rPr>
                        <a:t>~25% of pipeline</a:t>
                      </a:r>
                    </a:p>
                  </a:txBody>
                  <a:tcPr marL="82296" marR="82296" marT="36576" marB="36576" anchor="t">
                    <a:lnB w="11430" cap="flat" cmpd="sng" algn="ctr">
                      <a:solidFill>
                        <a:srgbClr val="0A1E3C"/>
                      </a:solidFill>
                    </a:lnB>
                    <a:noFill/>
                  </a:tcPr>
                </a:tc>
                <a:tc>
                  <a:txBody>
                    <a:bodyPr wrap="square">
                      <a:noAutofit/>
                    </a:bodyPr>
                    <a:lstStyle/>
                    <a:p>
                      <a:pPr algn="l">
                        <a:lnSpc>
                          <a:spcPct val="118000"/>
                        </a:lnSpc>
                      </a:pPr>
                      <a:r>
                        <a:rPr sz="800" b="0">
                          <a:solidFill>
                            <a:srgbClr val="0A1E3C"/>
                          </a:solidFill>
                          <a:latin typeface="Arial"/>
                        </a:rPr>
                        <a:t>Power, water, cost, lead-time, regulatory screens</a:t>
                      </a:r>
                    </a:p>
                  </a:txBody>
                  <a:tcPr marL="82296" marR="82296" marT="36576" marB="36576" anchor="t">
                    <a:lnB w="11430" cap="flat" cmpd="sng" algn="ctr">
                      <a:solidFill>
                        <a:srgbClr val="0A1E3C"/>
                      </a:solidFill>
                    </a:lnB>
                    <a:noFill/>
                  </a:tcPr>
                </a:tc>
              </a:tr>
            </a:tbl>
          </a:graphicData>
        </a:graphic>
      </p:graphicFrame>
      <p:sp>
        <p:nvSpPr>
          <p:cNvPr id="28" name="TextBox 27"/>
          <p:cNvSpPr txBox="1"/>
          <p:nvPr/>
        </p:nvSpPr>
        <p:spPr>
          <a:xfrm>
            <a:off x="6711679" y="1760728"/>
            <a:ext cx="497736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How inashanu discounts the pipeline</a:t>
            </a:r>
          </a:p>
        </p:txBody>
      </p:sp>
      <p:sp>
        <p:nvSpPr>
          <p:cNvPr id="29" name="Rectangle 28"/>
          <p:cNvSpPr/>
          <p:nvPr/>
        </p:nvSpPr>
        <p:spPr>
          <a:xfrm>
            <a:off x="6711679" y="1943608"/>
            <a:ext cx="497736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TextBox 29"/>
          <p:cNvSpPr txBox="1"/>
          <p:nvPr/>
        </p:nvSpPr>
        <p:spPr>
          <a:xfrm>
            <a:off x="6711679" y="1989328"/>
            <a:ext cx="384048" cy="310896"/>
          </a:xfrm>
          <a:prstGeom prst="rect">
            <a:avLst/>
          </a:prstGeom>
          <a:noFill/>
        </p:spPr>
        <p:txBody>
          <a:bodyPr wrap="square" anchor="t" lIns="0" tIns="0" rIns="0" bIns="0">
            <a:noAutofit/>
          </a:bodyPr>
          <a:lstStyle/>
          <a:p>
            <a:r>
              <a:rPr sz="1500" b="1">
                <a:solidFill>
                  <a:srgbClr val="C2410C"/>
                </a:solidFill>
                <a:latin typeface="Georgia"/>
              </a:rPr>
              <a:t>1</a:t>
            </a:r>
          </a:p>
        </p:txBody>
      </p:sp>
      <p:sp>
        <p:nvSpPr>
          <p:cNvPr id="31" name="TextBox 30"/>
          <p:cNvSpPr txBox="1"/>
          <p:nvPr/>
        </p:nvSpPr>
        <p:spPr>
          <a:xfrm>
            <a:off x="7132303" y="2035048"/>
            <a:ext cx="4556745" cy="215798"/>
          </a:xfrm>
          <a:prstGeom prst="rect">
            <a:avLst/>
          </a:prstGeom>
          <a:noFill/>
        </p:spPr>
        <p:txBody>
          <a:bodyPr wrap="square" anchor="t" lIns="0" tIns="0" rIns="0" bIns="0">
            <a:noAutofit/>
          </a:bodyPr>
          <a:lstStyle/>
          <a:p>
            <a:pPr algn="l">
              <a:lnSpc>
                <a:spcPct val="118000"/>
              </a:lnSpc>
              <a:spcAft>
                <a:spcPts val="0"/>
              </a:spcAft>
            </a:pPr>
            <a:r>
              <a:rPr sz="1200" b="1">
                <a:solidFill>
                  <a:srgbClr val="0A1E3C"/>
                </a:solidFill>
                <a:latin typeface="Georgia"/>
              </a:rPr>
              <a:t>Power screen</a:t>
            </a:r>
          </a:p>
        </p:txBody>
      </p:sp>
      <p:sp>
        <p:nvSpPr>
          <p:cNvPr id="32" name="TextBox 31"/>
          <p:cNvSpPr txBox="1"/>
          <p:nvPr/>
        </p:nvSpPr>
        <p:spPr>
          <a:xfrm>
            <a:off x="7132303" y="2278888"/>
            <a:ext cx="4556745" cy="339035"/>
          </a:xfrm>
          <a:prstGeom prst="rect">
            <a:avLst/>
          </a:prstGeom>
          <a:noFill/>
        </p:spPr>
        <p:txBody>
          <a:bodyPr wrap="square" anchor="t" lIns="0" tIns="0" rIns="0" bIns="0">
            <a:noAutofit/>
          </a:bodyPr>
          <a:lstStyle/>
          <a:p>
            <a:pPr algn="l">
              <a:lnSpc>
                <a:spcPct val="128000"/>
              </a:lnSpc>
              <a:spcAft>
                <a:spcPts val="0"/>
              </a:spcAft>
            </a:pPr>
            <a:r>
              <a:rPr sz="869" b="0">
                <a:solidFill>
                  <a:srgbClr val="5B6B84"/>
                </a:solidFill>
                <a:latin typeface="Arial"/>
              </a:rPr>
              <a:t>Does the project hold a connection agreement, or only an enquiry? (AirTrunk SYD3 had 300 MW committed against a 400 MW project at one point.)</a:t>
            </a:r>
          </a:p>
        </p:txBody>
      </p:sp>
      <p:sp>
        <p:nvSpPr>
          <p:cNvPr id="33" name="TextBox 32"/>
          <p:cNvSpPr txBox="1"/>
          <p:nvPr/>
        </p:nvSpPr>
        <p:spPr>
          <a:xfrm>
            <a:off x="6711679" y="2575458"/>
            <a:ext cx="384048" cy="310896"/>
          </a:xfrm>
          <a:prstGeom prst="rect">
            <a:avLst/>
          </a:prstGeom>
          <a:noFill/>
        </p:spPr>
        <p:txBody>
          <a:bodyPr wrap="square" anchor="t" lIns="0" tIns="0" rIns="0" bIns="0">
            <a:noAutofit/>
          </a:bodyPr>
          <a:lstStyle/>
          <a:p>
            <a:r>
              <a:rPr sz="1500" b="1">
                <a:solidFill>
                  <a:srgbClr val="C2410C"/>
                </a:solidFill>
                <a:latin typeface="Georgia"/>
              </a:rPr>
              <a:t>2</a:t>
            </a:r>
          </a:p>
        </p:txBody>
      </p:sp>
      <p:sp>
        <p:nvSpPr>
          <p:cNvPr id="34" name="TextBox 33"/>
          <p:cNvSpPr txBox="1"/>
          <p:nvPr/>
        </p:nvSpPr>
        <p:spPr>
          <a:xfrm>
            <a:off x="7132303" y="2621178"/>
            <a:ext cx="4556745" cy="215798"/>
          </a:xfrm>
          <a:prstGeom prst="rect">
            <a:avLst/>
          </a:prstGeom>
          <a:noFill/>
        </p:spPr>
        <p:txBody>
          <a:bodyPr wrap="square" anchor="t" lIns="0" tIns="0" rIns="0" bIns="0">
            <a:noAutofit/>
          </a:bodyPr>
          <a:lstStyle/>
          <a:p>
            <a:pPr algn="l">
              <a:lnSpc>
                <a:spcPct val="118000"/>
              </a:lnSpc>
              <a:spcAft>
                <a:spcPts val="0"/>
              </a:spcAft>
            </a:pPr>
            <a:r>
              <a:rPr sz="1200" b="1">
                <a:solidFill>
                  <a:srgbClr val="0A1E3C"/>
                </a:solidFill>
                <a:latin typeface="Georgia"/>
              </a:rPr>
              <a:t>Contract screen</a:t>
            </a:r>
          </a:p>
        </p:txBody>
      </p:sp>
      <p:sp>
        <p:nvSpPr>
          <p:cNvPr id="35" name="TextBox 34"/>
          <p:cNvSpPr txBox="1"/>
          <p:nvPr/>
        </p:nvSpPr>
        <p:spPr>
          <a:xfrm>
            <a:off x="7132303" y="2865018"/>
            <a:ext cx="4556745" cy="169517"/>
          </a:xfrm>
          <a:prstGeom prst="rect">
            <a:avLst/>
          </a:prstGeom>
          <a:noFill/>
        </p:spPr>
        <p:txBody>
          <a:bodyPr wrap="square" anchor="t" lIns="0" tIns="0" rIns="0" bIns="0">
            <a:noAutofit/>
          </a:bodyPr>
          <a:lstStyle/>
          <a:p>
            <a:pPr algn="l">
              <a:lnSpc>
                <a:spcPct val="128000"/>
              </a:lnSpc>
              <a:spcAft>
                <a:spcPts val="0"/>
              </a:spcAft>
            </a:pPr>
            <a:r>
              <a:rPr sz="869" b="0">
                <a:solidFill>
                  <a:srgbClr val="5B6B84"/>
                </a:solidFill>
                <a:latin typeface="Arial"/>
              </a:rPr>
              <a:t>Binding lease or MoU? (OpenAI-S7 is an MoU; CDC’s 555 MW is binding.)</a:t>
            </a:r>
          </a:p>
        </p:txBody>
      </p:sp>
      <p:sp>
        <p:nvSpPr>
          <p:cNvPr id="36" name="TextBox 35"/>
          <p:cNvSpPr txBox="1"/>
          <p:nvPr/>
        </p:nvSpPr>
        <p:spPr>
          <a:xfrm>
            <a:off x="6711679" y="3020161"/>
            <a:ext cx="384048" cy="310896"/>
          </a:xfrm>
          <a:prstGeom prst="rect">
            <a:avLst/>
          </a:prstGeom>
          <a:noFill/>
        </p:spPr>
        <p:txBody>
          <a:bodyPr wrap="square" anchor="t" lIns="0" tIns="0" rIns="0" bIns="0">
            <a:noAutofit/>
          </a:bodyPr>
          <a:lstStyle/>
          <a:p>
            <a:r>
              <a:rPr sz="1500" b="1">
                <a:solidFill>
                  <a:srgbClr val="C2410C"/>
                </a:solidFill>
                <a:latin typeface="Georgia"/>
              </a:rPr>
              <a:t>3</a:t>
            </a:r>
          </a:p>
        </p:txBody>
      </p:sp>
      <p:sp>
        <p:nvSpPr>
          <p:cNvPr id="37" name="TextBox 36"/>
          <p:cNvSpPr txBox="1"/>
          <p:nvPr/>
        </p:nvSpPr>
        <p:spPr>
          <a:xfrm>
            <a:off x="7132303" y="3065881"/>
            <a:ext cx="4556745" cy="215798"/>
          </a:xfrm>
          <a:prstGeom prst="rect">
            <a:avLst/>
          </a:prstGeom>
          <a:noFill/>
        </p:spPr>
        <p:txBody>
          <a:bodyPr wrap="square" anchor="t" lIns="0" tIns="0" rIns="0" bIns="0">
            <a:noAutofit/>
          </a:bodyPr>
          <a:lstStyle/>
          <a:p>
            <a:pPr algn="l">
              <a:lnSpc>
                <a:spcPct val="118000"/>
              </a:lnSpc>
              <a:spcAft>
                <a:spcPts val="0"/>
              </a:spcAft>
            </a:pPr>
            <a:r>
              <a:rPr sz="1200" b="1">
                <a:solidFill>
                  <a:srgbClr val="0A1E3C"/>
                </a:solidFill>
                <a:latin typeface="Georgia"/>
              </a:rPr>
              <a:t>Funding screen</a:t>
            </a:r>
          </a:p>
        </p:txBody>
      </p:sp>
      <p:sp>
        <p:nvSpPr>
          <p:cNvPr id="38" name="TextBox 37"/>
          <p:cNvSpPr txBox="1"/>
          <p:nvPr/>
        </p:nvSpPr>
        <p:spPr>
          <a:xfrm>
            <a:off x="7132303" y="3309721"/>
            <a:ext cx="4556745" cy="339035"/>
          </a:xfrm>
          <a:prstGeom prst="rect">
            <a:avLst/>
          </a:prstGeom>
          <a:noFill/>
        </p:spPr>
        <p:txBody>
          <a:bodyPr wrap="square" anchor="t" lIns="0" tIns="0" rIns="0" bIns="0">
            <a:noAutofit/>
          </a:bodyPr>
          <a:lstStyle/>
          <a:p>
            <a:pPr algn="l">
              <a:lnSpc>
                <a:spcPct val="128000"/>
              </a:lnSpc>
              <a:spcAft>
                <a:spcPts val="0"/>
              </a:spcAft>
            </a:pPr>
            <a:r>
              <a:rPr sz="869" b="0">
                <a:solidFill>
                  <a:srgbClr val="5B6B84"/>
                </a:solidFill>
                <a:latin typeface="Arial"/>
              </a:rPr>
              <a:t>Debt/equity committed? (AirTrunk’s ~A$4.3bn Kemps Creek facility was still being sought in Jun 2026.)</a:t>
            </a:r>
          </a:p>
        </p:txBody>
      </p:sp>
      <p:sp>
        <p:nvSpPr>
          <p:cNvPr id="39" name="TextBox 38"/>
          <p:cNvSpPr txBox="1"/>
          <p:nvPr/>
        </p:nvSpPr>
        <p:spPr>
          <a:xfrm>
            <a:off x="6711679" y="3606292"/>
            <a:ext cx="384048" cy="310896"/>
          </a:xfrm>
          <a:prstGeom prst="rect">
            <a:avLst/>
          </a:prstGeom>
          <a:noFill/>
        </p:spPr>
        <p:txBody>
          <a:bodyPr wrap="square" anchor="t" lIns="0" tIns="0" rIns="0" bIns="0">
            <a:noAutofit/>
          </a:bodyPr>
          <a:lstStyle/>
          <a:p>
            <a:r>
              <a:rPr sz="1500" b="1">
                <a:solidFill>
                  <a:srgbClr val="C2410C"/>
                </a:solidFill>
                <a:latin typeface="Georgia"/>
              </a:rPr>
              <a:t>4</a:t>
            </a:r>
          </a:p>
        </p:txBody>
      </p:sp>
      <p:sp>
        <p:nvSpPr>
          <p:cNvPr id="40" name="TextBox 39"/>
          <p:cNvSpPr txBox="1"/>
          <p:nvPr/>
        </p:nvSpPr>
        <p:spPr>
          <a:xfrm>
            <a:off x="7132303" y="3652012"/>
            <a:ext cx="4556745" cy="215798"/>
          </a:xfrm>
          <a:prstGeom prst="rect">
            <a:avLst/>
          </a:prstGeom>
          <a:noFill/>
        </p:spPr>
        <p:txBody>
          <a:bodyPr wrap="square" anchor="t" lIns="0" tIns="0" rIns="0" bIns="0">
            <a:noAutofit/>
          </a:bodyPr>
          <a:lstStyle/>
          <a:p>
            <a:pPr algn="l">
              <a:lnSpc>
                <a:spcPct val="118000"/>
              </a:lnSpc>
              <a:spcAft>
                <a:spcPts val="0"/>
              </a:spcAft>
            </a:pPr>
            <a:r>
              <a:rPr sz="1200" b="1">
                <a:solidFill>
                  <a:srgbClr val="0A1E3C"/>
                </a:solidFill>
                <a:latin typeface="Georgia"/>
              </a:rPr>
              <a:t>Planning screen</a:t>
            </a:r>
          </a:p>
        </p:txBody>
      </p:sp>
      <p:sp>
        <p:nvSpPr>
          <p:cNvPr id="41" name="TextBox 40"/>
          <p:cNvSpPr txBox="1"/>
          <p:nvPr/>
        </p:nvSpPr>
        <p:spPr>
          <a:xfrm>
            <a:off x="7132303" y="3895852"/>
            <a:ext cx="4556745" cy="169517"/>
          </a:xfrm>
          <a:prstGeom prst="rect">
            <a:avLst/>
          </a:prstGeom>
          <a:noFill/>
        </p:spPr>
        <p:txBody>
          <a:bodyPr wrap="square" anchor="t" lIns="0" tIns="0" rIns="0" bIns="0">
            <a:noAutofit/>
          </a:bodyPr>
          <a:lstStyle/>
          <a:p>
            <a:pPr algn="l">
              <a:lnSpc>
                <a:spcPct val="128000"/>
              </a:lnSpc>
              <a:spcAft>
                <a:spcPts val="0"/>
              </a:spcAft>
            </a:pPr>
            <a:r>
              <a:rPr sz="869" b="0">
                <a:solidFill>
                  <a:srgbClr val="5B6B84"/>
                </a:solidFill>
                <a:latin typeface="Arial"/>
              </a:rPr>
              <a:t>SSD approval vs application vs SEARS.</a:t>
            </a:r>
          </a:p>
        </p:txBody>
      </p:sp>
      <p:sp>
        <p:nvSpPr>
          <p:cNvPr id="42" name="TextBox 41"/>
          <p:cNvSpPr txBox="1"/>
          <p:nvPr/>
        </p:nvSpPr>
        <p:spPr>
          <a:xfrm>
            <a:off x="7132303" y="4101287"/>
            <a:ext cx="4556745" cy="339035"/>
          </a:xfrm>
          <a:prstGeom prst="rect">
            <a:avLst/>
          </a:prstGeom>
          <a:noFill/>
        </p:spPr>
        <p:txBody>
          <a:bodyPr wrap="square" anchor="t" lIns="0" tIns="0" rIns="0" bIns="0">
            <a:noAutofit/>
          </a:bodyPr>
          <a:lstStyle/>
          <a:p>
            <a:pPr algn="l">
              <a:lnSpc>
                <a:spcPct val="128000"/>
              </a:lnSpc>
              <a:spcAft>
                <a:spcPts val="0"/>
              </a:spcAft>
            </a:pPr>
            <a:r>
              <a:rPr sz="869" b="0" spc="-19">
                <a:solidFill>
                  <a:srgbClr val="0A1E3C"/>
                </a:solidFill>
                <a:latin typeface="Arial"/>
              </a:rPr>
              <a:t>Applying these screens turns 44 GW of requests into the 5–8 GW planning band (inashanu synthesis). Section 10 takes its low end as the bear case; base and bull are built bottom-up.</a:t>
            </a:r>
          </a:p>
        </p:txBody>
      </p:sp>
      <p:sp>
        <p:nvSpPr>
          <p:cNvPr id="43" name="Rectangle 42"/>
          <p:cNvSpPr/>
          <p:nvPr/>
        </p:nvSpPr>
        <p:spPr>
          <a:xfrm>
            <a:off x="502920" y="4577872"/>
            <a:ext cx="5842999" cy="1384015"/>
          </a:xfrm>
          <a:prstGeom prst="rect">
            <a:avLst/>
          </a:prstGeom>
          <a:solidFill>
            <a:srgbClr val="FBF9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4" name="Rectangle 43"/>
          <p:cNvSpPr/>
          <p:nvPr/>
        </p:nvSpPr>
        <p:spPr>
          <a:xfrm>
            <a:off x="502920" y="4577872"/>
            <a:ext cx="41148" cy="1384015"/>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5" name="TextBox 44"/>
          <p:cNvSpPr txBox="1"/>
          <p:nvPr/>
        </p:nvSpPr>
        <p:spPr>
          <a:xfrm>
            <a:off x="685800" y="4705888"/>
            <a:ext cx="5532103" cy="156159"/>
          </a:xfrm>
          <a:prstGeom prst="rect">
            <a:avLst/>
          </a:prstGeom>
          <a:noFill/>
        </p:spPr>
        <p:txBody>
          <a:bodyPr wrap="square" anchor="t" lIns="0" tIns="0" rIns="0" bIns="0">
            <a:noAutofit/>
          </a:bodyPr>
          <a:lstStyle/>
          <a:p>
            <a:pPr>
              <a:lnSpc>
                <a:spcPct val="118000"/>
              </a:lnSpc>
            </a:pPr>
            <a:r>
              <a:rPr sz="919" b="1" spc="50">
                <a:solidFill>
                  <a:srgbClr val="C2410C"/>
                </a:solidFill>
                <a:latin typeface="Arial"/>
              </a:rPr>
              <a:t>INASHANU DELIVERABILITY RULE OF THUMB</a:t>
            </a:r>
          </a:p>
        </p:txBody>
      </p:sp>
      <p:sp>
        <p:nvSpPr>
          <p:cNvPr id="46" name="TextBox 45"/>
          <p:cNvSpPr txBox="1"/>
          <p:nvPr/>
        </p:nvSpPr>
        <p:spPr>
          <a:xfrm>
            <a:off x="685800" y="4907767"/>
            <a:ext cx="5532103" cy="1032997"/>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Count a pipeline MW at 100% if contracted + powered + funded; 50% if two of three; 10% if one; 0% if connection-enquiry stage. Read qualitatively across the Section 05 table it gives ~2.5–3.5 GW of high-confidence additions to 2028, consistent with CBRE’s 1.8 GW live-capacity path plus committed UC. Run arithmetically: 1,350 MW operating, plus 68% of the 2,301 MW under construction, plus 25% of the 5,892 MW planned, reaches 4,388 MW by 2030 (Market_Sizing B26). The 1,612 MW gap to the 6,000 MW base case (B27) is what that case asks of projects not yet visible.</a:t>
            </a:r>
          </a:p>
        </p:txBody>
      </p:sp>
      <p:sp>
        <p:nvSpPr>
          <p:cNvPr id="47" name="Rectangle 46"/>
          <p:cNvSpPr/>
          <p:nvPr/>
        </p:nvSpPr>
        <p:spPr>
          <a:xfrm>
            <a:off x="6711679" y="4577872"/>
            <a:ext cx="4977369" cy="1384015"/>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8" name="Rectangle 47"/>
          <p:cNvSpPr/>
          <p:nvPr/>
        </p:nvSpPr>
        <p:spPr>
          <a:xfrm>
            <a:off x="6711679" y="4577872"/>
            <a:ext cx="41148" cy="1384015"/>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9" name="TextBox 48"/>
          <p:cNvSpPr txBox="1"/>
          <p:nvPr/>
        </p:nvSpPr>
        <p:spPr>
          <a:xfrm>
            <a:off x="6894559" y="4705888"/>
            <a:ext cx="4666473" cy="156159"/>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CBRE’S SHORTFALL PARADOX</a:t>
            </a:r>
          </a:p>
        </p:txBody>
      </p:sp>
      <p:sp>
        <p:nvSpPr>
          <p:cNvPr id="50" name="TextBox 49"/>
          <p:cNvSpPr txBox="1"/>
          <p:nvPr/>
        </p:nvSpPr>
        <p:spPr>
          <a:xfrm>
            <a:off x="6894559" y="4907767"/>
            <a:ext cx="4666473" cy="516498"/>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CBRE’s 2026 outlook projects a ~1.5 GW shortfall for Australia despite tier-1 APAC status: scarcity and glut coexist because the constraint is deliverability (power + planning) and not the volume of announcements.</a:t>
            </a:r>
          </a:p>
        </p:txBody>
      </p:sp>
      <p:sp>
        <p:nvSpPr>
          <p:cNvPr id="51" name="TextBox 50"/>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ITK Research (May 2026); Knight Frank (Apr 2025); Climate Council (Jun 2026); M3 Property (Nov 2025); de Valence (Dec 2025); Certified Strategic/CBRE (25 May 2026); Troview (Jun 2026).</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05 · Supply &amp; pipeline</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30</a:t>
            </a:r>
          </a:p>
        </p:txBody>
      </p:sp>
      <p:sp>
        <p:nvSpPr>
          <p:cNvPr id="9" name="TextBox 8"/>
          <p:cNvSpPr txBox="1"/>
          <p:nvPr/>
        </p:nvSpPr>
        <p:spPr>
          <a:xfrm>
            <a:off x="502920" y="576072"/>
            <a:ext cx="11186129" cy="24749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Power-secured Sydney land now clears A$1,500/sqm, a 2–4x premium to fringe Melbourne sites</a:t>
            </a:r>
          </a:p>
        </p:txBody>
      </p:sp>
      <p:sp>
        <p:nvSpPr>
          <p:cNvPr id="10" name="Rectangle 9"/>
          <p:cNvSpPr/>
          <p:nvPr/>
        </p:nvSpPr>
        <p:spPr>
          <a:xfrm>
            <a:off x="502920" y="965200"/>
            <a:ext cx="11186129" cy="76809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1" name="TextBox 10"/>
          <p:cNvSpPr txBox="1"/>
          <p:nvPr/>
        </p:nvSpPr>
        <p:spPr>
          <a:xfrm>
            <a:off x="649224" y="1074928"/>
            <a:ext cx="2503924" cy="304037"/>
          </a:xfrm>
          <a:prstGeom prst="rect">
            <a:avLst/>
          </a:prstGeom>
          <a:noFill/>
        </p:spPr>
        <p:txBody>
          <a:bodyPr wrap="square" anchor="t" lIns="0" tIns="0" rIns="0" bIns="0">
            <a:noAutofit/>
          </a:bodyPr>
          <a:lstStyle/>
          <a:p>
            <a:pPr algn="l">
              <a:lnSpc>
                <a:spcPct val="105000"/>
              </a:lnSpc>
              <a:spcAft>
                <a:spcPts val="0"/>
              </a:spcAft>
            </a:pPr>
            <a:r>
              <a:rPr sz="1900" b="1">
                <a:solidFill>
                  <a:srgbClr val="C2410C"/>
                </a:solidFill>
                <a:latin typeface="Georgia"/>
              </a:rPr>
              <a:t>A$1,500/sqm</a:t>
            </a:r>
          </a:p>
        </p:txBody>
      </p:sp>
      <p:sp>
        <p:nvSpPr>
          <p:cNvPr id="12" name="TextBox 11"/>
          <p:cNvSpPr txBox="1"/>
          <p:nvPr/>
        </p:nvSpPr>
        <p:spPr>
          <a:xfrm>
            <a:off x="649224" y="1411071"/>
            <a:ext cx="2503924"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AirTrunk, Kemps Creek (Nov 2025): power-secured Sydney</a:t>
            </a:r>
          </a:p>
        </p:txBody>
      </p:sp>
      <p:sp>
        <p:nvSpPr>
          <p:cNvPr id="13" name="Rectangle 12"/>
          <p:cNvSpPr/>
          <p:nvPr/>
        </p:nvSpPr>
        <p:spPr>
          <a:xfrm>
            <a:off x="3299452" y="1093216"/>
            <a:ext cx="11430" cy="51206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4" name="TextBox 13"/>
          <p:cNvSpPr txBox="1"/>
          <p:nvPr/>
        </p:nvSpPr>
        <p:spPr>
          <a:xfrm>
            <a:off x="3445756" y="1074928"/>
            <a:ext cx="2503924"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A$780m</a:t>
            </a:r>
          </a:p>
        </p:txBody>
      </p:sp>
      <p:sp>
        <p:nvSpPr>
          <p:cNvPr id="15" name="TextBox 14"/>
          <p:cNvSpPr txBox="1"/>
          <p:nvPr/>
        </p:nvSpPr>
        <p:spPr>
          <a:xfrm>
            <a:off x="3445756" y="1411071"/>
            <a:ext cx="2503924"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largest single ticket: 52.26 ha at Kemps Creek</a:t>
            </a:r>
          </a:p>
        </p:txBody>
      </p:sp>
      <p:sp>
        <p:nvSpPr>
          <p:cNvPr id="16" name="Rectangle 15"/>
          <p:cNvSpPr/>
          <p:nvPr/>
        </p:nvSpPr>
        <p:spPr>
          <a:xfrm>
            <a:off x="6095984" y="1093216"/>
            <a:ext cx="11430" cy="51206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TextBox 16"/>
          <p:cNvSpPr txBox="1"/>
          <p:nvPr/>
        </p:nvSpPr>
        <p:spPr>
          <a:xfrm>
            <a:off x="6242288" y="1074928"/>
            <a:ext cx="2503924"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~A$1.38bn</a:t>
            </a:r>
          </a:p>
        </p:txBody>
      </p:sp>
      <p:sp>
        <p:nvSpPr>
          <p:cNvPr id="18" name="TextBox 17"/>
          <p:cNvSpPr txBox="1"/>
          <p:nvPr/>
        </p:nvSpPr>
        <p:spPr>
          <a:xfrm>
            <a:off x="6242288" y="1411071"/>
            <a:ext cx="2503924"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six sales, ~158 ha combined (inashanu tally)</a:t>
            </a:r>
          </a:p>
        </p:txBody>
      </p:sp>
      <p:sp>
        <p:nvSpPr>
          <p:cNvPr id="19" name="Rectangle 18"/>
          <p:cNvSpPr/>
          <p:nvPr/>
        </p:nvSpPr>
        <p:spPr>
          <a:xfrm>
            <a:off x="8892517" y="1093216"/>
            <a:ext cx="11430" cy="51206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TextBox 19"/>
          <p:cNvSpPr txBox="1"/>
          <p:nvPr/>
        </p:nvSpPr>
        <p:spPr>
          <a:xfrm>
            <a:off x="9038821" y="1074928"/>
            <a:ext cx="2503924"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~A$875/sqm</a:t>
            </a:r>
          </a:p>
        </p:txBody>
      </p:sp>
      <p:sp>
        <p:nvSpPr>
          <p:cNvPr id="21" name="TextBox 20"/>
          <p:cNvSpPr txBox="1"/>
          <p:nvPr/>
        </p:nvSpPr>
        <p:spPr>
          <a:xfrm>
            <a:off x="9038821" y="1411071"/>
            <a:ext cx="2503924"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area-weighted average of the six (inashanu calc)</a:t>
            </a:r>
          </a:p>
        </p:txBody>
      </p:sp>
      <p:sp>
        <p:nvSpPr>
          <p:cNvPr id="22" name="TextBox 21"/>
          <p:cNvSpPr txBox="1"/>
          <p:nvPr/>
        </p:nvSpPr>
        <p:spPr>
          <a:xfrm>
            <a:off x="502920" y="1971040"/>
            <a:ext cx="1118612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PwC comparable sales, part 1 of 2: May 2025 to Dec 2025</a:t>
            </a:r>
          </a:p>
        </p:txBody>
      </p:sp>
      <p:sp>
        <p:nvSpPr>
          <p:cNvPr id="23" name="Rectangle 22"/>
          <p:cNvSpPr/>
          <p:nvPr/>
        </p:nvSpPr>
        <p:spPr>
          <a:xfrm>
            <a:off x="502920" y="2153920"/>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24" name="Table 23"/>
          <p:cNvGraphicFramePr>
            <a:graphicFrameLocks noGrp="1"/>
          </p:cNvGraphicFramePr>
          <p:nvPr/>
        </p:nvGraphicFramePr>
        <p:xfrm>
          <a:off x="502920" y="2245360"/>
          <a:ext cx="11186126" cy="1851787"/>
        </p:xfrm>
        <a:graphic>
          <a:graphicData uri="http://schemas.openxmlformats.org/drawingml/2006/table">
            <a:tbl>
              <a:tblPr firstRow="0" bandRow="0" firstCol="0" bandCol="0">
                <a:tableStyleId>{2D5ABB26-0587-4C30-8999-92F81FD0307C}</a:tableStyleId>
              </a:tblPr>
              <a:tblGrid>
                <a:gridCol w="1874519"/>
                <a:gridCol w="4023360"/>
                <a:gridCol w="1325879"/>
                <a:gridCol w="1325879"/>
                <a:gridCol w="1280160"/>
                <a:gridCol w="1356329"/>
              </a:tblGrid>
              <a:tr h="264541">
                <a:tc>
                  <a:txBody>
                    <a:bodyPr wrap="square">
                      <a:noAutofit/>
                    </a:bodyPr>
                    <a:lstStyle/>
                    <a:p>
                      <a:pPr algn="l">
                        <a:lnSpc>
                          <a:spcPct val="118000"/>
                        </a:lnSpc>
                      </a:pPr>
                      <a:r>
                        <a:rPr sz="850" b="1">
                          <a:solidFill>
                            <a:srgbClr val="0A1E3C"/>
                          </a:solidFill>
                          <a:latin typeface="Arial"/>
                        </a:rPr>
                        <a:t>Buyer</a:t>
                      </a:r>
                    </a:p>
                  </a:txBody>
                  <a:tcPr marL="91440" marR="82296" marT="68580" marB="68580"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50" b="1">
                          <a:solidFill>
                            <a:srgbClr val="0A1E3C"/>
                          </a:solidFill>
                          <a:latin typeface="Arial"/>
                        </a:rPr>
                        <a:t>Site</a:t>
                      </a:r>
                    </a:p>
                  </a:txBody>
                  <a:tcPr marL="82296" marR="82296" marT="68580" marB="68580"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50" b="1">
                          <a:solidFill>
                            <a:srgbClr val="0A1E3C"/>
                          </a:solidFill>
                          <a:latin typeface="Arial"/>
                        </a:rPr>
                        <a:t>Date</a:t>
                      </a:r>
                    </a:p>
                  </a:txBody>
                  <a:tcPr marL="82296" marR="82296" marT="68580" marB="68580" anchor="t">
                    <a:lnT w="11430" cap="flat" cmpd="sng" algn="ctr">
                      <a:solidFill>
                        <a:srgbClr val="0A1E3C"/>
                      </a:solidFill>
                    </a:lnT>
                    <a:lnB w="11430" cap="flat" cmpd="sng" algn="ctr">
                      <a:solidFill>
                        <a:srgbClr val="0A1E3C"/>
                      </a:solidFill>
                    </a:lnB>
                    <a:noFill/>
                  </a:tcPr>
                </a:tc>
                <a:tc>
                  <a:txBody>
                    <a:bodyPr wrap="square">
                      <a:noAutofit/>
                    </a:bodyPr>
                    <a:lstStyle/>
                    <a:p>
                      <a:pPr algn="r">
                        <a:lnSpc>
                          <a:spcPct val="118000"/>
                        </a:lnSpc>
                      </a:pPr>
                      <a:r>
                        <a:rPr sz="850" b="1">
                          <a:solidFill>
                            <a:srgbClr val="0A1E3C"/>
                          </a:solidFill>
                          <a:latin typeface="Arial"/>
                        </a:rPr>
                        <a:t>Size</a:t>
                      </a:r>
                    </a:p>
                  </a:txBody>
                  <a:tcPr marL="82296" marR="82296" marT="68580" marB="68580" anchor="t">
                    <a:lnT w="11430" cap="flat" cmpd="sng" algn="ctr">
                      <a:solidFill>
                        <a:srgbClr val="0A1E3C"/>
                      </a:solidFill>
                    </a:lnT>
                    <a:lnB w="11430" cap="flat" cmpd="sng" algn="ctr">
                      <a:solidFill>
                        <a:srgbClr val="0A1E3C"/>
                      </a:solidFill>
                    </a:lnB>
                    <a:noFill/>
                  </a:tcPr>
                </a:tc>
                <a:tc>
                  <a:txBody>
                    <a:bodyPr wrap="square">
                      <a:noAutofit/>
                    </a:bodyPr>
                    <a:lstStyle/>
                    <a:p>
                      <a:pPr algn="r">
                        <a:lnSpc>
                          <a:spcPct val="118000"/>
                        </a:lnSpc>
                      </a:pPr>
                      <a:r>
                        <a:rPr sz="850" b="1">
                          <a:solidFill>
                            <a:srgbClr val="0A1E3C"/>
                          </a:solidFill>
                          <a:latin typeface="Arial"/>
                        </a:rPr>
                        <a:t>Price (A$)</a:t>
                      </a:r>
                    </a:p>
                  </a:txBody>
                  <a:tcPr marL="82296" marR="82296" marT="68580" marB="68580" anchor="t">
                    <a:lnT w="11430" cap="flat" cmpd="sng" algn="ctr">
                      <a:solidFill>
                        <a:srgbClr val="0A1E3C"/>
                      </a:solidFill>
                    </a:lnT>
                    <a:lnB w="11430" cap="flat" cmpd="sng" algn="ctr">
                      <a:solidFill>
                        <a:srgbClr val="0A1E3C"/>
                      </a:solidFill>
                    </a:lnB>
                    <a:noFill/>
                  </a:tcPr>
                </a:tc>
                <a:tc>
                  <a:txBody>
                    <a:bodyPr wrap="square">
                      <a:noAutofit/>
                    </a:bodyPr>
                    <a:lstStyle/>
                    <a:p>
                      <a:pPr algn="r">
                        <a:lnSpc>
                          <a:spcPct val="118000"/>
                        </a:lnSpc>
                      </a:pPr>
                      <a:r>
                        <a:rPr sz="850" b="1">
                          <a:solidFill>
                            <a:srgbClr val="0A1E3C"/>
                          </a:solidFill>
                          <a:latin typeface="Arial"/>
                        </a:rPr>
                        <a:t>A$/sqm</a:t>
                      </a:r>
                    </a:p>
                  </a:txBody>
                  <a:tcPr marL="82296" marR="82296" marT="68580" marB="68580" anchor="t">
                    <a:lnT w="11430" cap="flat" cmpd="sng" algn="ctr">
                      <a:solidFill>
                        <a:srgbClr val="0A1E3C"/>
                      </a:solidFill>
                    </a:lnT>
                    <a:lnB w="11430" cap="flat" cmpd="sng" algn="ctr">
                      <a:solidFill>
                        <a:srgbClr val="0A1E3C"/>
                      </a:solidFill>
                    </a:lnB>
                    <a:noFill/>
                  </a:tcPr>
                </a:tc>
              </a:tr>
              <a:tr h="264541">
                <a:tc>
                  <a:txBody>
                    <a:bodyPr wrap="square">
                      <a:noAutofit/>
                    </a:bodyPr>
                    <a:lstStyle/>
                    <a:p>
                      <a:pPr algn="l">
                        <a:lnSpc>
                          <a:spcPct val="118000"/>
                        </a:lnSpc>
                      </a:pPr>
                      <a:r>
                        <a:rPr sz="850" b="1">
                          <a:solidFill>
                            <a:srgbClr val="0A1E3C"/>
                          </a:solidFill>
                          <a:latin typeface="Arial"/>
                        </a:rPr>
                        <a:t>AirTrunk</a:t>
                      </a:r>
                    </a:p>
                  </a:txBody>
                  <a:tcPr marL="91440" marR="82296" marT="68580" marB="68580" anchor="t">
                    <a:lnB w="7620" cap="flat" cmpd="sng" algn="ctr">
                      <a:solidFill>
                        <a:srgbClr val="D7DEE9"/>
                      </a:solidFill>
                    </a:lnB>
                    <a:solidFill>
                      <a:srgbClr val="F6E9E2"/>
                    </a:solidFill>
                  </a:tcPr>
                </a:tc>
                <a:tc>
                  <a:txBody>
                    <a:bodyPr wrap="square">
                      <a:noAutofit/>
                    </a:bodyPr>
                    <a:lstStyle/>
                    <a:p>
                      <a:pPr algn="l">
                        <a:lnSpc>
                          <a:spcPct val="118000"/>
                        </a:lnSpc>
                      </a:pPr>
                      <a:r>
                        <a:rPr sz="850" b="0">
                          <a:solidFill>
                            <a:srgbClr val="0A1E3C"/>
                          </a:solidFill>
                          <a:latin typeface="Arial"/>
                        </a:rPr>
                        <a:t>706–752 Mamre Rd, Kemps Creek (SYD)</a:t>
                      </a:r>
                    </a:p>
                  </a:txBody>
                  <a:tcPr marL="82296" marR="82296" marT="68580" marB="68580" anchor="t">
                    <a:lnB w="7620" cap="flat" cmpd="sng" algn="ctr">
                      <a:solidFill>
                        <a:srgbClr val="D7DEE9"/>
                      </a:solidFill>
                    </a:lnB>
                    <a:solidFill>
                      <a:srgbClr val="F6E9E2"/>
                    </a:solidFill>
                  </a:tcPr>
                </a:tc>
                <a:tc>
                  <a:txBody>
                    <a:bodyPr wrap="square">
                      <a:noAutofit/>
                    </a:bodyPr>
                    <a:lstStyle/>
                    <a:p>
                      <a:pPr algn="l">
                        <a:lnSpc>
                          <a:spcPct val="118000"/>
                        </a:lnSpc>
                      </a:pPr>
                      <a:r>
                        <a:rPr sz="850" b="0">
                          <a:solidFill>
                            <a:srgbClr val="0A1E3C"/>
                          </a:solidFill>
                          <a:latin typeface="Arial"/>
                        </a:rPr>
                        <a:t>Nov 2025</a:t>
                      </a:r>
                    </a:p>
                  </a:txBody>
                  <a:tcPr marL="82296" marR="82296" marT="68580" marB="68580" anchor="t">
                    <a:lnB w="7620" cap="flat" cmpd="sng" algn="ctr">
                      <a:solidFill>
                        <a:srgbClr val="D7DEE9"/>
                      </a:solidFill>
                    </a:lnB>
                    <a:solidFill>
                      <a:srgbClr val="F6E9E2"/>
                    </a:solidFill>
                  </a:tcPr>
                </a:tc>
                <a:tc>
                  <a:txBody>
                    <a:bodyPr wrap="square">
                      <a:noAutofit/>
                    </a:bodyPr>
                    <a:lstStyle/>
                    <a:p>
                      <a:pPr algn="r">
                        <a:lnSpc>
                          <a:spcPct val="118000"/>
                        </a:lnSpc>
                      </a:pPr>
                      <a:r>
                        <a:rPr sz="850" b="0">
                          <a:solidFill>
                            <a:srgbClr val="0A1E3C"/>
                          </a:solidFill>
                          <a:latin typeface="Arial"/>
                        </a:rPr>
                        <a:t>52.26 ha</a:t>
                      </a:r>
                    </a:p>
                  </a:txBody>
                  <a:tcPr marL="82296" marR="82296" marT="68580" marB="68580" anchor="t">
                    <a:lnB w="7620" cap="flat" cmpd="sng" algn="ctr">
                      <a:solidFill>
                        <a:srgbClr val="D7DEE9"/>
                      </a:solidFill>
                    </a:lnB>
                    <a:solidFill>
                      <a:srgbClr val="F6E9E2"/>
                    </a:solidFill>
                  </a:tcPr>
                </a:tc>
                <a:tc>
                  <a:txBody>
                    <a:bodyPr wrap="square">
                      <a:noAutofit/>
                    </a:bodyPr>
                    <a:lstStyle/>
                    <a:p>
                      <a:pPr algn="r">
                        <a:lnSpc>
                          <a:spcPct val="118000"/>
                        </a:lnSpc>
                      </a:pPr>
                      <a:r>
                        <a:rPr sz="850" b="0">
                          <a:solidFill>
                            <a:srgbClr val="0A1E3C"/>
                          </a:solidFill>
                          <a:latin typeface="Arial"/>
                        </a:rPr>
                        <a:t>$780m</a:t>
                      </a:r>
                    </a:p>
                  </a:txBody>
                  <a:tcPr marL="82296" marR="82296" marT="68580" marB="68580" anchor="t">
                    <a:lnB w="7620" cap="flat" cmpd="sng" algn="ctr">
                      <a:solidFill>
                        <a:srgbClr val="D7DEE9"/>
                      </a:solidFill>
                    </a:lnB>
                    <a:solidFill>
                      <a:srgbClr val="F6E9E2"/>
                    </a:solidFill>
                  </a:tcPr>
                </a:tc>
                <a:tc>
                  <a:txBody>
                    <a:bodyPr wrap="square">
                      <a:noAutofit/>
                    </a:bodyPr>
                    <a:lstStyle/>
                    <a:p>
                      <a:pPr algn="r">
                        <a:lnSpc>
                          <a:spcPct val="118000"/>
                        </a:lnSpc>
                      </a:pPr>
                      <a:r>
                        <a:rPr sz="850" b="0">
                          <a:solidFill>
                            <a:srgbClr val="0A1E3C"/>
                          </a:solidFill>
                          <a:latin typeface="Arial"/>
                        </a:rPr>
                        <a:t>$1,500</a:t>
                      </a:r>
                    </a:p>
                  </a:txBody>
                  <a:tcPr marL="82296" marR="82296" marT="68580" marB="68580" anchor="t">
                    <a:lnB w="7620" cap="flat" cmpd="sng" algn="ctr">
                      <a:solidFill>
                        <a:srgbClr val="D7DEE9"/>
                      </a:solidFill>
                    </a:lnB>
                    <a:solidFill>
                      <a:srgbClr val="F6E9E2"/>
                    </a:solidFill>
                  </a:tcPr>
                </a:tc>
              </a:tr>
              <a:tr h="264541">
                <a:tc>
                  <a:txBody>
                    <a:bodyPr wrap="square">
                      <a:noAutofit/>
                    </a:bodyPr>
                    <a:lstStyle/>
                    <a:p>
                      <a:pPr algn="l">
                        <a:lnSpc>
                          <a:spcPct val="118000"/>
                        </a:lnSpc>
                      </a:pPr>
                      <a:r>
                        <a:rPr sz="850" b="1">
                          <a:solidFill>
                            <a:srgbClr val="0A1E3C"/>
                          </a:solidFill>
                          <a:latin typeface="Arial"/>
                        </a:rPr>
                        <a:t>Stack</a:t>
                      </a:r>
                    </a:p>
                  </a:txBody>
                  <a:tcPr marL="91440" marR="82296" marT="68580" marB="68580" anchor="t">
                    <a:lnB w="7620" cap="flat" cmpd="sng" algn="ctr">
                      <a:solidFill>
                        <a:srgbClr val="D7DEE9"/>
                      </a:solidFill>
                    </a:lnB>
                    <a:noFill/>
                  </a:tcPr>
                </a:tc>
                <a:tc>
                  <a:txBody>
                    <a:bodyPr wrap="square">
                      <a:noAutofit/>
                    </a:bodyPr>
                    <a:lstStyle/>
                    <a:p>
                      <a:pPr algn="l">
                        <a:lnSpc>
                          <a:spcPct val="118000"/>
                        </a:lnSpc>
                      </a:pPr>
                      <a:r>
                        <a:rPr sz="850" b="0">
                          <a:solidFill>
                            <a:srgbClr val="0A1E3C"/>
                          </a:solidFill>
                          <a:latin typeface="Arial"/>
                        </a:rPr>
                        <a:t>1005 Boundary Rd, Tarneit (MEL)</a:t>
                      </a:r>
                    </a:p>
                  </a:txBody>
                  <a:tcPr marL="82296" marR="82296" marT="68580" marB="68580" anchor="t">
                    <a:lnB w="7620" cap="flat" cmpd="sng" algn="ctr">
                      <a:solidFill>
                        <a:srgbClr val="D7DEE9"/>
                      </a:solidFill>
                    </a:lnB>
                    <a:noFill/>
                  </a:tcPr>
                </a:tc>
                <a:tc>
                  <a:txBody>
                    <a:bodyPr wrap="square">
                      <a:noAutofit/>
                    </a:bodyPr>
                    <a:lstStyle/>
                    <a:p>
                      <a:pPr algn="l">
                        <a:lnSpc>
                          <a:spcPct val="118000"/>
                        </a:lnSpc>
                      </a:pPr>
                      <a:r>
                        <a:rPr sz="850" b="0">
                          <a:solidFill>
                            <a:srgbClr val="0A1E3C"/>
                          </a:solidFill>
                          <a:latin typeface="Arial"/>
                        </a:rPr>
                        <a:t>Dec 2025</a:t>
                      </a:r>
                    </a:p>
                  </a:txBody>
                  <a:tcPr marL="82296" marR="82296" marT="68580" marB="68580" anchor="t">
                    <a:lnB w="7620" cap="flat" cmpd="sng" algn="ctr">
                      <a:solidFill>
                        <a:srgbClr val="D7DEE9"/>
                      </a:solidFill>
                    </a:lnB>
                    <a:noFill/>
                  </a:tcPr>
                </a:tc>
                <a:tc>
                  <a:txBody>
                    <a:bodyPr wrap="square">
                      <a:noAutofit/>
                    </a:bodyPr>
                    <a:lstStyle/>
                    <a:p>
                      <a:pPr algn="r">
                        <a:lnSpc>
                          <a:spcPct val="118000"/>
                        </a:lnSpc>
                      </a:pPr>
                      <a:r>
                        <a:rPr sz="850" b="0">
                          <a:solidFill>
                            <a:srgbClr val="0A1E3C"/>
                          </a:solidFill>
                          <a:latin typeface="Arial"/>
                        </a:rPr>
                        <a:t>~12 ha</a:t>
                      </a:r>
                    </a:p>
                  </a:txBody>
                  <a:tcPr marL="82296" marR="82296" marT="68580" marB="68580" anchor="t">
                    <a:lnB w="7620" cap="flat" cmpd="sng" algn="ctr">
                      <a:solidFill>
                        <a:srgbClr val="D7DEE9"/>
                      </a:solidFill>
                    </a:lnB>
                    <a:noFill/>
                  </a:tcPr>
                </a:tc>
                <a:tc>
                  <a:txBody>
                    <a:bodyPr wrap="square">
                      <a:noAutofit/>
                    </a:bodyPr>
                    <a:lstStyle/>
                    <a:p>
                      <a:pPr algn="r">
                        <a:lnSpc>
                          <a:spcPct val="118000"/>
                        </a:lnSpc>
                      </a:pPr>
                      <a:r>
                        <a:rPr sz="850" b="0">
                          <a:solidFill>
                            <a:srgbClr val="0A1E3C"/>
                          </a:solidFill>
                          <a:latin typeface="Arial"/>
                        </a:rPr>
                        <a:t>~$144m</a:t>
                      </a:r>
                    </a:p>
                  </a:txBody>
                  <a:tcPr marL="82296" marR="82296" marT="68580" marB="68580" anchor="t">
                    <a:lnB w="7620" cap="flat" cmpd="sng" algn="ctr">
                      <a:solidFill>
                        <a:srgbClr val="D7DEE9"/>
                      </a:solidFill>
                    </a:lnB>
                    <a:noFill/>
                  </a:tcPr>
                </a:tc>
                <a:tc>
                  <a:txBody>
                    <a:bodyPr wrap="square">
                      <a:noAutofit/>
                    </a:bodyPr>
                    <a:lstStyle/>
                    <a:p>
                      <a:pPr algn="r">
                        <a:lnSpc>
                          <a:spcPct val="118000"/>
                        </a:lnSpc>
                      </a:pPr>
                      <a:r>
                        <a:rPr sz="850" b="0">
                          <a:solidFill>
                            <a:srgbClr val="0A1E3C"/>
                          </a:solidFill>
                          <a:latin typeface="Arial"/>
                        </a:rPr>
                        <a:t>$1,200</a:t>
                      </a:r>
                    </a:p>
                  </a:txBody>
                  <a:tcPr marL="82296" marR="82296" marT="68580" marB="68580" anchor="t">
                    <a:lnB w="7620" cap="flat" cmpd="sng" algn="ctr">
                      <a:solidFill>
                        <a:srgbClr val="D7DEE9"/>
                      </a:solidFill>
                    </a:lnB>
                    <a:noFill/>
                  </a:tcPr>
                </a:tc>
              </a:tr>
              <a:tr h="264541">
                <a:tc>
                  <a:txBody>
                    <a:bodyPr wrap="square">
                      <a:noAutofit/>
                    </a:bodyPr>
                    <a:lstStyle/>
                    <a:p>
                      <a:pPr algn="l">
                        <a:lnSpc>
                          <a:spcPct val="118000"/>
                        </a:lnSpc>
                      </a:pPr>
                      <a:r>
                        <a:rPr sz="850" b="1">
                          <a:solidFill>
                            <a:srgbClr val="0A1E3C"/>
                          </a:solidFill>
                          <a:latin typeface="Arial"/>
                        </a:rPr>
                        <a:t>Offshore syndicate</a:t>
                      </a:r>
                    </a:p>
                  </a:txBody>
                  <a:tcPr marL="91440" marR="82296" marT="68580" marB="68580" anchor="t">
                    <a:lnB w="7620" cap="flat" cmpd="sng" algn="ctr">
                      <a:solidFill>
                        <a:srgbClr val="D7DEE9"/>
                      </a:solidFill>
                    </a:lnB>
                    <a:noFill/>
                  </a:tcPr>
                </a:tc>
                <a:tc>
                  <a:txBody>
                    <a:bodyPr wrap="square">
                      <a:noAutofit/>
                    </a:bodyPr>
                    <a:lstStyle/>
                    <a:p>
                      <a:pPr algn="l">
                        <a:lnSpc>
                          <a:spcPct val="118000"/>
                        </a:lnSpc>
                      </a:pPr>
                      <a:r>
                        <a:rPr sz="850" b="0">
                          <a:solidFill>
                            <a:srgbClr val="0A1E3C"/>
                          </a:solidFill>
                          <a:latin typeface="Arial"/>
                        </a:rPr>
                        <a:t>185 Brookville Dr, Craigieburn (MEL)</a:t>
                      </a:r>
                    </a:p>
                  </a:txBody>
                  <a:tcPr marL="82296" marR="82296" marT="68580" marB="68580" anchor="t">
                    <a:lnB w="7620" cap="flat" cmpd="sng" algn="ctr">
                      <a:solidFill>
                        <a:srgbClr val="D7DEE9"/>
                      </a:solidFill>
                    </a:lnB>
                    <a:noFill/>
                  </a:tcPr>
                </a:tc>
                <a:tc>
                  <a:txBody>
                    <a:bodyPr wrap="square">
                      <a:noAutofit/>
                    </a:bodyPr>
                    <a:lstStyle/>
                    <a:p>
                      <a:pPr algn="l">
                        <a:lnSpc>
                          <a:spcPct val="118000"/>
                        </a:lnSpc>
                      </a:pPr>
                      <a:r>
                        <a:rPr sz="850" b="0">
                          <a:solidFill>
                            <a:srgbClr val="0A1E3C"/>
                          </a:solidFill>
                          <a:latin typeface="Arial"/>
                        </a:rPr>
                        <a:t>Nov 2025</a:t>
                      </a:r>
                    </a:p>
                  </a:txBody>
                  <a:tcPr marL="82296" marR="82296" marT="68580" marB="68580" anchor="t">
                    <a:lnB w="7620" cap="flat" cmpd="sng" algn="ctr">
                      <a:solidFill>
                        <a:srgbClr val="D7DEE9"/>
                      </a:solidFill>
                    </a:lnB>
                    <a:noFill/>
                  </a:tcPr>
                </a:tc>
                <a:tc>
                  <a:txBody>
                    <a:bodyPr wrap="square">
                      <a:noAutofit/>
                    </a:bodyPr>
                    <a:lstStyle/>
                    <a:p>
                      <a:pPr algn="r">
                        <a:lnSpc>
                          <a:spcPct val="118000"/>
                        </a:lnSpc>
                      </a:pPr>
                      <a:r>
                        <a:rPr sz="850" b="0">
                          <a:solidFill>
                            <a:srgbClr val="0A1E3C"/>
                          </a:solidFill>
                          <a:latin typeface="Arial"/>
                        </a:rPr>
                        <a:t>21 ha</a:t>
                      </a:r>
                    </a:p>
                  </a:txBody>
                  <a:tcPr marL="82296" marR="82296" marT="68580" marB="68580" anchor="t">
                    <a:lnB w="7620" cap="flat" cmpd="sng" algn="ctr">
                      <a:solidFill>
                        <a:srgbClr val="D7DEE9"/>
                      </a:solidFill>
                    </a:lnB>
                    <a:noFill/>
                  </a:tcPr>
                </a:tc>
                <a:tc>
                  <a:txBody>
                    <a:bodyPr wrap="square">
                      <a:noAutofit/>
                    </a:bodyPr>
                    <a:lstStyle/>
                    <a:p>
                      <a:pPr algn="r">
                        <a:lnSpc>
                          <a:spcPct val="118000"/>
                        </a:lnSpc>
                      </a:pPr>
                      <a:r>
                        <a:rPr sz="850" b="0">
                          <a:solidFill>
                            <a:srgbClr val="0A1E3C"/>
                          </a:solidFill>
                          <a:latin typeface="Arial"/>
                        </a:rPr>
                        <a:t>$70m</a:t>
                      </a:r>
                    </a:p>
                  </a:txBody>
                  <a:tcPr marL="82296" marR="82296" marT="68580" marB="68580" anchor="t">
                    <a:lnB w="7620" cap="flat" cmpd="sng" algn="ctr">
                      <a:solidFill>
                        <a:srgbClr val="D7DEE9"/>
                      </a:solidFill>
                    </a:lnB>
                    <a:noFill/>
                  </a:tcPr>
                </a:tc>
                <a:tc>
                  <a:txBody>
                    <a:bodyPr wrap="square">
                      <a:noAutofit/>
                    </a:bodyPr>
                    <a:lstStyle/>
                    <a:p>
                      <a:pPr algn="r">
                        <a:lnSpc>
                          <a:spcPct val="118000"/>
                        </a:lnSpc>
                      </a:pPr>
                      <a:r>
                        <a:rPr sz="850" b="0">
                          <a:solidFill>
                            <a:srgbClr val="0A1E3C"/>
                          </a:solidFill>
                          <a:latin typeface="Arial"/>
                        </a:rPr>
                        <a:t>$454 *</a:t>
                      </a:r>
                    </a:p>
                  </a:txBody>
                  <a:tcPr marL="82296" marR="82296" marT="68580" marB="68580" anchor="t">
                    <a:lnB w="7620" cap="flat" cmpd="sng" algn="ctr">
                      <a:solidFill>
                        <a:srgbClr val="D7DEE9"/>
                      </a:solidFill>
                    </a:lnB>
                    <a:noFill/>
                  </a:tcPr>
                </a:tc>
              </a:tr>
              <a:tr h="264541">
                <a:tc>
                  <a:txBody>
                    <a:bodyPr wrap="square">
                      <a:noAutofit/>
                    </a:bodyPr>
                    <a:lstStyle/>
                    <a:p>
                      <a:pPr algn="l">
                        <a:lnSpc>
                          <a:spcPct val="118000"/>
                        </a:lnSpc>
                      </a:pPr>
                      <a:r>
                        <a:rPr sz="850" b="1">
                          <a:solidFill>
                            <a:srgbClr val="0A1E3C"/>
                          </a:solidFill>
                          <a:latin typeface="Arial"/>
                        </a:rPr>
                        <a:t>NEXTDC</a:t>
                      </a:r>
                    </a:p>
                  </a:txBody>
                  <a:tcPr marL="91440" marR="82296" marT="68580" marB="68580" anchor="t">
                    <a:lnB w="7620" cap="flat" cmpd="sng" algn="ctr">
                      <a:solidFill>
                        <a:srgbClr val="D7DEE9"/>
                      </a:solidFill>
                    </a:lnB>
                    <a:noFill/>
                  </a:tcPr>
                </a:tc>
                <a:tc>
                  <a:txBody>
                    <a:bodyPr wrap="square">
                      <a:noAutofit/>
                    </a:bodyPr>
                    <a:lstStyle/>
                    <a:p>
                      <a:pPr algn="l">
                        <a:lnSpc>
                          <a:spcPct val="118000"/>
                        </a:lnSpc>
                      </a:pPr>
                      <a:r>
                        <a:rPr sz="850" b="0">
                          <a:solidFill>
                            <a:srgbClr val="0A1E3C"/>
                          </a:solidFill>
                          <a:latin typeface="Arial"/>
                        </a:rPr>
                        <a:t>148–158 O’Briens Rd, Corio (Geelong)</a:t>
                      </a:r>
                    </a:p>
                  </a:txBody>
                  <a:tcPr marL="82296" marR="82296" marT="68580" marB="68580" anchor="t">
                    <a:lnB w="7620" cap="flat" cmpd="sng" algn="ctr">
                      <a:solidFill>
                        <a:srgbClr val="D7DEE9"/>
                      </a:solidFill>
                    </a:lnB>
                    <a:noFill/>
                  </a:tcPr>
                </a:tc>
                <a:tc>
                  <a:txBody>
                    <a:bodyPr wrap="square">
                      <a:noAutofit/>
                    </a:bodyPr>
                    <a:lstStyle/>
                    <a:p>
                      <a:pPr algn="l">
                        <a:lnSpc>
                          <a:spcPct val="118000"/>
                        </a:lnSpc>
                      </a:pPr>
                      <a:r>
                        <a:rPr sz="850" b="0">
                          <a:solidFill>
                            <a:srgbClr val="0A1E3C"/>
                          </a:solidFill>
                          <a:latin typeface="Arial"/>
                        </a:rPr>
                        <a:t>Sep 2025</a:t>
                      </a:r>
                    </a:p>
                  </a:txBody>
                  <a:tcPr marL="82296" marR="82296" marT="68580" marB="68580" anchor="t">
                    <a:lnB w="7620" cap="flat" cmpd="sng" algn="ctr">
                      <a:solidFill>
                        <a:srgbClr val="D7DEE9"/>
                      </a:solidFill>
                    </a:lnB>
                    <a:noFill/>
                  </a:tcPr>
                </a:tc>
                <a:tc>
                  <a:txBody>
                    <a:bodyPr wrap="square">
                      <a:noAutofit/>
                    </a:bodyPr>
                    <a:lstStyle/>
                    <a:p>
                      <a:pPr algn="r">
                        <a:lnSpc>
                          <a:spcPct val="118000"/>
                        </a:lnSpc>
                      </a:pPr>
                      <a:r>
                        <a:rPr sz="850" b="0">
                          <a:solidFill>
                            <a:srgbClr val="0A1E3C"/>
                          </a:solidFill>
                          <a:latin typeface="Arial"/>
                        </a:rPr>
                        <a:t>4 ha</a:t>
                      </a:r>
                    </a:p>
                  </a:txBody>
                  <a:tcPr marL="82296" marR="82296" marT="68580" marB="68580" anchor="t">
                    <a:lnB w="7620" cap="flat" cmpd="sng" algn="ctr">
                      <a:solidFill>
                        <a:srgbClr val="D7DEE9"/>
                      </a:solidFill>
                    </a:lnB>
                    <a:noFill/>
                  </a:tcPr>
                </a:tc>
                <a:tc>
                  <a:txBody>
                    <a:bodyPr wrap="square">
                      <a:noAutofit/>
                    </a:bodyPr>
                    <a:lstStyle/>
                    <a:p>
                      <a:pPr algn="r">
                        <a:lnSpc>
                          <a:spcPct val="118000"/>
                        </a:lnSpc>
                      </a:pPr>
                      <a:r>
                        <a:rPr sz="850" b="0">
                          <a:solidFill>
                            <a:srgbClr val="0A1E3C"/>
                          </a:solidFill>
                          <a:latin typeface="Arial"/>
                        </a:rPr>
                        <a:t>$16m</a:t>
                      </a:r>
                    </a:p>
                  </a:txBody>
                  <a:tcPr marL="82296" marR="82296" marT="68580" marB="68580" anchor="t">
                    <a:lnB w="7620" cap="flat" cmpd="sng" algn="ctr">
                      <a:solidFill>
                        <a:srgbClr val="D7DEE9"/>
                      </a:solidFill>
                    </a:lnB>
                    <a:noFill/>
                  </a:tcPr>
                </a:tc>
                <a:tc>
                  <a:txBody>
                    <a:bodyPr wrap="square">
                      <a:noAutofit/>
                    </a:bodyPr>
                    <a:lstStyle/>
                    <a:p>
                      <a:pPr algn="r">
                        <a:lnSpc>
                          <a:spcPct val="118000"/>
                        </a:lnSpc>
                      </a:pPr>
                      <a:r>
                        <a:rPr sz="850" b="0">
                          <a:solidFill>
                            <a:srgbClr val="0A1E3C"/>
                          </a:solidFill>
                          <a:latin typeface="Arial"/>
                        </a:rPr>
                        <a:t>$399</a:t>
                      </a:r>
                    </a:p>
                  </a:txBody>
                  <a:tcPr marL="82296" marR="82296" marT="68580" marB="68580" anchor="t">
                    <a:lnB w="7620" cap="flat" cmpd="sng" algn="ctr">
                      <a:solidFill>
                        <a:srgbClr val="D7DEE9"/>
                      </a:solidFill>
                    </a:lnB>
                    <a:noFill/>
                  </a:tcPr>
                </a:tc>
              </a:tr>
              <a:tr h="264541">
                <a:tc>
                  <a:txBody>
                    <a:bodyPr wrap="square">
                      <a:noAutofit/>
                    </a:bodyPr>
                    <a:lstStyle/>
                    <a:p>
                      <a:pPr algn="l">
                        <a:lnSpc>
                          <a:spcPct val="118000"/>
                        </a:lnSpc>
                      </a:pPr>
                      <a:r>
                        <a:rPr sz="850" b="1">
                          <a:solidFill>
                            <a:srgbClr val="0A1E3C"/>
                          </a:solidFill>
                          <a:latin typeface="Arial"/>
                        </a:rPr>
                        <a:t>AirTrunk</a:t>
                      </a:r>
                    </a:p>
                  </a:txBody>
                  <a:tcPr marL="91440" marR="82296" marT="68580" marB="68580" anchor="t">
                    <a:lnB w="7620" cap="flat" cmpd="sng" algn="ctr">
                      <a:solidFill>
                        <a:srgbClr val="D7DEE9"/>
                      </a:solidFill>
                    </a:lnB>
                    <a:noFill/>
                  </a:tcPr>
                </a:tc>
                <a:tc>
                  <a:txBody>
                    <a:bodyPr wrap="square">
                      <a:noAutofit/>
                    </a:bodyPr>
                    <a:lstStyle/>
                    <a:p>
                      <a:pPr algn="l">
                        <a:lnSpc>
                          <a:spcPct val="118000"/>
                        </a:lnSpc>
                      </a:pPr>
                      <a:r>
                        <a:rPr sz="850" b="0">
                          <a:solidFill>
                            <a:srgbClr val="0A1E3C"/>
                          </a:solidFill>
                          <a:latin typeface="Arial"/>
                        </a:rPr>
                        <a:t>20–42 Simcock Ave, Spotswood (MEL)</a:t>
                      </a:r>
                    </a:p>
                  </a:txBody>
                  <a:tcPr marL="82296" marR="82296" marT="68580" marB="68580" anchor="t">
                    <a:lnB w="7620" cap="flat" cmpd="sng" algn="ctr">
                      <a:solidFill>
                        <a:srgbClr val="D7DEE9"/>
                      </a:solidFill>
                    </a:lnB>
                    <a:noFill/>
                  </a:tcPr>
                </a:tc>
                <a:tc>
                  <a:txBody>
                    <a:bodyPr wrap="square">
                      <a:noAutofit/>
                    </a:bodyPr>
                    <a:lstStyle/>
                    <a:p>
                      <a:pPr algn="l">
                        <a:lnSpc>
                          <a:spcPct val="118000"/>
                        </a:lnSpc>
                      </a:pPr>
                      <a:r>
                        <a:rPr sz="850" b="0">
                          <a:solidFill>
                            <a:srgbClr val="0A1E3C"/>
                          </a:solidFill>
                          <a:latin typeface="Arial"/>
                        </a:rPr>
                        <a:t>Jul 2025</a:t>
                      </a:r>
                    </a:p>
                  </a:txBody>
                  <a:tcPr marL="82296" marR="82296" marT="68580" marB="68580" anchor="t">
                    <a:lnB w="7620" cap="flat" cmpd="sng" algn="ctr">
                      <a:solidFill>
                        <a:srgbClr val="D7DEE9"/>
                      </a:solidFill>
                    </a:lnB>
                    <a:noFill/>
                  </a:tcPr>
                </a:tc>
                <a:tc>
                  <a:txBody>
                    <a:bodyPr wrap="square">
                      <a:noAutofit/>
                    </a:bodyPr>
                    <a:lstStyle/>
                    <a:p>
                      <a:pPr algn="r">
                        <a:lnSpc>
                          <a:spcPct val="118000"/>
                        </a:lnSpc>
                      </a:pPr>
                      <a:r>
                        <a:rPr sz="850" b="0">
                          <a:solidFill>
                            <a:srgbClr val="0A1E3C"/>
                          </a:solidFill>
                          <a:latin typeface="Arial"/>
                        </a:rPr>
                        <a:t>1.5 ha</a:t>
                      </a:r>
                    </a:p>
                  </a:txBody>
                  <a:tcPr marL="82296" marR="82296" marT="68580" marB="68580" anchor="t">
                    <a:lnB w="7620" cap="flat" cmpd="sng" algn="ctr">
                      <a:solidFill>
                        <a:srgbClr val="D7DEE9"/>
                      </a:solidFill>
                    </a:lnB>
                    <a:noFill/>
                  </a:tcPr>
                </a:tc>
                <a:tc>
                  <a:txBody>
                    <a:bodyPr wrap="square">
                      <a:noAutofit/>
                    </a:bodyPr>
                    <a:lstStyle/>
                    <a:p>
                      <a:pPr algn="r">
                        <a:lnSpc>
                          <a:spcPct val="118000"/>
                        </a:lnSpc>
                      </a:pPr>
                      <a:r>
                        <a:rPr sz="850" b="0">
                          <a:solidFill>
                            <a:srgbClr val="0A1E3C"/>
                          </a:solidFill>
                          <a:latin typeface="Arial"/>
                        </a:rPr>
                        <a:t>$20m</a:t>
                      </a:r>
                    </a:p>
                  </a:txBody>
                  <a:tcPr marL="82296" marR="82296" marT="68580" marB="68580" anchor="t">
                    <a:lnB w="7620" cap="flat" cmpd="sng" algn="ctr">
                      <a:solidFill>
                        <a:srgbClr val="D7DEE9"/>
                      </a:solidFill>
                    </a:lnB>
                    <a:noFill/>
                  </a:tcPr>
                </a:tc>
                <a:tc>
                  <a:txBody>
                    <a:bodyPr wrap="square">
                      <a:noAutofit/>
                    </a:bodyPr>
                    <a:lstStyle/>
                    <a:p>
                      <a:pPr algn="r">
                        <a:lnSpc>
                          <a:spcPct val="118000"/>
                        </a:lnSpc>
                      </a:pPr>
                      <a:r>
                        <a:rPr sz="850" b="0">
                          <a:solidFill>
                            <a:srgbClr val="0A1E3C"/>
                          </a:solidFill>
                          <a:latin typeface="Arial"/>
                        </a:rPr>
                        <a:t>$1,500 *</a:t>
                      </a:r>
                    </a:p>
                  </a:txBody>
                  <a:tcPr marL="82296" marR="82296" marT="68580" marB="68580" anchor="t">
                    <a:lnB w="7620" cap="flat" cmpd="sng" algn="ctr">
                      <a:solidFill>
                        <a:srgbClr val="D7DEE9"/>
                      </a:solidFill>
                    </a:lnB>
                    <a:noFill/>
                  </a:tcPr>
                </a:tc>
              </a:tr>
              <a:tr h="264541">
                <a:tc>
                  <a:txBody>
                    <a:bodyPr wrap="square">
                      <a:noAutofit/>
                    </a:bodyPr>
                    <a:lstStyle/>
                    <a:p>
                      <a:pPr algn="l">
                        <a:lnSpc>
                          <a:spcPct val="118000"/>
                        </a:lnSpc>
                      </a:pPr>
                      <a:r>
                        <a:rPr sz="850" b="1">
                          <a:solidFill>
                            <a:srgbClr val="0A1E3C"/>
                          </a:solidFill>
                          <a:latin typeface="Arial"/>
                        </a:rPr>
                        <a:t>AirTrunk</a:t>
                      </a:r>
                    </a:p>
                  </a:txBody>
                  <a:tcPr marL="91440" marR="82296" marT="68580" marB="68580" anchor="t">
                    <a:lnB w="11430" cap="flat" cmpd="sng" algn="ctr">
                      <a:solidFill>
                        <a:srgbClr val="0A1E3C"/>
                      </a:solidFill>
                    </a:lnB>
                    <a:noFill/>
                  </a:tcPr>
                </a:tc>
                <a:tc>
                  <a:txBody>
                    <a:bodyPr wrap="square">
                      <a:noAutofit/>
                    </a:bodyPr>
                    <a:lstStyle/>
                    <a:p>
                      <a:pPr algn="l">
                        <a:lnSpc>
                          <a:spcPct val="118000"/>
                        </a:lnSpc>
                      </a:pPr>
                      <a:r>
                        <a:rPr sz="850" b="0">
                          <a:solidFill>
                            <a:srgbClr val="0A1E3C"/>
                          </a:solidFill>
                          <a:latin typeface="Arial"/>
                        </a:rPr>
                        <a:t>45 Donnybrook Rd, Mickleham (MEL)</a:t>
                      </a:r>
                    </a:p>
                  </a:txBody>
                  <a:tcPr marL="82296" marR="82296" marT="68580" marB="68580" anchor="t">
                    <a:lnB w="11430" cap="flat" cmpd="sng" algn="ctr">
                      <a:solidFill>
                        <a:srgbClr val="0A1E3C"/>
                      </a:solidFill>
                    </a:lnB>
                    <a:noFill/>
                  </a:tcPr>
                </a:tc>
                <a:tc>
                  <a:txBody>
                    <a:bodyPr wrap="square">
                      <a:noAutofit/>
                    </a:bodyPr>
                    <a:lstStyle/>
                    <a:p>
                      <a:pPr algn="l">
                        <a:lnSpc>
                          <a:spcPct val="118000"/>
                        </a:lnSpc>
                      </a:pPr>
                      <a:r>
                        <a:rPr sz="850" b="0">
                          <a:solidFill>
                            <a:srgbClr val="0A1E3C"/>
                          </a:solidFill>
                          <a:latin typeface="Arial"/>
                        </a:rPr>
                        <a:t>May 2025</a:t>
                      </a:r>
                    </a:p>
                  </a:txBody>
                  <a:tcPr marL="82296" marR="82296" marT="68580" marB="68580" anchor="t">
                    <a:lnB w="11430" cap="flat" cmpd="sng" algn="ctr">
                      <a:solidFill>
                        <a:srgbClr val="0A1E3C"/>
                      </a:solidFill>
                    </a:lnB>
                    <a:noFill/>
                  </a:tcPr>
                </a:tc>
                <a:tc>
                  <a:txBody>
                    <a:bodyPr wrap="square">
                      <a:noAutofit/>
                    </a:bodyPr>
                    <a:lstStyle/>
                    <a:p>
                      <a:pPr algn="r">
                        <a:lnSpc>
                          <a:spcPct val="118000"/>
                        </a:lnSpc>
                      </a:pPr>
                      <a:r>
                        <a:rPr sz="850" b="0">
                          <a:solidFill>
                            <a:srgbClr val="0A1E3C"/>
                          </a:solidFill>
                          <a:latin typeface="Arial"/>
                        </a:rPr>
                        <a:t>67 ha</a:t>
                      </a:r>
                    </a:p>
                  </a:txBody>
                  <a:tcPr marL="82296" marR="82296" marT="68580" marB="68580" anchor="t">
                    <a:lnB w="11430" cap="flat" cmpd="sng" algn="ctr">
                      <a:solidFill>
                        <a:srgbClr val="0A1E3C"/>
                      </a:solidFill>
                    </a:lnB>
                    <a:noFill/>
                  </a:tcPr>
                </a:tc>
                <a:tc>
                  <a:txBody>
                    <a:bodyPr wrap="square">
                      <a:noAutofit/>
                    </a:bodyPr>
                    <a:lstStyle/>
                    <a:p>
                      <a:pPr algn="r">
                        <a:lnSpc>
                          <a:spcPct val="118000"/>
                        </a:lnSpc>
                      </a:pPr>
                      <a:r>
                        <a:rPr sz="850" b="0">
                          <a:solidFill>
                            <a:srgbClr val="0A1E3C"/>
                          </a:solidFill>
                          <a:latin typeface="Arial"/>
                        </a:rPr>
                        <a:t>$350m</a:t>
                      </a:r>
                    </a:p>
                  </a:txBody>
                  <a:tcPr marL="82296" marR="82296" marT="68580" marB="68580" anchor="t">
                    <a:lnB w="11430" cap="flat" cmpd="sng" algn="ctr">
                      <a:solidFill>
                        <a:srgbClr val="0A1E3C"/>
                      </a:solidFill>
                    </a:lnB>
                    <a:noFill/>
                  </a:tcPr>
                </a:tc>
                <a:tc>
                  <a:txBody>
                    <a:bodyPr wrap="square">
                      <a:noAutofit/>
                    </a:bodyPr>
                    <a:lstStyle/>
                    <a:p>
                      <a:pPr algn="r">
                        <a:lnSpc>
                          <a:spcPct val="118000"/>
                        </a:lnSpc>
                      </a:pPr>
                      <a:r>
                        <a:rPr sz="850" b="0">
                          <a:solidFill>
                            <a:srgbClr val="0A1E3C"/>
                          </a:solidFill>
                          <a:latin typeface="Arial"/>
                        </a:rPr>
                        <a:t>$522</a:t>
                      </a:r>
                    </a:p>
                  </a:txBody>
                  <a:tcPr marL="82296" marR="82296" marT="68580" marB="68580" anchor="t">
                    <a:lnB w="11430" cap="flat" cmpd="sng" algn="ctr">
                      <a:solidFill>
                        <a:srgbClr val="0A1E3C"/>
                      </a:solidFill>
                    </a:lnB>
                    <a:noFill/>
                  </a:tcPr>
                </a:tc>
              </a:tr>
            </a:tbl>
          </a:graphicData>
        </a:graphic>
      </p:graphicFrame>
      <p:sp>
        <p:nvSpPr>
          <p:cNvPr id="25" name="TextBox 24"/>
          <p:cNvSpPr txBox="1"/>
          <p:nvPr/>
        </p:nvSpPr>
        <p:spPr>
          <a:xfrm>
            <a:off x="502920" y="4353179"/>
            <a:ext cx="6925036"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The premium, sale by sale: Kemps Creek A$/sqm as a multiple of each other sale (inashanu calc)</a:t>
            </a:r>
          </a:p>
        </p:txBody>
      </p:sp>
      <p:sp>
        <p:nvSpPr>
          <p:cNvPr id="26" name="Rectangle 25"/>
          <p:cNvSpPr/>
          <p:nvPr/>
        </p:nvSpPr>
        <p:spPr>
          <a:xfrm>
            <a:off x="502920" y="4536059"/>
            <a:ext cx="6925036"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TextBox 26"/>
          <p:cNvSpPr txBox="1"/>
          <p:nvPr/>
        </p:nvSpPr>
        <p:spPr>
          <a:xfrm>
            <a:off x="502920" y="4641215"/>
            <a:ext cx="1778889" cy="219456"/>
          </a:xfrm>
          <a:prstGeom prst="rect">
            <a:avLst/>
          </a:prstGeom>
          <a:noFill/>
        </p:spPr>
        <p:txBody>
          <a:bodyPr wrap="square" anchor="ctr" lIns="0" tIns="0" rIns="0" bIns="0">
            <a:noAutofit/>
          </a:bodyPr>
          <a:lstStyle/>
          <a:p>
            <a:r>
              <a:rPr sz="869" b="0">
                <a:solidFill>
                  <a:srgbClr val="0A1E3C"/>
                </a:solidFill>
                <a:latin typeface="Arial"/>
              </a:rPr>
              <a:t>vs Spotswood (MEL) *</a:t>
            </a:r>
          </a:p>
        </p:txBody>
      </p:sp>
      <p:sp>
        <p:nvSpPr>
          <p:cNvPr id="28" name="Rectangle 27"/>
          <p:cNvSpPr/>
          <p:nvPr/>
        </p:nvSpPr>
        <p:spPr>
          <a:xfrm>
            <a:off x="2373249" y="4682363"/>
            <a:ext cx="4323187" cy="137160"/>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Rectangle 28"/>
          <p:cNvSpPr/>
          <p:nvPr/>
        </p:nvSpPr>
        <p:spPr>
          <a:xfrm>
            <a:off x="2373249" y="4682363"/>
            <a:ext cx="1080796" cy="13716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TextBox 29"/>
          <p:cNvSpPr txBox="1"/>
          <p:nvPr/>
        </p:nvSpPr>
        <p:spPr>
          <a:xfrm>
            <a:off x="6769588" y="4641215"/>
            <a:ext cx="640080" cy="219456"/>
          </a:xfrm>
          <a:prstGeom prst="rect">
            <a:avLst/>
          </a:prstGeom>
          <a:noFill/>
        </p:spPr>
        <p:txBody>
          <a:bodyPr wrap="square" anchor="ctr" lIns="0" tIns="0" rIns="0" bIns="0">
            <a:noAutofit/>
          </a:bodyPr>
          <a:lstStyle/>
          <a:p>
            <a:r>
              <a:rPr sz="869" b="1">
                <a:solidFill>
                  <a:srgbClr val="0A1E3C"/>
                </a:solidFill>
                <a:latin typeface="Arial"/>
              </a:rPr>
              <a:t>1.0x</a:t>
            </a:r>
          </a:p>
        </p:txBody>
      </p:sp>
      <p:sp>
        <p:nvSpPr>
          <p:cNvPr id="31" name="TextBox 30"/>
          <p:cNvSpPr txBox="1"/>
          <p:nvPr/>
        </p:nvSpPr>
        <p:spPr>
          <a:xfrm>
            <a:off x="502920" y="4906391"/>
            <a:ext cx="1778889" cy="219456"/>
          </a:xfrm>
          <a:prstGeom prst="rect">
            <a:avLst/>
          </a:prstGeom>
          <a:noFill/>
        </p:spPr>
        <p:txBody>
          <a:bodyPr wrap="square" anchor="ctr" lIns="0" tIns="0" rIns="0" bIns="0">
            <a:noAutofit/>
          </a:bodyPr>
          <a:lstStyle/>
          <a:p>
            <a:r>
              <a:rPr sz="869" b="0">
                <a:solidFill>
                  <a:srgbClr val="0A1E3C"/>
                </a:solidFill>
                <a:latin typeface="Arial"/>
              </a:rPr>
              <a:t>vs Tarneit (MEL)</a:t>
            </a:r>
          </a:p>
        </p:txBody>
      </p:sp>
      <p:sp>
        <p:nvSpPr>
          <p:cNvPr id="32" name="Rectangle 31"/>
          <p:cNvSpPr/>
          <p:nvPr/>
        </p:nvSpPr>
        <p:spPr>
          <a:xfrm>
            <a:off x="2373249" y="4947539"/>
            <a:ext cx="4323187" cy="137160"/>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3" name="Rectangle 32"/>
          <p:cNvSpPr/>
          <p:nvPr/>
        </p:nvSpPr>
        <p:spPr>
          <a:xfrm>
            <a:off x="2373249" y="4947539"/>
            <a:ext cx="1350996" cy="13716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TextBox 33"/>
          <p:cNvSpPr txBox="1"/>
          <p:nvPr/>
        </p:nvSpPr>
        <p:spPr>
          <a:xfrm>
            <a:off x="6769588" y="4906391"/>
            <a:ext cx="640080" cy="219456"/>
          </a:xfrm>
          <a:prstGeom prst="rect">
            <a:avLst/>
          </a:prstGeom>
          <a:noFill/>
        </p:spPr>
        <p:txBody>
          <a:bodyPr wrap="square" anchor="ctr" lIns="0" tIns="0" rIns="0" bIns="0">
            <a:noAutofit/>
          </a:bodyPr>
          <a:lstStyle/>
          <a:p>
            <a:r>
              <a:rPr sz="869" b="1">
                <a:solidFill>
                  <a:srgbClr val="0A1E3C"/>
                </a:solidFill>
                <a:latin typeface="Arial"/>
              </a:rPr>
              <a:t>1.25x</a:t>
            </a:r>
          </a:p>
        </p:txBody>
      </p:sp>
      <p:sp>
        <p:nvSpPr>
          <p:cNvPr id="35" name="TextBox 34"/>
          <p:cNvSpPr txBox="1"/>
          <p:nvPr/>
        </p:nvSpPr>
        <p:spPr>
          <a:xfrm>
            <a:off x="502920" y="5171567"/>
            <a:ext cx="1778889" cy="219456"/>
          </a:xfrm>
          <a:prstGeom prst="rect">
            <a:avLst/>
          </a:prstGeom>
          <a:noFill/>
        </p:spPr>
        <p:txBody>
          <a:bodyPr wrap="square" anchor="ctr" lIns="0" tIns="0" rIns="0" bIns="0">
            <a:noAutofit/>
          </a:bodyPr>
          <a:lstStyle/>
          <a:p>
            <a:r>
              <a:rPr sz="869" b="0">
                <a:solidFill>
                  <a:srgbClr val="0A1E3C"/>
                </a:solidFill>
                <a:latin typeface="Arial"/>
              </a:rPr>
              <a:t>vs Mickleham (MEL)</a:t>
            </a:r>
          </a:p>
        </p:txBody>
      </p:sp>
      <p:sp>
        <p:nvSpPr>
          <p:cNvPr id="36" name="Rectangle 35"/>
          <p:cNvSpPr/>
          <p:nvPr/>
        </p:nvSpPr>
        <p:spPr>
          <a:xfrm>
            <a:off x="2373249" y="5212715"/>
            <a:ext cx="4323187" cy="137160"/>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7" name="Rectangle 36"/>
          <p:cNvSpPr/>
          <p:nvPr/>
        </p:nvSpPr>
        <p:spPr>
          <a:xfrm>
            <a:off x="2373249" y="5212715"/>
            <a:ext cx="3105738" cy="13716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TextBox 37"/>
          <p:cNvSpPr txBox="1"/>
          <p:nvPr/>
        </p:nvSpPr>
        <p:spPr>
          <a:xfrm>
            <a:off x="6769588" y="5171567"/>
            <a:ext cx="640080" cy="219456"/>
          </a:xfrm>
          <a:prstGeom prst="rect">
            <a:avLst/>
          </a:prstGeom>
          <a:noFill/>
        </p:spPr>
        <p:txBody>
          <a:bodyPr wrap="square" anchor="ctr" lIns="0" tIns="0" rIns="0" bIns="0">
            <a:noAutofit/>
          </a:bodyPr>
          <a:lstStyle/>
          <a:p>
            <a:r>
              <a:rPr sz="869" b="1">
                <a:solidFill>
                  <a:srgbClr val="0A1E3C"/>
                </a:solidFill>
                <a:latin typeface="Arial"/>
              </a:rPr>
              <a:t>2.9x</a:t>
            </a:r>
          </a:p>
        </p:txBody>
      </p:sp>
      <p:sp>
        <p:nvSpPr>
          <p:cNvPr id="39" name="TextBox 38"/>
          <p:cNvSpPr txBox="1"/>
          <p:nvPr/>
        </p:nvSpPr>
        <p:spPr>
          <a:xfrm>
            <a:off x="502920" y="5436743"/>
            <a:ext cx="1778889" cy="219456"/>
          </a:xfrm>
          <a:prstGeom prst="rect">
            <a:avLst/>
          </a:prstGeom>
          <a:noFill/>
        </p:spPr>
        <p:txBody>
          <a:bodyPr wrap="square" anchor="ctr" lIns="0" tIns="0" rIns="0" bIns="0">
            <a:noAutofit/>
          </a:bodyPr>
          <a:lstStyle/>
          <a:p>
            <a:r>
              <a:rPr sz="869" b="0">
                <a:solidFill>
                  <a:srgbClr val="0A1E3C"/>
                </a:solidFill>
                <a:latin typeface="Arial"/>
              </a:rPr>
              <a:t>vs Craigieburn syndicate (MEL) *</a:t>
            </a:r>
          </a:p>
        </p:txBody>
      </p:sp>
      <p:sp>
        <p:nvSpPr>
          <p:cNvPr id="40" name="Rectangle 39"/>
          <p:cNvSpPr/>
          <p:nvPr/>
        </p:nvSpPr>
        <p:spPr>
          <a:xfrm>
            <a:off x="2373249" y="5477891"/>
            <a:ext cx="4323187" cy="137160"/>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1" name="Rectangle 40"/>
          <p:cNvSpPr/>
          <p:nvPr/>
        </p:nvSpPr>
        <p:spPr>
          <a:xfrm>
            <a:off x="2373249" y="5477891"/>
            <a:ext cx="3570914" cy="13716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TextBox 41"/>
          <p:cNvSpPr txBox="1"/>
          <p:nvPr/>
        </p:nvSpPr>
        <p:spPr>
          <a:xfrm>
            <a:off x="6769588" y="5436743"/>
            <a:ext cx="640080" cy="219456"/>
          </a:xfrm>
          <a:prstGeom prst="rect">
            <a:avLst/>
          </a:prstGeom>
          <a:noFill/>
        </p:spPr>
        <p:txBody>
          <a:bodyPr wrap="square" anchor="ctr" lIns="0" tIns="0" rIns="0" bIns="0">
            <a:noAutofit/>
          </a:bodyPr>
          <a:lstStyle/>
          <a:p>
            <a:r>
              <a:rPr sz="869" b="1">
                <a:solidFill>
                  <a:srgbClr val="0A1E3C"/>
                </a:solidFill>
                <a:latin typeface="Arial"/>
              </a:rPr>
              <a:t>3.3x</a:t>
            </a:r>
          </a:p>
        </p:txBody>
      </p:sp>
      <p:sp>
        <p:nvSpPr>
          <p:cNvPr id="43" name="TextBox 42"/>
          <p:cNvSpPr txBox="1"/>
          <p:nvPr/>
        </p:nvSpPr>
        <p:spPr>
          <a:xfrm>
            <a:off x="502920" y="5701919"/>
            <a:ext cx="1778889" cy="219456"/>
          </a:xfrm>
          <a:prstGeom prst="rect">
            <a:avLst/>
          </a:prstGeom>
          <a:noFill/>
        </p:spPr>
        <p:txBody>
          <a:bodyPr wrap="square" anchor="ctr" lIns="0" tIns="0" rIns="0" bIns="0">
            <a:noAutofit/>
          </a:bodyPr>
          <a:lstStyle/>
          <a:p>
            <a:r>
              <a:rPr sz="869" b="0">
                <a:solidFill>
                  <a:srgbClr val="0A1E3C"/>
                </a:solidFill>
                <a:latin typeface="Arial"/>
              </a:rPr>
              <a:t>vs Corio (Geelong)</a:t>
            </a:r>
          </a:p>
        </p:txBody>
      </p:sp>
      <p:sp>
        <p:nvSpPr>
          <p:cNvPr id="44" name="Rectangle 43"/>
          <p:cNvSpPr/>
          <p:nvPr/>
        </p:nvSpPr>
        <p:spPr>
          <a:xfrm>
            <a:off x="2373249" y="5743067"/>
            <a:ext cx="4323187" cy="137160"/>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5" name="Rectangle 44"/>
          <p:cNvSpPr/>
          <p:nvPr/>
        </p:nvSpPr>
        <p:spPr>
          <a:xfrm>
            <a:off x="2373249" y="5743067"/>
            <a:ext cx="4063146" cy="13716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6" name="TextBox 45"/>
          <p:cNvSpPr txBox="1"/>
          <p:nvPr/>
        </p:nvSpPr>
        <p:spPr>
          <a:xfrm>
            <a:off x="6769588" y="5701919"/>
            <a:ext cx="640080" cy="219456"/>
          </a:xfrm>
          <a:prstGeom prst="rect">
            <a:avLst/>
          </a:prstGeom>
          <a:noFill/>
        </p:spPr>
        <p:txBody>
          <a:bodyPr wrap="square" anchor="ctr" lIns="0" tIns="0" rIns="0" bIns="0">
            <a:noAutofit/>
          </a:bodyPr>
          <a:lstStyle/>
          <a:p>
            <a:r>
              <a:rPr sz="869" b="1">
                <a:solidFill>
                  <a:srgbClr val="0A1E3C"/>
                </a:solidFill>
                <a:latin typeface="Arial"/>
              </a:rPr>
              <a:t>3.8x</a:t>
            </a:r>
          </a:p>
        </p:txBody>
      </p:sp>
      <p:sp>
        <p:nvSpPr>
          <p:cNvPr id="47" name="TextBox 46"/>
          <p:cNvSpPr txBox="1"/>
          <p:nvPr/>
        </p:nvSpPr>
        <p:spPr>
          <a:xfrm>
            <a:off x="7793716" y="4353179"/>
            <a:ext cx="3895333"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Reading the table</a:t>
            </a:r>
          </a:p>
        </p:txBody>
      </p:sp>
      <p:sp>
        <p:nvSpPr>
          <p:cNvPr id="48" name="Rectangle 47"/>
          <p:cNvSpPr/>
          <p:nvPr/>
        </p:nvSpPr>
        <p:spPr>
          <a:xfrm>
            <a:off x="7793716" y="4536059"/>
            <a:ext cx="3895333"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9" name="TextBox 48"/>
          <p:cNvSpPr txBox="1"/>
          <p:nvPr/>
        </p:nvSpPr>
        <p:spPr>
          <a:xfrm>
            <a:off x="7793716" y="4627499"/>
            <a:ext cx="647064" cy="155295"/>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Sydney</a:t>
            </a:r>
          </a:p>
        </p:txBody>
      </p:sp>
      <p:sp>
        <p:nvSpPr>
          <p:cNvPr id="50" name="TextBox 49"/>
          <p:cNvSpPr txBox="1"/>
          <p:nvPr/>
        </p:nvSpPr>
        <p:spPr>
          <a:xfrm>
            <a:off x="8513933" y="4627499"/>
            <a:ext cx="3175116" cy="155295"/>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1 sale at A$1,500/sqm</a:t>
            </a:r>
          </a:p>
        </p:txBody>
      </p:sp>
      <p:sp>
        <p:nvSpPr>
          <p:cNvPr id="51" name="Rectangle 50"/>
          <p:cNvSpPr/>
          <p:nvPr/>
        </p:nvSpPr>
        <p:spPr>
          <a:xfrm>
            <a:off x="7793716" y="4809769"/>
            <a:ext cx="3895333"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2" name="TextBox 51"/>
          <p:cNvSpPr txBox="1"/>
          <p:nvPr/>
        </p:nvSpPr>
        <p:spPr>
          <a:xfrm>
            <a:off x="7793716" y="4846802"/>
            <a:ext cx="647064" cy="155295"/>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Melbourne</a:t>
            </a:r>
          </a:p>
        </p:txBody>
      </p:sp>
      <p:sp>
        <p:nvSpPr>
          <p:cNvPr id="53" name="TextBox 52"/>
          <p:cNvSpPr txBox="1"/>
          <p:nvPr/>
        </p:nvSpPr>
        <p:spPr>
          <a:xfrm>
            <a:off x="8513933" y="4846802"/>
            <a:ext cx="3175116" cy="155295"/>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4 sales at A$454 to A$1,500/sqm</a:t>
            </a:r>
          </a:p>
        </p:txBody>
      </p:sp>
      <p:sp>
        <p:nvSpPr>
          <p:cNvPr id="54" name="Rectangle 53"/>
          <p:cNvSpPr/>
          <p:nvPr/>
        </p:nvSpPr>
        <p:spPr>
          <a:xfrm>
            <a:off x="7793716" y="5029073"/>
            <a:ext cx="3895333"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5" name="TextBox 54"/>
          <p:cNvSpPr txBox="1"/>
          <p:nvPr/>
        </p:nvSpPr>
        <p:spPr>
          <a:xfrm>
            <a:off x="7793716" y="5066106"/>
            <a:ext cx="647064" cy="155295"/>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Geelong</a:t>
            </a:r>
          </a:p>
        </p:txBody>
      </p:sp>
      <p:sp>
        <p:nvSpPr>
          <p:cNvPr id="56" name="TextBox 55"/>
          <p:cNvSpPr txBox="1"/>
          <p:nvPr/>
        </p:nvSpPr>
        <p:spPr>
          <a:xfrm>
            <a:off x="8513933" y="5066106"/>
            <a:ext cx="3175116" cy="155295"/>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1 sale at A$399/sqm</a:t>
            </a:r>
          </a:p>
        </p:txBody>
      </p:sp>
      <p:sp>
        <p:nvSpPr>
          <p:cNvPr id="57" name="Rectangle 56"/>
          <p:cNvSpPr/>
          <p:nvPr/>
        </p:nvSpPr>
        <p:spPr>
          <a:xfrm>
            <a:off x="7793716" y="5385993"/>
            <a:ext cx="3895333" cy="462686"/>
          </a:xfrm>
          <a:prstGeom prst="rect">
            <a:avLst/>
          </a:prstGeom>
          <a:solidFill>
            <a:srgbClr val="FBF9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8" name="Rectangle 57"/>
          <p:cNvSpPr/>
          <p:nvPr/>
        </p:nvSpPr>
        <p:spPr>
          <a:xfrm>
            <a:off x="7793716" y="5385993"/>
            <a:ext cx="36576" cy="46268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9" name="TextBox 58"/>
          <p:cNvSpPr txBox="1"/>
          <p:nvPr/>
        </p:nvSpPr>
        <p:spPr>
          <a:xfrm>
            <a:off x="7958308" y="5495721"/>
            <a:ext cx="3584437" cy="291876"/>
          </a:xfrm>
          <a:prstGeom prst="rect">
            <a:avLst/>
          </a:prstGeom>
          <a:noFill/>
        </p:spPr>
        <p:txBody>
          <a:bodyPr wrap="square" anchor="t" lIns="0" tIns="0" rIns="0" bIns="0">
            <a:noAutofit/>
          </a:bodyPr>
          <a:lstStyle/>
          <a:p>
            <a:pPr algn="l">
              <a:lnSpc>
                <a:spcPct val="126000"/>
              </a:lnSpc>
              <a:spcAft>
                <a:spcPts val="0"/>
              </a:spcAft>
            </a:pPr>
            <a:r>
              <a:rPr sz="760" b="0">
                <a:solidFill>
                  <a:srgbClr val="0A1E3C"/>
                </a:solidFill>
                <a:latin typeface="Arial"/>
              </a:rPr>
              <a:t>* Two PwC rates (Craigieburn syndicate, Spotswood) are recomputed by inashanu and flagged; see the reconciliation note on the following page.</a:t>
            </a:r>
          </a:p>
        </p:txBody>
      </p:sp>
      <p:sp>
        <p:nvSpPr>
          <p:cNvPr id="60" name="TextBox 59"/>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PwC Australia, Data centre valuation (10 Mar 2026). Multiples, totals and the weighted average are inashanu calculations from the tabled figures.</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05 · Supply &amp; pipeline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31</a:t>
            </a:r>
          </a:p>
        </p:txBody>
      </p:sp>
      <p:sp>
        <p:nvSpPr>
          <p:cNvPr id="9" name="TextBox 8"/>
          <p:cNvSpPr txBox="1"/>
          <p:nvPr/>
        </p:nvSpPr>
        <p:spPr>
          <a:xfrm>
            <a:off x="502920" y="576072"/>
            <a:ext cx="11186129" cy="24749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PwC comparable land sales, A$/sqm: Sydney power-secured sites command a 2–4x premium to fringe Melbourne</a:t>
            </a:r>
          </a:p>
        </p:txBody>
      </p:sp>
      <p:sp>
        <p:nvSpPr>
          <p:cNvPr id="10" name="TextBox 9"/>
          <p:cNvSpPr txBox="1"/>
          <p:nvPr/>
        </p:nvSpPr>
        <p:spPr>
          <a:xfrm>
            <a:off x="502920" y="965200"/>
            <a:ext cx="6329916"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PwC comparable sales, part 2 of 2: Dec 2024 to Mar 2025</a:t>
            </a:r>
          </a:p>
        </p:txBody>
      </p:sp>
      <p:sp>
        <p:nvSpPr>
          <p:cNvPr id="11" name="Rectangle 10"/>
          <p:cNvSpPr/>
          <p:nvPr/>
        </p:nvSpPr>
        <p:spPr>
          <a:xfrm>
            <a:off x="502920" y="1148080"/>
            <a:ext cx="6329916"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12" name="Table 11"/>
          <p:cNvGraphicFramePr>
            <a:graphicFrameLocks noGrp="1"/>
          </p:cNvGraphicFramePr>
          <p:nvPr/>
        </p:nvGraphicFramePr>
        <p:xfrm>
          <a:off x="502920" y="1239520"/>
          <a:ext cx="6329916" cy="1300225"/>
        </p:xfrm>
        <a:graphic>
          <a:graphicData uri="http://schemas.openxmlformats.org/drawingml/2006/table">
            <a:tbl>
              <a:tblPr firstRow="0" bandRow="0" firstCol="0" bandCol="0">
                <a:tableStyleId>{2D5ABB26-0587-4C30-8999-92F81FD0307C}</a:tableStyleId>
              </a:tblPr>
              <a:tblGrid>
                <a:gridCol w="1298448"/>
                <a:gridCol w="2157984"/>
                <a:gridCol w="731520"/>
                <a:gridCol w="731520"/>
                <a:gridCol w="713232"/>
                <a:gridCol w="697212"/>
              </a:tblGrid>
              <a:tr h="260045">
                <a:tc>
                  <a:txBody>
                    <a:bodyPr wrap="square">
                      <a:noAutofit/>
                    </a:bodyPr>
                    <a:lstStyle/>
                    <a:p>
                      <a:pPr algn="l">
                        <a:lnSpc>
                          <a:spcPct val="118000"/>
                        </a:lnSpc>
                      </a:pPr>
                      <a:r>
                        <a:rPr sz="819" b="1">
                          <a:solidFill>
                            <a:srgbClr val="0A1E3C"/>
                          </a:solidFill>
                          <a:latin typeface="Arial"/>
                        </a:rPr>
                        <a:t>Buyer</a:t>
                      </a:r>
                    </a:p>
                  </a:txBody>
                  <a:tcPr marL="91440" marR="82296" marT="68580" marB="68580"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19" b="1">
                          <a:solidFill>
                            <a:srgbClr val="0A1E3C"/>
                          </a:solidFill>
                          <a:latin typeface="Arial"/>
                        </a:rPr>
                        <a:t>Site</a:t>
                      </a:r>
                    </a:p>
                  </a:txBody>
                  <a:tcPr marL="82296" marR="82296" marT="68580" marB="68580"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19" b="1">
                          <a:solidFill>
                            <a:srgbClr val="0A1E3C"/>
                          </a:solidFill>
                          <a:latin typeface="Arial"/>
                        </a:rPr>
                        <a:t>Date</a:t>
                      </a:r>
                    </a:p>
                  </a:txBody>
                  <a:tcPr marL="82296" marR="82296" marT="68580" marB="68580" anchor="t">
                    <a:lnT w="11430" cap="flat" cmpd="sng" algn="ctr">
                      <a:solidFill>
                        <a:srgbClr val="0A1E3C"/>
                      </a:solidFill>
                    </a:lnT>
                    <a:lnB w="11430" cap="flat" cmpd="sng" algn="ctr">
                      <a:solidFill>
                        <a:srgbClr val="0A1E3C"/>
                      </a:solidFill>
                    </a:lnB>
                    <a:noFill/>
                  </a:tcPr>
                </a:tc>
                <a:tc>
                  <a:txBody>
                    <a:bodyPr wrap="square">
                      <a:noAutofit/>
                    </a:bodyPr>
                    <a:lstStyle/>
                    <a:p>
                      <a:pPr algn="r">
                        <a:lnSpc>
                          <a:spcPct val="118000"/>
                        </a:lnSpc>
                      </a:pPr>
                      <a:r>
                        <a:rPr sz="819" b="1">
                          <a:solidFill>
                            <a:srgbClr val="0A1E3C"/>
                          </a:solidFill>
                          <a:latin typeface="Arial"/>
                        </a:rPr>
                        <a:t>Size</a:t>
                      </a:r>
                    </a:p>
                  </a:txBody>
                  <a:tcPr marL="82296" marR="82296" marT="68580" marB="68580" anchor="t">
                    <a:lnT w="11430" cap="flat" cmpd="sng" algn="ctr">
                      <a:solidFill>
                        <a:srgbClr val="0A1E3C"/>
                      </a:solidFill>
                    </a:lnT>
                    <a:lnB w="11430" cap="flat" cmpd="sng" algn="ctr">
                      <a:solidFill>
                        <a:srgbClr val="0A1E3C"/>
                      </a:solidFill>
                    </a:lnB>
                    <a:noFill/>
                  </a:tcPr>
                </a:tc>
                <a:tc>
                  <a:txBody>
                    <a:bodyPr wrap="square">
                      <a:noAutofit/>
                    </a:bodyPr>
                    <a:lstStyle/>
                    <a:p>
                      <a:pPr algn="r">
                        <a:lnSpc>
                          <a:spcPct val="118000"/>
                        </a:lnSpc>
                      </a:pPr>
                      <a:r>
                        <a:rPr sz="819" b="1">
                          <a:solidFill>
                            <a:srgbClr val="0A1E3C"/>
                          </a:solidFill>
                          <a:latin typeface="Arial"/>
                        </a:rPr>
                        <a:t>Price (A$)</a:t>
                      </a:r>
                    </a:p>
                  </a:txBody>
                  <a:tcPr marL="82296" marR="82296" marT="68580" marB="68580" anchor="t">
                    <a:lnT w="11430" cap="flat" cmpd="sng" algn="ctr">
                      <a:solidFill>
                        <a:srgbClr val="0A1E3C"/>
                      </a:solidFill>
                    </a:lnT>
                    <a:lnB w="11430" cap="flat" cmpd="sng" algn="ctr">
                      <a:solidFill>
                        <a:srgbClr val="0A1E3C"/>
                      </a:solidFill>
                    </a:lnB>
                    <a:noFill/>
                  </a:tcPr>
                </a:tc>
                <a:tc>
                  <a:txBody>
                    <a:bodyPr wrap="square">
                      <a:noAutofit/>
                    </a:bodyPr>
                    <a:lstStyle/>
                    <a:p>
                      <a:pPr algn="r">
                        <a:lnSpc>
                          <a:spcPct val="118000"/>
                        </a:lnSpc>
                      </a:pPr>
                      <a:r>
                        <a:rPr sz="819" b="1">
                          <a:solidFill>
                            <a:srgbClr val="0A1E3C"/>
                          </a:solidFill>
                          <a:latin typeface="Arial"/>
                        </a:rPr>
                        <a:t>A$/sqm</a:t>
                      </a:r>
                    </a:p>
                  </a:txBody>
                  <a:tcPr marL="82296" marR="82296" marT="68580" marB="68580" anchor="t">
                    <a:lnT w="11430" cap="flat" cmpd="sng" algn="ctr">
                      <a:solidFill>
                        <a:srgbClr val="0A1E3C"/>
                      </a:solidFill>
                    </a:lnT>
                    <a:lnB w="11430" cap="flat" cmpd="sng" algn="ctr">
                      <a:solidFill>
                        <a:srgbClr val="0A1E3C"/>
                      </a:solidFill>
                    </a:lnB>
                    <a:noFill/>
                  </a:tcPr>
                </a:tc>
              </a:tr>
              <a:tr h="260045">
                <a:tc>
                  <a:txBody>
                    <a:bodyPr wrap="square">
                      <a:noAutofit/>
                    </a:bodyPr>
                    <a:lstStyle/>
                    <a:p>
                      <a:pPr algn="l">
                        <a:lnSpc>
                          <a:spcPct val="118000"/>
                        </a:lnSpc>
                      </a:pPr>
                      <a:r>
                        <a:rPr sz="819" b="1">
                          <a:solidFill>
                            <a:srgbClr val="0A1E3C"/>
                          </a:solidFill>
                          <a:latin typeface="Arial"/>
                        </a:rPr>
                        <a:t>Pacific Partnerships</a:t>
                      </a:r>
                    </a:p>
                  </a:txBody>
                  <a:tcPr marL="91440" marR="82296" marT="68580" marB="68580" anchor="t">
                    <a:lnB w="7620" cap="flat" cmpd="sng" algn="ctr">
                      <a:solidFill>
                        <a:srgbClr val="D7DEE9"/>
                      </a:solidFill>
                    </a:lnB>
                    <a:noFill/>
                  </a:tcPr>
                </a:tc>
                <a:tc>
                  <a:txBody>
                    <a:bodyPr wrap="square">
                      <a:noAutofit/>
                    </a:bodyPr>
                    <a:lstStyle/>
                    <a:p>
                      <a:pPr algn="l">
                        <a:lnSpc>
                          <a:spcPct val="118000"/>
                        </a:lnSpc>
                      </a:pPr>
                      <a:r>
                        <a:rPr sz="819" b="0">
                          <a:solidFill>
                            <a:srgbClr val="0A1E3C"/>
                          </a:solidFill>
                          <a:latin typeface="Arial"/>
                        </a:rPr>
                        <a:t>114–146 Leakes Rd, Truganina (MEL)</a:t>
                      </a:r>
                    </a:p>
                  </a:txBody>
                  <a:tcPr marL="82296" marR="82296" marT="68580" marB="68580" anchor="t">
                    <a:lnB w="7620" cap="flat" cmpd="sng" algn="ctr">
                      <a:solidFill>
                        <a:srgbClr val="D7DEE9"/>
                      </a:solidFill>
                    </a:lnB>
                    <a:noFill/>
                  </a:tcPr>
                </a:tc>
                <a:tc>
                  <a:txBody>
                    <a:bodyPr wrap="square">
                      <a:noAutofit/>
                    </a:bodyPr>
                    <a:lstStyle/>
                    <a:p>
                      <a:pPr algn="l">
                        <a:lnSpc>
                          <a:spcPct val="118000"/>
                        </a:lnSpc>
                      </a:pPr>
                      <a:r>
                        <a:rPr sz="819" b="0">
                          <a:solidFill>
                            <a:srgbClr val="0A1E3C"/>
                          </a:solidFill>
                          <a:latin typeface="Arial"/>
                        </a:rPr>
                        <a:t>Mar 2025</a:t>
                      </a:r>
                    </a:p>
                  </a:txBody>
                  <a:tcPr marL="82296" marR="82296" marT="68580" marB="68580" anchor="t">
                    <a:lnB w="7620" cap="flat" cmpd="sng" algn="ctr">
                      <a:solidFill>
                        <a:srgbClr val="D7DEE9"/>
                      </a:solidFill>
                    </a:lnB>
                    <a:noFill/>
                  </a:tcPr>
                </a:tc>
                <a:tc>
                  <a:txBody>
                    <a:bodyPr wrap="square">
                      <a:noAutofit/>
                    </a:bodyPr>
                    <a:lstStyle/>
                    <a:p>
                      <a:pPr algn="r">
                        <a:lnSpc>
                          <a:spcPct val="118000"/>
                        </a:lnSpc>
                      </a:pPr>
                      <a:r>
                        <a:rPr sz="819" b="0">
                          <a:solidFill>
                            <a:srgbClr val="0A1E3C"/>
                          </a:solidFill>
                          <a:latin typeface="Arial"/>
                        </a:rPr>
                        <a:t>13.25 ha</a:t>
                      </a:r>
                    </a:p>
                  </a:txBody>
                  <a:tcPr marL="82296" marR="82296" marT="68580" marB="68580" anchor="t">
                    <a:lnB w="7620" cap="flat" cmpd="sng" algn="ctr">
                      <a:solidFill>
                        <a:srgbClr val="D7DEE9"/>
                      </a:solidFill>
                    </a:lnB>
                    <a:noFill/>
                  </a:tcPr>
                </a:tc>
                <a:tc>
                  <a:txBody>
                    <a:bodyPr wrap="square">
                      <a:noAutofit/>
                    </a:bodyPr>
                    <a:lstStyle/>
                    <a:p>
                      <a:pPr algn="r">
                        <a:lnSpc>
                          <a:spcPct val="118000"/>
                        </a:lnSpc>
                      </a:pPr>
                      <a:r>
                        <a:rPr sz="819" b="0">
                          <a:solidFill>
                            <a:srgbClr val="0A1E3C"/>
                          </a:solidFill>
                          <a:latin typeface="Arial"/>
                        </a:rPr>
                        <a:t>$137.5m</a:t>
                      </a:r>
                    </a:p>
                  </a:txBody>
                  <a:tcPr marL="82296" marR="82296" marT="68580" marB="68580" anchor="t">
                    <a:lnB w="7620" cap="flat" cmpd="sng" algn="ctr">
                      <a:solidFill>
                        <a:srgbClr val="D7DEE9"/>
                      </a:solidFill>
                    </a:lnB>
                    <a:noFill/>
                  </a:tcPr>
                </a:tc>
                <a:tc>
                  <a:txBody>
                    <a:bodyPr wrap="square">
                      <a:noAutofit/>
                    </a:bodyPr>
                    <a:lstStyle/>
                    <a:p>
                      <a:pPr algn="r">
                        <a:lnSpc>
                          <a:spcPct val="118000"/>
                        </a:lnSpc>
                      </a:pPr>
                      <a:r>
                        <a:rPr sz="819" b="0">
                          <a:solidFill>
                            <a:srgbClr val="0A1E3C"/>
                          </a:solidFill>
                          <a:latin typeface="Arial"/>
                        </a:rPr>
                        <a:t>$1,038</a:t>
                      </a:r>
                    </a:p>
                  </a:txBody>
                  <a:tcPr marL="82296" marR="82296" marT="68580" marB="68580" anchor="t">
                    <a:lnB w="7620" cap="flat" cmpd="sng" algn="ctr">
                      <a:solidFill>
                        <a:srgbClr val="D7DEE9"/>
                      </a:solidFill>
                    </a:lnB>
                    <a:noFill/>
                  </a:tcPr>
                </a:tc>
              </a:tr>
              <a:tr h="260045">
                <a:tc>
                  <a:txBody>
                    <a:bodyPr wrap="square">
                      <a:noAutofit/>
                    </a:bodyPr>
                    <a:lstStyle/>
                    <a:p>
                      <a:pPr algn="l">
                        <a:lnSpc>
                          <a:spcPct val="118000"/>
                        </a:lnSpc>
                      </a:pPr>
                      <a:r>
                        <a:rPr sz="819" b="1">
                          <a:solidFill>
                            <a:srgbClr val="0A1E3C"/>
                          </a:solidFill>
                          <a:latin typeface="Arial"/>
                        </a:rPr>
                        <a:t>Stack</a:t>
                      </a:r>
                    </a:p>
                  </a:txBody>
                  <a:tcPr marL="91440" marR="82296" marT="68580" marB="68580" anchor="t">
                    <a:lnB w="7620" cap="flat" cmpd="sng" algn="ctr">
                      <a:solidFill>
                        <a:srgbClr val="D7DEE9"/>
                      </a:solidFill>
                    </a:lnB>
                    <a:solidFill>
                      <a:srgbClr val="F6E9E2"/>
                    </a:solidFill>
                  </a:tcPr>
                </a:tc>
                <a:tc>
                  <a:txBody>
                    <a:bodyPr wrap="square">
                      <a:noAutofit/>
                    </a:bodyPr>
                    <a:lstStyle/>
                    <a:p>
                      <a:pPr algn="l">
                        <a:lnSpc>
                          <a:spcPct val="118000"/>
                        </a:lnSpc>
                      </a:pPr>
                      <a:r>
                        <a:rPr sz="819" b="0">
                          <a:solidFill>
                            <a:srgbClr val="0A1E3C"/>
                          </a:solidFill>
                          <a:latin typeface="Arial"/>
                        </a:rPr>
                        <a:t>78 Lockwood Rd, Erskine Park (SYD)</a:t>
                      </a:r>
                    </a:p>
                  </a:txBody>
                  <a:tcPr marL="82296" marR="82296" marT="68580" marB="68580" anchor="t">
                    <a:lnB w="7620" cap="flat" cmpd="sng" algn="ctr">
                      <a:solidFill>
                        <a:srgbClr val="D7DEE9"/>
                      </a:solidFill>
                    </a:lnB>
                    <a:solidFill>
                      <a:srgbClr val="F6E9E2"/>
                    </a:solidFill>
                  </a:tcPr>
                </a:tc>
                <a:tc>
                  <a:txBody>
                    <a:bodyPr wrap="square">
                      <a:noAutofit/>
                    </a:bodyPr>
                    <a:lstStyle/>
                    <a:p>
                      <a:pPr algn="l">
                        <a:lnSpc>
                          <a:spcPct val="118000"/>
                        </a:lnSpc>
                      </a:pPr>
                      <a:r>
                        <a:rPr sz="819" b="0">
                          <a:solidFill>
                            <a:srgbClr val="0A1E3C"/>
                          </a:solidFill>
                          <a:latin typeface="Arial"/>
                        </a:rPr>
                        <a:t>Dec 2024</a:t>
                      </a:r>
                    </a:p>
                  </a:txBody>
                  <a:tcPr marL="82296" marR="82296" marT="68580" marB="68580" anchor="t">
                    <a:lnB w="7620" cap="flat" cmpd="sng" algn="ctr">
                      <a:solidFill>
                        <a:srgbClr val="D7DEE9"/>
                      </a:solidFill>
                    </a:lnB>
                    <a:solidFill>
                      <a:srgbClr val="F6E9E2"/>
                    </a:solidFill>
                  </a:tcPr>
                </a:tc>
                <a:tc>
                  <a:txBody>
                    <a:bodyPr wrap="square">
                      <a:noAutofit/>
                    </a:bodyPr>
                    <a:lstStyle/>
                    <a:p>
                      <a:pPr algn="r">
                        <a:lnSpc>
                          <a:spcPct val="118000"/>
                        </a:lnSpc>
                      </a:pPr>
                      <a:r>
                        <a:rPr sz="819" b="0">
                          <a:solidFill>
                            <a:srgbClr val="0A1E3C"/>
                          </a:solidFill>
                          <a:latin typeface="Arial"/>
                        </a:rPr>
                        <a:t>7.72 ha</a:t>
                      </a:r>
                    </a:p>
                  </a:txBody>
                  <a:tcPr marL="82296" marR="82296" marT="68580" marB="68580" anchor="t">
                    <a:lnB w="7620" cap="flat" cmpd="sng" algn="ctr">
                      <a:solidFill>
                        <a:srgbClr val="D7DEE9"/>
                      </a:solidFill>
                    </a:lnB>
                    <a:solidFill>
                      <a:srgbClr val="F6E9E2"/>
                    </a:solidFill>
                  </a:tcPr>
                </a:tc>
                <a:tc>
                  <a:txBody>
                    <a:bodyPr wrap="square">
                      <a:noAutofit/>
                    </a:bodyPr>
                    <a:lstStyle/>
                    <a:p>
                      <a:pPr algn="r">
                        <a:lnSpc>
                          <a:spcPct val="118000"/>
                        </a:lnSpc>
                      </a:pPr>
                      <a:r>
                        <a:rPr sz="819" b="0">
                          <a:solidFill>
                            <a:srgbClr val="0A1E3C"/>
                          </a:solidFill>
                          <a:latin typeface="Arial"/>
                        </a:rPr>
                        <a:t>$142m</a:t>
                      </a:r>
                    </a:p>
                  </a:txBody>
                  <a:tcPr marL="82296" marR="82296" marT="68580" marB="68580" anchor="t">
                    <a:lnB w="7620" cap="flat" cmpd="sng" algn="ctr">
                      <a:solidFill>
                        <a:srgbClr val="D7DEE9"/>
                      </a:solidFill>
                    </a:lnB>
                    <a:solidFill>
                      <a:srgbClr val="F6E9E2"/>
                    </a:solidFill>
                  </a:tcPr>
                </a:tc>
                <a:tc>
                  <a:txBody>
                    <a:bodyPr wrap="square">
                      <a:noAutofit/>
                    </a:bodyPr>
                    <a:lstStyle/>
                    <a:p>
                      <a:pPr algn="r">
                        <a:lnSpc>
                          <a:spcPct val="118000"/>
                        </a:lnSpc>
                      </a:pPr>
                      <a:r>
                        <a:rPr sz="819" b="0">
                          <a:solidFill>
                            <a:srgbClr val="0A1E3C"/>
                          </a:solidFill>
                          <a:latin typeface="Arial"/>
                        </a:rPr>
                        <a:t>$1,838</a:t>
                      </a:r>
                    </a:p>
                  </a:txBody>
                  <a:tcPr marL="82296" marR="82296" marT="68580" marB="68580" anchor="t">
                    <a:lnB w="7620" cap="flat" cmpd="sng" algn="ctr">
                      <a:solidFill>
                        <a:srgbClr val="D7DEE9"/>
                      </a:solidFill>
                    </a:lnB>
                    <a:solidFill>
                      <a:srgbClr val="F6E9E2"/>
                    </a:solidFill>
                  </a:tcPr>
                </a:tc>
              </a:tr>
              <a:tr h="260045">
                <a:tc>
                  <a:txBody>
                    <a:bodyPr wrap="square">
                      <a:noAutofit/>
                    </a:bodyPr>
                    <a:lstStyle/>
                    <a:p>
                      <a:pPr algn="l">
                        <a:lnSpc>
                          <a:spcPct val="118000"/>
                        </a:lnSpc>
                      </a:pPr>
                      <a:r>
                        <a:rPr sz="819" b="1">
                          <a:solidFill>
                            <a:srgbClr val="0A1E3C"/>
                          </a:solidFill>
                          <a:latin typeface="Arial"/>
                        </a:rPr>
                        <a:t>NEXTDC</a:t>
                      </a:r>
                    </a:p>
                  </a:txBody>
                  <a:tcPr marL="91440" marR="82296" marT="68580" marB="68580" anchor="t">
                    <a:lnB w="7620" cap="flat" cmpd="sng" algn="ctr">
                      <a:solidFill>
                        <a:srgbClr val="D7DEE9"/>
                      </a:solidFill>
                    </a:lnB>
                    <a:noFill/>
                  </a:tcPr>
                </a:tc>
                <a:tc>
                  <a:txBody>
                    <a:bodyPr wrap="square">
                      <a:noAutofit/>
                    </a:bodyPr>
                    <a:lstStyle/>
                    <a:p>
                      <a:pPr algn="l">
                        <a:lnSpc>
                          <a:spcPct val="118000"/>
                        </a:lnSpc>
                      </a:pPr>
                      <a:r>
                        <a:rPr sz="819" b="0">
                          <a:solidFill>
                            <a:srgbClr val="0A1E3C"/>
                          </a:solidFill>
                          <a:latin typeface="Arial"/>
                        </a:rPr>
                        <a:t>S7, Eastern Creek (SYD)</a:t>
                      </a:r>
                    </a:p>
                  </a:txBody>
                  <a:tcPr marL="82296" marR="82296" marT="68580" marB="68580" anchor="t">
                    <a:lnB w="7620" cap="flat" cmpd="sng" algn="ctr">
                      <a:solidFill>
                        <a:srgbClr val="D7DEE9"/>
                      </a:solidFill>
                    </a:lnB>
                    <a:noFill/>
                  </a:tcPr>
                </a:tc>
                <a:tc>
                  <a:txBody>
                    <a:bodyPr wrap="square">
                      <a:noAutofit/>
                    </a:bodyPr>
                    <a:lstStyle/>
                    <a:p>
                      <a:pPr algn="l">
                        <a:lnSpc>
                          <a:spcPct val="118000"/>
                        </a:lnSpc>
                      </a:pPr>
                      <a:r>
                        <a:rPr sz="819" b="0">
                          <a:solidFill>
                            <a:srgbClr val="0A1E3C"/>
                          </a:solidFill>
                          <a:latin typeface="Arial"/>
                        </a:rPr>
                        <a:t>Dec 2024</a:t>
                      </a:r>
                    </a:p>
                  </a:txBody>
                  <a:tcPr marL="82296" marR="82296" marT="68580" marB="68580" anchor="t">
                    <a:lnB w="7620" cap="flat" cmpd="sng" algn="ctr">
                      <a:solidFill>
                        <a:srgbClr val="D7DEE9"/>
                      </a:solidFill>
                    </a:lnB>
                    <a:noFill/>
                  </a:tcPr>
                </a:tc>
                <a:tc>
                  <a:txBody>
                    <a:bodyPr wrap="square">
                      <a:noAutofit/>
                    </a:bodyPr>
                    <a:lstStyle/>
                    <a:p>
                      <a:pPr algn="r">
                        <a:lnSpc>
                          <a:spcPct val="118000"/>
                        </a:lnSpc>
                      </a:pPr>
                      <a:r>
                        <a:rPr sz="819" b="0">
                          <a:solidFill>
                            <a:srgbClr val="0A1E3C"/>
                          </a:solidFill>
                          <a:latin typeface="Arial"/>
                        </a:rPr>
                        <a:t>25.8 ha</a:t>
                      </a:r>
                    </a:p>
                  </a:txBody>
                  <a:tcPr marL="82296" marR="82296" marT="68580" marB="68580" anchor="t">
                    <a:lnB w="7620" cap="flat" cmpd="sng" algn="ctr">
                      <a:solidFill>
                        <a:srgbClr val="D7DEE9"/>
                      </a:solidFill>
                    </a:lnB>
                    <a:noFill/>
                  </a:tcPr>
                </a:tc>
                <a:tc>
                  <a:txBody>
                    <a:bodyPr wrap="square">
                      <a:noAutofit/>
                    </a:bodyPr>
                    <a:lstStyle/>
                    <a:p>
                      <a:pPr algn="r">
                        <a:lnSpc>
                          <a:spcPct val="118000"/>
                        </a:lnSpc>
                      </a:pPr>
                      <a:r>
                        <a:rPr sz="819" b="0">
                          <a:solidFill>
                            <a:srgbClr val="0A1E3C"/>
                          </a:solidFill>
                          <a:latin typeface="Arial"/>
                        </a:rPr>
                        <a:t>$353m</a:t>
                      </a:r>
                    </a:p>
                  </a:txBody>
                  <a:tcPr marL="82296" marR="82296" marT="68580" marB="68580" anchor="t">
                    <a:lnB w="7620" cap="flat" cmpd="sng" algn="ctr">
                      <a:solidFill>
                        <a:srgbClr val="D7DEE9"/>
                      </a:solidFill>
                    </a:lnB>
                    <a:noFill/>
                  </a:tcPr>
                </a:tc>
                <a:tc>
                  <a:txBody>
                    <a:bodyPr wrap="square">
                      <a:noAutofit/>
                    </a:bodyPr>
                    <a:lstStyle/>
                    <a:p>
                      <a:pPr algn="r">
                        <a:lnSpc>
                          <a:spcPct val="118000"/>
                        </a:lnSpc>
                      </a:pPr>
                      <a:r>
                        <a:rPr sz="819" b="0">
                          <a:solidFill>
                            <a:srgbClr val="0A1E3C"/>
                          </a:solidFill>
                          <a:latin typeface="Arial"/>
                        </a:rPr>
                        <a:t>$1,368</a:t>
                      </a:r>
                    </a:p>
                  </a:txBody>
                  <a:tcPr marL="82296" marR="82296" marT="68580" marB="68580" anchor="t">
                    <a:lnB w="7620" cap="flat" cmpd="sng" algn="ctr">
                      <a:solidFill>
                        <a:srgbClr val="D7DEE9"/>
                      </a:solidFill>
                    </a:lnB>
                    <a:noFill/>
                  </a:tcPr>
                </a:tc>
              </a:tr>
              <a:tr h="260045">
                <a:tc>
                  <a:txBody>
                    <a:bodyPr wrap="square">
                      <a:noAutofit/>
                    </a:bodyPr>
                    <a:lstStyle/>
                    <a:p>
                      <a:pPr algn="l">
                        <a:lnSpc>
                          <a:spcPct val="118000"/>
                        </a:lnSpc>
                      </a:pPr>
                      <a:r>
                        <a:rPr sz="819" b="1">
                          <a:solidFill>
                            <a:srgbClr val="0A1E3C"/>
                          </a:solidFill>
                          <a:latin typeface="Arial"/>
                        </a:rPr>
                        <a:t>Amazon</a:t>
                      </a:r>
                    </a:p>
                  </a:txBody>
                  <a:tcPr marL="91440" marR="82296" marT="68580" marB="68580" anchor="t">
                    <a:lnB w="11430" cap="flat" cmpd="sng" algn="ctr">
                      <a:solidFill>
                        <a:srgbClr val="0A1E3C"/>
                      </a:solidFill>
                    </a:lnB>
                    <a:noFill/>
                  </a:tcPr>
                </a:tc>
                <a:tc>
                  <a:txBody>
                    <a:bodyPr wrap="square">
                      <a:noAutofit/>
                    </a:bodyPr>
                    <a:lstStyle/>
                    <a:p>
                      <a:pPr algn="l">
                        <a:lnSpc>
                          <a:spcPct val="118000"/>
                        </a:lnSpc>
                      </a:pPr>
                      <a:r>
                        <a:rPr sz="819" b="0">
                          <a:solidFill>
                            <a:srgbClr val="0A1E3C"/>
                          </a:solidFill>
                          <a:latin typeface="Arial"/>
                        </a:rPr>
                        <a:t>80 Kinloch Crt, Craigieburn (MEL)</a:t>
                      </a:r>
                    </a:p>
                  </a:txBody>
                  <a:tcPr marL="82296" marR="82296" marT="68580" marB="68580" anchor="t">
                    <a:lnB w="11430" cap="flat" cmpd="sng" algn="ctr">
                      <a:solidFill>
                        <a:srgbClr val="0A1E3C"/>
                      </a:solidFill>
                    </a:lnB>
                    <a:noFill/>
                  </a:tcPr>
                </a:tc>
                <a:tc>
                  <a:txBody>
                    <a:bodyPr wrap="square">
                      <a:noAutofit/>
                    </a:bodyPr>
                    <a:lstStyle/>
                    <a:p>
                      <a:pPr algn="l">
                        <a:lnSpc>
                          <a:spcPct val="118000"/>
                        </a:lnSpc>
                      </a:pPr>
                      <a:r>
                        <a:rPr sz="819" b="0">
                          <a:solidFill>
                            <a:srgbClr val="0A1E3C"/>
                          </a:solidFill>
                          <a:latin typeface="Arial"/>
                        </a:rPr>
                        <a:t>Dec 2024</a:t>
                      </a:r>
                    </a:p>
                  </a:txBody>
                  <a:tcPr marL="82296" marR="82296" marT="68580" marB="68580" anchor="t">
                    <a:lnB w="11430" cap="flat" cmpd="sng" algn="ctr">
                      <a:solidFill>
                        <a:srgbClr val="0A1E3C"/>
                      </a:solidFill>
                    </a:lnB>
                    <a:noFill/>
                  </a:tcPr>
                </a:tc>
                <a:tc>
                  <a:txBody>
                    <a:bodyPr wrap="square">
                      <a:noAutofit/>
                    </a:bodyPr>
                    <a:lstStyle/>
                    <a:p>
                      <a:pPr algn="r">
                        <a:lnSpc>
                          <a:spcPct val="118000"/>
                        </a:lnSpc>
                      </a:pPr>
                      <a:r>
                        <a:rPr sz="819" b="0">
                          <a:solidFill>
                            <a:srgbClr val="0A1E3C"/>
                          </a:solidFill>
                          <a:latin typeface="Arial"/>
                        </a:rPr>
                        <a:t>14.2 ha</a:t>
                      </a:r>
                    </a:p>
                  </a:txBody>
                  <a:tcPr marL="82296" marR="82296" marT="68580" marB="68580" anchor="t">
                    <a:lnB w="11430" cap="flat" cmpd="sng" algn="ctr">
                      <a:solidFill>
                        <a:srgbClr val="0A1E3C"/>
                      </a:solidFill>
                    </a:lnB>
                    <a:noFill/>
                  </a:tcPr>
                </a:tc>
                <a:tc>
                  <a:txBody>
                    <a:bodyPr wrap="square">
                      <a:noAutofit/>
                    </a:bodyPr>
                    <a:lstStyle/>
                    <a:p>
                      <a:pPr algn="r">
                        <a:lnSpc>
                          <a:spcPct val="118000"/>
                        </a:lnSpc>
                      </a:pPr>
                      <a:r>
                        <a:rPr sz="819" b="0">
                          <a:solidFill>
                            <a:srgbClr val="0A1E3C"/>
                          </a:solidFill>
                          <a:latin typeface="Arial"/>
                        </a:rPr>
                        <a:t>$79.5m</a:t>
                      </a:r>
                    </a:p>
                  </a:txBody>
                  <a:tcPr marL="82296" marR="82296" marT="68580" marB="68580" anchor="t">
                    <a:lnB w="11430" cap="flat" cmpd="sng" algn="ctr">
                      <a:solidFill>
                        <a:srgbClr val="0A1E3C"/>
                      </a:solidFill>
                    </a:lnB>
                    <a:noFill/>
                  </a:tcPr>
                </a:tc>
                <a:tc>
                  <a:txBody>
                    <a:bodyPr wrap="square">
                      <a:noAutofit/>
                    </a:bodyPr>
                    <a:lstStyle/>
                    <a:p>
                      <a:pPr algn="r">
                        <a:lnSpc>
                          <a:spcPct val="118000"/>
                        </a:lnSpc>
                      </a:pPr>
                      <a:r>
                        <a:rPr sz="819" b="0">
                          <a:solidFill>
                            <a:srgbClr val="0A1E3C"/>
                          </a:solidFill>
                          <a:latin typeface="Arial"/>
                        </a:rPr>
                        <a:t>$560</a:t>
                      </a:r>
                    </a:p>
                  </a:txBody>
                  <a:tcPr marL="82296" marR="82296" marT="68580" marB="68580" anchor="t">
                    <a:lnB w="11430" cap="flat" cmpd="sng" algn="ctr">
                      <a:solidFill>
                        <a:srgbClr val="0A1E3C"/>
                      </a:solidFill>
                    </a:lnB>
                    <a:noFill/>
                  </a:tcPr>
                </a:tc>
              </a:tr>
            </a:tbl>
          </a:graphicData>
        </a:graphic>
      </p:graphicFrame>
      <p:sp>
        <p:nvSpPr>
          <p:cNvPr id="13" name="Rectangle 12"/>
          <p:cNvSpPr/>
          <p:nvPr/>
        </p:nvSpPr>
        <p:spPr>
          <a:xfrm>
            <a:off x="502920" y="2759202"/>
            <a:ext cx="6329916" cy="1147368"/>
          </a:xfrm>
          <a:prstGeom prst="rect">
            <a:avLst/>
          </a:prstGeom>
          <a:solidFill>
            <a:srgbClr val="FBF9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4" name="Rectangle 13"/>
          <p:cNvSpPr/>
          <p:nvPr/>
        </p:nvSpPr>
        <p:spPr>
          <a:xfrm>
            <a:off x="502920" y="2759202"/>
            <a:ext cx="41148" cy="1147368"/>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TextBox 14"/>
          <p:cNvSpPr txBox="1"/>
          <p:nvPr/>
        </p:nvSpPr>
        <p:spPr>
          <a:xfrm>
            <a:off x="685800" y="2887218"/>
            <a:ext cx="6019020" cy="156159"/>
          </a:xfrm>
          <a:prstGeom prst="rect">
            <a:avLst/>
          </a:prstGeom>
          <a:noFill/>
        </p:spPr>
        <p:txBody>
          <a:bodyPr wrap="square" anchor="t" lIns="0" tIns="0" rIns="0" bIns="0">
            <a:noAutofit/>
          </a:bodyPr>
          <a:lstStyle/>
          <a:p>
            <a:pPr>
              <a:lnSpc>
                <a:spcPct val="118000"/>
              </a:lnSpc>
            </a:pPr>
            <a:r>
              <a:rPr sz="919" b="1" spc="50">
                <a:solidFill>
                  <a:srgbClr val="C2410C"/>
                </a:solidFill>
                <a:latin typeface="Arial"/>
              </a:rPr>
              <a:t>INASHANU RECONCILIATION NOTE</a:t>
            </a:r>
          </a:p>
        </p:txBody>
      </p:sp>
      <p:sp>
        <p:nvSpPr>
          <p:cNvPr id="16" name="TextBox 15"/>
          <p:cNvSpPr txBox="1"/>
          <p:nvPr/>
        </p:nvSpPr>
        <p:spPr>
          <a:xfrm>
            <a:off x="685800" y="3089097"/>
            <a:ext cx="6019020" cy="688665"/>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PwC Australia comparable sales (10 Mar 2026). * inashanu recompute from stated price and area gives ~$1,333/sqm (Spotswood) and ~$333/sqm (Craigieburn syndicate) vs PwC’s published $1,500 and $454, probable gross-vs-developable area basis; flagged here and left unresolved. Earlier benchmark: NEXTDC Horsley Park 12.4 ha for $124m (Jul 2021, ~$1,000/sqm).</a:t>
            </a:r>
          </a:p>
        </p:txBody>
      </p:sp>
      <p:sp>
        <p:nvSpPr>
          <p:cNvPr id="17" name="TextBox 16"/>
          <p:cNvSpPr txBox="1"/>
          <p:nvPr/>
        </p:nvSpPr>
        <p:spPr>
          <a:xfrm>
            <a:off x="502920" y="4144314"/>
            <a:ext cx="6329916"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Where land cost is heading</a:t>
            </a:r>
          </a:p>
        </p:txBody>
      </p:sp>
      <p:sp>
        <p:nvSpPr>
          <p:cNvPr id="18" name="Rectangle 17"/>
          <p:cNvSpPr/>
          <p:nvPr/>
        </p:nvSpPr>
        <p:spPr>
          <a:xfrm>
            <a:off x="502920" y="4327194"/>
            <a:ext cx="6329916"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Rectangle 18"/>
          <p:cNvSpPr/>
          <p:nvPr/>
        </p:nvSpPr>
        <p:spPr>
          <a:xfrm>
            <a:off x="502920" y="4418634"/>
            <a:ext cx="2024628" cy="6766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Rectangle 19"/>
          <p:cNvSpPr/>
          <p:nvPr/>
        </p:nvSpPr>
        <p:spPr>
          <a:xfrm>
            <a:off x="502920" y="4418634"/>
            <a:ext cx="32004" cy="67665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TextBox 20"/>
          <p:cNvSpPr txBox="1"/>
          <p:nvPr/>
        </p:nvSpPr>
        <p:spPr>
          <a:xfrm>
            <a:off x="649224" y="4500930"/>
            <a:ext cx="1805172"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+35–45%</a:t>
            </a:r>
          </a:p>
        </p:txBody>
      </p:sp>
      <p:sp>
        <p:nvSpPr>
          <p:cNvPr id="22" name="TextBox 21"/>
          <p:cNvSpPr txBox="1"/>
          <p:nvPr/>
        </p:nvSpPr>
        <p:spPr>
          <a:xfrm>
            <a:off x="649224" y="4791354"/>
            <a:ext cx="1805172"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site acquisition costs vs 2022 levels (IMARC)</a:t>
            </a:r>
          </a:p>
        </p:txBody>
      </p:sp>
      <p:sp>
        <p:nvSpPr>
          <p:cNvPr id="23" name="Rectangle 22"/>
          <p:cNvSpPr/>
          <p:nvPr/>
        </p:nvSpPr>
        <p:spPr>
          <a:xfrm>
            <a:off x="2655564" y="4418634"/>
            <a:ext cx="2024628" cy="6766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Rectangle 23"/>
          <p:cNvSpPr/>
          <p:nvPr/>
        </p:nvSpPr>
        <p:spPr>
          <a:xfrm>
            <a:off x="2655564" y="4418634"/>
            <a:ext cx="32004" cy="67665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TextBox 24"/>
          <p:cNvSpPr txBox="1"/>
          <p:nvPr/>
        </p:nvSpPr>
        <p:spPr>
          <a:xfrm>
            <a:off x="2801868" y="4500930"/>
            <a:ext cx="1805172"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~50%</a:t>
            </a:r>
          </a:p>
        </p:txBody>
      </p:sp>
      <p:sp>
        <p:nvSpPr>
          <p:cNvPr id="26" name="TextBox 25"/>
          <p:cNvSpPr txBox="1"/>
          <p:nvPr/>
        </p:nvSpPr>
        <p:spPr>
          <a:xfrm>
            <a:off x="2801868" y="4791354"/>
            <a:ext cx="1805172"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Sydney DC-dedicated land values set to grow</a:t>
            </a:r>
          </a:p>
        </p:txBody>
      </p:sp>
      <p:sp>
        <p:nvSpPr>
          <p:cNvPr id="27" name="Rectangle 26"/>
          <p:cNvSpPr/>
          <p:nvPr/>
        </p:nvSpPr>
        <p:spPr>
          <a:xfrm>
            <a:off x="4808208" y="4418634"/>
            <a:ext cx="2024628" cy="6766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Rectangle 27"/>
          <p:cNvSpPr/>
          <p:nvPr/>
        </p:nvSpPr>
        <p:spPr>
          <a:xfrm>
            <a:off x="4808208" y="4418634"/>
            <a:ext cx="32004" cy="67665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TextBox 28"/>
          <p:cNvSpPr txBox="1"/>
          <p:nvPr/>
        </p:nvSpPr>
        <p:spPr>
          <a:xfrm>
            <a:off x="4954512" y="4500930"/>
            <a:ext cx="1805172"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~100 ha</a:t>
            </a:r>
          </a:p>
        </p:txBody>
      </p:sp>
      <p:sp>
        <p:nvSpPr>
          <p:cNvPr id="30" name="TextBox 29"/>
          <p:cNvSpPr txBox="1"/>
          <p:nvPr/>
        </p:nvSpPr>
        <p:spPr>
          <a:xfrm>
            <a:off x="4954512" y="4791354"/>
            <a:ext cx="1805172"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of Sydney DC land sales finalising</a:t>
            </a:r>
          </a:p>
        </p:txBody>
      </p:sp>
      <p:sp>
        <p:nvSpPr>
          <p:cNvPr id="31" name="TextBox 30"/>
          <p:cNvSpPr txBox="1"/>
          <p:nvPr/>
        </p:nvSpPr>
        <p:spPr>
          <a:xfrm>
            <a:off x="502920" y="5223306"/>
            <a:ext cx="6329916" cy="339035"/>
          </a:xfrm>
          <a:prstGeom prst="rect">
            <a:avLst/>
          </a:prstGeom>
          <a:noFill/>
        </p:spPr>
        <p:txBody>
          <a:bodyPr wrap="square" anchor="t" lIns="0" tIns="0" rIns="0" bIns="0">
            <a:noAutofit/>
          </a:bodyPr>
          <a:lstStyle/>
          <a:p>
            <a:pPr algn="l">
              <a:lnSpc>
                <a:spcPct val="128000"/>
              </a:lnSpc>
              <a:spcAft>
                <a:spcPts val="0"/>
              </a:spcAft>
            </a:pPr>
            <a:r>
              <a:rPr sz="869" b="0">
                <a:solidFill>
                  <a:srgbClr val="5B6B84"/>
                </a:solidFill>
                <a:latin typeface="Arial"/>
              </a:rPr>
              <a:t>Site acquisition costs are up 35–45% from 2022 levels (IMARC), and Sydney DC-dedicated land values are set to grow ~50% with ~100 ha of sales finalising (CommercialRealEstate.com.au, Jun 2026).</a:t>
            </a:r>
          </a:p>
        </p:txBody>
      </p:sp>
      <p:sp>
        <p:nvSpPr>
          <p:cNvPr id="32" name="TextBox 31"/>
          <p:cNvSpPr txBox="1"/>
          <p:nvPr/>
        </p:nvSpPr>
        <p:spPr>
          <a:xfrm>
            <a:off x="7198596" y="965200"/>
            <a:ext cx="4490453"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All ten PwC comparable land sales, A$ per sqm: Sydney highlighted</a:t>
            </a:r>
          </a:p>
        </p:txBody>
      </p:sp>
      <p:sp>
        <p:nvSpPr>
          <p:cNvPr id="33" name="Rectangle 32"/>
          <p:cNvSpPr/>
          <p:nvPr/>
        </p:nvSpPr>
        <p:spPr>
          <a:xfrm>
            <a:off x="7198596" y="1148080"/>
            <a:ext cx="4490453"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34" name="Chart 33"/>
          <p:cNvGraphicFramePr>
            <a:graphicFrameLocks noGrp="1"/>
          </p:cNvGraphicFramePr>
          <p:nvPr/>
        </p:nvGraphicFramePr>
        <p:xfrm>
          <a:off x="7198596" y="1239520"/>
          <a:ext cx="4490453" cy="4704079"/>
        </p:xfrm>
        <a:graphic>
          <a:graphicData uri="http://schemas.openxmlformats.org/drawingml/2006/chart">
            <c:chart xmlns:c="http://schemas.openxmlformats.org/drawingml/2006/chart" r:id="rId2"/>
          </a:graphicData>
        </a:graphic>
      </p:graphicFrame>
      <p:sp>
        <p:nvSpPr>
          <p:cNvPr id="35" name="TextBox 34"/>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PwC Australia, Data centre valuation (10 Mar 2026); The Urban Developer (29 Jul 2021); IMARC (2026); CommercialRealEstate.com.au (3 Jun 2026).</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05 · Supply &amp; pipeline</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32</a:t>
            </a:r>
          </a:p>
        </p:txBody>
      </p:sp>
      <p:sp>
        <p:nvSpPr>
          <p:cNvPr id="9" name="TextBox 8"/>
          <p:cNvSpPr txBox="1"/>
          <p:nvPr/>
        </p:nvSpPr>
        <p:spPr>
          <a:xfrm>
            <a:off x="502920" y="576072"/>
            <a:ext cx="11186129" cy="24749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Development economics: 8.2% yields on cost against ~A$6–15m/MW build costs leave fat margins, if power is secured</a:t>
            </a:r>
          </a:p>
        </p:txBody>
      </p:sp>
      <p:sp>
        <p:nvSpPr>
          <p:cNvPr id="10" name="TextBox 9"/>
          <p:cNvSpPr txBox="1"/>
          <p:nvPr/>
        </p:nvSpPr>
        <p:spPr>
          <a:xfrm>
            <a:off x="502920" y="965200"/>
            <a:ext cx="5085573"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The return side</a:t>
            </a:r>
          </a:p>
        </p:txBody>
      </p:sp>
      <p:sp>
        <p:nvSpPr>
          <p:cNvPr id="11" name="Rectangle 10"/>
          <p:cNvSpPr/>
          <p:nvPr/>
        </p:nvSpPr>
        <p:spPr>
          <a:xfrm>
            <a:off x="502920" y="1148080"/>
            <a:ext cx="5085573"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TextBox 11"/>
          <p:cNvSpPr txBox="1"/>
          <p:nvPr/>
        </p:nvSpPr>
        <p:spPr>
          <a:xfrm>
            <a:off x="502920" y="1239520"/>
            <a:ext cx="5085573" cy="1031443"/>
          </a:xfrm>
          <a:prstGeom prst="rect">
            <a:avLst/>
          </a:prstGeom>
          <a:noFill/>
        </p:spPr>
        <p:txBody>
          <a:bodyPr wrap="square" anchor="t" lIns="0" tIns="0" rIns="0" bIns="0">
            <a:noAutofit/>
          </a:bodyPr>
          <a:lstStyle/>
          <a:p>
            <a:pPr algn="l">
              <a:lnSpc>
                <a:spcPct val="144000"/>
              </a:lnSpc>
              <a:spcAft>
                <a:spcPts val="0"/>
              </a:spcAft>
            </a:pPr>
            <a:r>
              <a:rPr sz="940" b="0">
                <a:solidFill>
                  <a:srgbClr val="0A1E3C"/>
                </a:solidFill>
                <a:latin typeface="Arial"/>
              </a:rPr>
              <a:t>Goodman forecasts an 8.2% yield on cost across its A$19.7bn work-in-progress (78% data centres, FY26), implying stabilised values well above cost for powered-shell and fitted product. Savills benchmarks tier-1 APAC investment-grade yields at ~5% (4–7% range) and emerging-market development yields at 9.5–10.5%: Australian DC development sits between, with Sydney power scarcity pushing effective returns toward the top.</a:t>
            </a:r>
          </a:p>
        </p:txBody>
      </p:sp>
      <p:sp>
        <p:nvSpPr>
          <p:cNvPr id="13" name="TextBox 12"/>
          <p:cNvSpPr txBox="1"/>
          <p:nvPr/>
        </p:nvSpPr>
        <p:spPr>
          <a:xfrm>
            <a:off x="502920" y="2545283"/>
            <a:ext cx="5085573" cy="155448"/>
          </a:xfrm>
          <a:prstGeom prst="rect">
            <a:avLst/>
          </a:prstGeom>
          <a:noFill/>
        </p:spPr>
        <p:txBody>
          <a:bodyPr wrap="square" anchor="t" lIns="0" tIns="0" rIns="0" bIns="0">
            <a:noAutofit/>
          </a:bodyPr>
          <a:lstStyle/>
          <a:p>
            <a:r>
              <a:rPr sz="800" b="1" spc="80">
                <a:solidFill>
                  <a:srgbClr val="C2410C"/>
                </a:solidFill>
                <a:latin typeface="Arial"/>
              </a:rPr>
              <a:t>THE SPREAD THAT MATTERS</a:t>
            </a:r>
          </a:p>
        </p:txBody>
      </p:sp>
      <p:sp>
        <p:nvSpPr>
          <p:cNvPr id="14" name="Rectangle 13"/>
          <p:cNvSpPr/>
          <p:nvPr/>
        </p:nvSpPr>
        <p:spPr>
          <a:xfrm>
            <a:off x="502920" y="2837891"/>
            <a:ext cx="1518407" cy="11338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Rectangle 14"/>
          <p:cNvSpPr/>
          <p:nvPr/>
        </p:nvSpPr>
        <p:spPr>
          <a:xfrm>
            <a:off x="502920" y="2837891"/>
            <a:ext cx="1518407"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6" name="TextBox 15"/>
          <p:cNvSpPr txBox="1"/>
          <p:nvPr/>
        </p:nvSpPr>
        <p:spPr>
          <a:xfrm>
            <a:off x="630936" y="3039059"/>
            <a:ext cx="1298951" cy="243840"/>
          </a:xfrm>
          <a:prstGeom prst="rect">
            <a:avLst/>
          </a:prstGeom>
          <a:noFill/>
        </p:spPr>
        <p:txBody>
          <a:bodyPr wrap="square" anchor="t" lIns="0" tIns="0" rIns="0" bIns="0">
            <a:noAutofit/>
          </a:bodyPr>
          <a:lstStyle/>
          <a:p>
            <a:pPr algn="l">
              <a:lnSpc>
                <a:spcPct val="100000"/>
              </a:lnSpc>
              <a:spcAft>
                <a:spcPts val="0"/>
              </a:spcAft>
            </a:pPr>
            <a:r>
              <a:rPr sz="1600" b="1">
                <a:solidFill>
                  <a:srgbClr val="0A1E3C"/>
                </a:solidFill>
                <a:latin typeface="Georgia"/>
              </a:rPr>
              <a:t>4–6.2%</a:t>
            </a:r>
          </a:p>
        </p:txBody>
      </p:sp>
      <p:sp>
        <p:nvSpPr>
          <p:cNvPr id="17" name="TextBox 16"/>
          <p:cNvSpPr txBox="1"/>
          <p:nvPr/>
        </p:nvSpPr>
        <p:spPr>
          <a:xfrm>
            <a:off x="630936" y="3514547"/>
            <a:ext cx="1298951" cy="282610"/>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Stabilised trading band (Section 08)</a:t>
            </a:r>
          </a:p>
        </p:txBody>
      </p:sp>
      <p:sp>
        <p:nvSpPr>
          <p:cNvPr id="18" name="Isosceles Triangle 17"/>
          <p:cNvSpPr/>
          <p:nvPr/>
        </p:nvSpPr>
        <p:spPr>
          <a:xfrm rot="5400000">
            <a:off x="2085335" y="3336239"/>
            <a:ext cx="128016" cy="137160"/>
          </a:xfrm>
          <a:prstGeom prst="triangle">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9" name="Rectangle 18"/>
          <p:cNvSpPr/>
          <p:nvPr/>
        </p:nvSpPr>
        <p:spPr>
          <a:xfrm>
            <a:off x="2286503" y="2837891"/>
            <a:ext cx="1518407" cy="11338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Rectangle 19"/>
          <p:cNvSpPr/>
          <p:nvPr/>
        </p:nvSpPr>
        <p:spPr>
          <a:xfrm>
            <a:off x="2286503" y="2837891"/>
            <a:ext cx="1518407"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TextBox 20"/>
          <p:cNvSpPr txBox="1"/>
          <p:nvPr/>
        </p:nvSpPr>
        <p:spPr>
          <a:xfrm>
            <a:off x="2414519" y="3039059"/>
            <a:ext cx="1298951" cy="243840"/>
          </a:xfrm>
          <a:prstGeom prst="rect">
            <a:avLst/>
          </a:prstGeom>
          <a:noFill/>
        </p:spPr>
        <p:txBody>
          <a:bodyPr wrap="square" anchor="t" lIns="0" tIns="0" rIns="0" bIns="0">
            <a:noAutofit/>
          </a:bodyPr>
          <a:lstStyle/>
          <a:p>
            <a:pPr algn="l">
              <a:lnSpc>
                <a:spcPct val="100000"/>
              </a:lnSpc>
              <a:spcAft>
                <a:spcPts val="0"/>
              </a:spcAft>
            </a:pPr>
            <a:r>
              <a:rPr sz="1600" b="1">
                <a:solidFill>
                  <a:srgbClr val="0A1E3C"/>
                </a:solidFill>
                <a:latin typeface="Georgia"/>
              </a:rPr>
              <a:t>8.2%</a:t>
            </a:r>
          </a:p>
        </p:txBody>
      </p:sp>
      <p:sp>
        <p:nvSpPr>
          <p:cNvPr id="22" name="TextBox 21"/>
          <p:cNvSpPr txBox="1"/>
          <p:nvPr/>
        </p:nvSpPr>
        <p:spPr>
          <a:xfrm>
            <a:off x="2414519" y="3514547"/>
            <a:ext cx="1298951" cy="136042"/>
          </a:xfrm>
          <a:prstGeom prst="rect">
            <a:avLst/>
          </a:prstGeom>
          <a:noFill/>
        </p:spPr>
        <p:txBody>
          <a:bodyPr wrap="square" anchor="t" lIns="0" tIns="0" rIns="0" bIns="0">
            <a:noAutofit/>
          </a:bodyPr>
          <a:lstStyle/>
          <a:p>
            <a:pPr algn="l">
              <a:lnSpc>
                <a:spcPct val="122000"/>
              </a:lnSpc>
              <a:spcAft>
                <a:spcPts val="0"/>
              </a:spcAft>
            </a:pPr>
            <a:r>
              <a:rPr sz="760" b="0" spc="-17">
                <a:solidFill>
                  <a:srgbClr val="5B6B84"/>
                </a:solidFill>
                <a:latin typeface="Arial"/>
              </a:rPr>
              <a:t>Goodman yield on cost, FY26</a:t>
            </a:r>
          </a:p>
        </p:txBody>
      </p:sp>
      <p:sp>
        <p:nvSpPr>
          <p:cNvPr id="23" name="Isosceles Triangle 22"/>
          <p:cNvSpPr/>
          <p:nvPr/>
        </p:nvSpPr>
        <p:spPr>
          <a:xfrm rot="5400000">
            <a:off x="3868918" y="3336239"/>
            <a:ext cx="128016" cy="137160"/>
          </a:xfrm>
          <a:prstGeom prst="triangle">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24" name="Rectangle 23"/>
          <p:cNvSpPr/>
          <p:nvPr/>
        </p:nvSpPr>
        <p:spPr>
          <a:xfrm>
            <a:off x="4070086" y="2837891"/>
            <a:ext cx="1518407" cy="1133856"/>
          </a:xfrm>
          <a:prstGeom prst="rect">
            <a:avLst/>
          </a:prstGeom>
          <a:solidFill>
            <a:srgbClr val="F6E9E2"/>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Rectangle 24"/>
          <p:cNvSpPr/>
          <p:nvPr/>
        </p:nvSpPr>
        <p:spPr>
          <a:xfrm>
            <a:off x="4070086" y="2837891"/>
            <a:ext cx="1518407" cy="32004"/>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6" name="TextBox 25"/>
          <p:cNvSpPr txBox="1"/>
          <p:nvPr/>
        </p:nvSpPr>
        <p:spPr>
          <a:xfrm>
            <a:off x="4198102" y="3039059"/>
            <a:ext cx="1298951" cy="243840"/>
          </a:xfrm>
          <a:prstGeom prst="rect">
            <a:avLst/>
          </a:prstGeom>
          <a:noFill/>
        </p:spPr>
        <p:txBody>
          <a:bodyPr wrap="square" anchor="t" lIns="0" tIns="0" rIns="0" bIns="0">
            <a:noAutofit/>
          </a:bodyPr>
          <a:lstStyle/>
          <a:p>
            <a:pPr algn="l">
              <a:lnSpc>
                <a:spcPct val="100000"/>
              </a:lnSpc>
              <a:spcAft>
                <a:spcPts val="0"/>
              </a:spcAft>
            </a:pPr>
            <a:r>
              <a:rPr sz="1600" b="1">
                <a:solidFill>
                  <a:srgbClr val="9A330A"/>
                </a:solidFill>
                <a:latin typeface="Georgia"/>
              </a:rPr>
              <a:t>200–400bp</a:t>
            </a:r>
          </a:p>
        </p:txBody>
      </p:sp>
      <p:sp>
        <p:nvSpPr>
          <p:cNvPr id="27" name="TextBox 26"/>
          <p:cNvSpPr txBox="1"/>
          <p:nvPr/>
        </p:nvSpPr>
        <p:spPr>
          <a:xfrm>
            <a:off x="4198102" y="3514547"/>
            <a:ext cx="1298951" cy="13604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Development margin</a:t>
            </a:r>
          </a:p>
        </p:txBody>
      </p:sp>
      <p:sp>
        <p:nvSpPr>
          <p:cNvPr id="28" name="TextBox 27"/>
          <p:cNvSpPr txBox="1"/>
          <p:nvPr/>
        </p:nvSpPr>
        <p:spPr>
          <a:xfrm>
            <a:off x="502920" y="4191203"/>
            <a:ext cx="5085573" cy="558698"/>
          </a:xfrm>
          <a:prstGeom prst="rect">
            <a:avLst/>
          </a:prstGeom>
          <a:noFill/>
        </p:spPr>
        <p:txBody>
          <a:bodyPr wrap="square" anchor="t" lIns="0" tIns="0" rIns="0" bIns="0">
            <a:noAutofit/>
          </a:bodyPr>
          <a:lstStyle/>
          <a:p>
            <a:pPr algn="l">
              <a:lnSpc>
                <a:spcPct val="130000"/>
              </a:lnSpc>
              <a:spcAft>
                <a:spcPts val="0"/>
              </a:spcAft>
            </a:pPr>
            <a:r>
              <a:rPr sz="940" b="0">
                <a:solidFill>
                  <a:srgbClr val="0A1E3C"/>
                </a:solidFill>
                <a:latin typeface="Arial"/>
              </a:rPr>
              <a:t>An 8.2% yield on cost against a 4–6.2% stabilised trading band (Section 08) creates 200–400bp of development margin: the economic engine behind Goodman, Stockland and ISPT’s pivots into the sector.</a:t>
            </a:r>
          </a:p>
        </p:txBody>
      </p:sp>
      <p:sp>
        <p:nvSpPr>
          <p:cNvPr id="29" name="TextBox 28"/>
          <p:cNvSpPr txBox="1"/>
          <p:nvPr/>
        </p:nvSpPr>
        <p:spPr>
          <a:xfrm>
            <a:off x="5954253" y="965200"/>
            <a:ext cx="5734795"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Capex intensity, A$m per MW (inashanu estimates)</a:t>
            </a:r>
          </a:p>
        </p:txBody>
      </p:sp>
      <p:sp>
        <p:nvSpPr>
          <p:cNvPr id="30" name="Rectangle 29"/>
          <p:cNvSpPr/>
          <p:nvPr/>
        </p:nvSpPr>
        <p:spPr>
          <a:xfrm>
            <a:off x="5954253" y="1148080"/>
            <a:ext cx="5734795"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31" name="Chart 30"/>
          <p:cNvGraphicFramePr>
            <a:graphicFrameLocks noGrp="1"/>
          </p:cNvGraphicFramePr>
          <p:nvPr/>
        </p:nvGraphicFramePr>
        <p:xfrm>
          <a:off x="5954253" y="1239520"/>
          <a:ext cx="5734795" cy="2103120"/>
        </p:xfrm>
        <a:graphic>
          <a:graphicData uri="http://schemas.openxmlformats.org/drawingml/2006/chart">
            <c:chart xmlns:c="http://schemas.openxmlformats.org/drawingml/2006/chart" r:id="rId2"/>
          </a:graphicData>
        </a:graphic>
      </p:graphicFrame>
      <p:sp>
        <p:nvSpPr>
          <p:cNvPr id="32" name="TextBox 31"/>
          <p:cNvSpPr txBox="1"/>
          <p:nvPr/>
        </p:nvSpPr>
        <p:spPr>
          <a:xfrm>
            <a:off x="5954253" y="3434080"/>
            <a:ext cx="5734795" cy="678070"/>
          </a:xfrm>
          <a:prstGeom prst="rect">
            <a:avLst/>
          </a:prstGeom>
          <a:noFill/>
        </p:spPr>
        <p:txBody>
          <a:bodyPr wrap="square" anchor="t" lIns="0" tIns="0" rIns="0" bIns="0">
            <a:noAutofit/>
          </a:bodyPr>
          <a:lstStyle/>
          <a:p>
            <a:pPr algn="l">
              <a:lnSpc>
                <a:spcPct val="128000"/>
              </a:lnSpc>
              <a:spcAft>
                <a:spcPts val="0"/>
              </a:spcAft>
            </a:pPr>
            <a:r>
              <a:rPr sz="869" b="0">
                <a:solidFill>
                  <a:srgbClr val="0A1E3C"/>
                </a:solidFill>
                <a:latin typeface="Arial"/>
              </a:rPr>
              <a:t>Derived from disclosed project figures: A$350m/63 MW; A$3.1bn/504 MW; A$7bn/581 MW avg; A$5bn/354 MW; working range A$6–15m/MW; fit-out, land and power infrastructure drive a ~2.5x spread. CDC Laverton is excluded: its A$2.7bn is CDC’s estimate of economic injection during construction of the 150 MW first campus, on a different measurement basis from the capex figures above.</a:t>
            </a:r>
          </a:p>
        </p:txBody>
      </p:sp>
      <p:sp>
        <p:nvSpPr>
          <p:cNvPr id="33" name="Rectangle 32"/>
          <p:cNvSpPr/>
          <p:nvPr/>
        </p:nvSpPr>
        <p:spPr>
          <a:xfrm>
            <a:off x="5954253" y="4204370"/>
            <a:ext cx="5734795" cy="46268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Rectangle 33"/>
          <p:cNvSpPr/>
          <p:nvPr/>
        </p:nvSpPr>
        <p:spPr>
          <a:xfrm>
            <a:off x="5954253" y="4204370"/>
            <a:ext cx="36576" cy="46268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5" name="TextBox 34"/>
          <p:cNvSpPr txBox="1"/>
          <p:nvPr/>
        </p:nvSpPr>
        <p:spPr>
          <a:xfrm>
            <a:off x="6118845" y="4314098"/>
            <a:ext cx="5423899" cy="291876"/>
          </a:xfrm>
          <a:prstGeom prst="rect">
            <a:avLst/>
          </a:prstGeom>
          <a:noFill/>
        </p:spPr>
        <p:txBody>
          <a:bodyPr wrap="square" anchor="t" lIns="0" tIns="0" rIns="0" bIns="0">
            <a:noAutofit/>
          </a:bodyPr>
          <a:lstStyle/>
          <a:p>
            <a:pPr algn="l">
              <a:lnSpc>
                <a:spcPct val="126000"/>
              </a:lnSpc>
              <a:spcAft>
                <a:spcPts val="0"/>
              </a:spcAft>
            </a:pPr>
            <a:r>
              <a:rPr sz="760" b="0">
                <a:solidFill>
                  <a:srgbClr val="0A1E3C"/>
                </a:solidFill>
                <a:latin typeface="Arial"/>
              </a:rPr>
              <a:t>Capex/MW rows are inashanu derivations from disclosed project capex and capacity; Firmus Melbourne (~A$30m/MW incl. GPUs) excluded as not comparable to shell/fitted product. Global rule of thumb US$7–12m/MW.</a:t>
            </a:r>
          </a:p>
        </p:txBody>
      </p:sp>
      <p:sp>
        <p:nvSpPr>
          <p:cNvPr id="36" name="TextBox 35"/>
          <p:cNvSpPr txBox="1"/>
          <p:nvPr/>
        </p:nvSpPr>
        <p:spPr>
          <a:xfrm>
            <a:off x="502920" y="4987645"/>
            <a:ext cx="1118612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Development economics benchmarks</a:t>
            </a:r>
          </a:p>
        </p:txBody>
      </p:sp>
      <p:sp>
        <p:nvSpPr>
          <p:cNvPr id="37" name="Rectangle 36"/>
          <p:cNvSpPr/>
          <p:nvPr/>
        </p:nvSpPr>
        <p:spPr>
          <a:xfrm>
            <a:off x="502920" y="5170525"/>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Rectangle 37"/>
          <p:cNvSpPr/>
          <p:nvPr/>
        </p:nvSpPr>
        <p:spPr>
          <a:xfrm>
            <a:off x="502920" y="5261965"/>
            <a:ext cx="11186129" cy="73152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9" name="TextBox 38"/>
          <p:cNvSpPr txBox="1"/>
          <p:nvPr/>
        </p:nvSpPr>
        <p:spPr>
          <a:xfrm>
            <a:off x="649224" y="5371693"/>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8.2%</a:t>
            </a:r>
          </a:p>
        </p:txBody>
      </p:sp>
      <p:sp>
        <p:nvSpPr>
          <p:cNvPr id="40" name="TextBox 39"/>
          <p:cNvSpPr txBox="1"/>
          <p:nvPr/>
        </p:nvSpPr>
        <p:spPr>
          <a:xfrm>
            <a:off x="649224" y="5786653"/>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Goodman forecast yield on cost (FY26)</a:t>
            </a:r>
          </a:p>
        </p:txBody>
      </p:sp>
      <p:sp>
        <p:nvSpPr>
          <p:cNvPr id="41" name="Rectangle 40"/>
          <p:cNvSpPr/>
          <p:nvPr/>
        </p:nvSpPr>
        <p:spPr>
          <a:xfrm>
            <a:off x="2740145" y="5389981"/>
            <a:ext cx="11430" cy="475488"/>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TextBox 41"/>
          <p:cNvSpPr txBox="1"/>
          <p:nvPr/>
        </p:nvSpPr>
        <p:spPr>
          <a:xfrm>
            <a:off x="2886449" y="5371693"/>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~5% (4–7%)</a:t>
            </a:r>
          </a:p>
        </p:txBody>
      </p:sp>
      <p:sp>
        <p:nvSpPr>
          <p:cNvPr id="43" name="TextBox 42"/>
          <p:cNvSpPr txBox="1"/>
          <p:nvPr/>
        </p:nvSpPr>
        <p:spPr>
          <a:xfrm>
            <a:off x="2886449" y="5786653"/>
            <a:ext cx="1944617" cy="133680"/>
          </a:xfrm>
          <a:prstGeom prst="rect">
            <a:avLst/>
          </a:prstGeom>
          <a:noFill/>
        </p:spPr>
        <p:txBody>
          <a:bodyPr wrap="square" anchor="t" lIns="0" tIns="0" rIns="0" bIns="0">
            <a:noAutofit/>
          </a:bodyPr>
          <a:lstStyle/>
          <a:p>
            <a:pPr algn="l">
              <a:lnSpc>
                <a:spcPct val="118000"/>
              </a:lnSpc>
              <a:spcAft>
                <a:spcPts val="0"/>
              </a:spcAft>
            </a:pPr>
            <a:r>
              <a:rPr sz="770" b="0" spc="-17">
                <a:solidFill>
                  <a:srgbClr val="5B6B84"/>
                </a:solidFill>
                <a:latin typeface="Arial"/>
              </a:rPr>
              <a:t>Savills tier-1 APAC investment-grade yields</a:t>
            </a:r>
          </a:p>
        </p:txBody>
      </p:sp>
      <p:sp>
        <p:nvSpPr>
          <p:cNvPr id="44" name="Rectangle 43"/>
          <p:cNvSpPr/>
          <p:nvPr/>
        </p:nvSpPr>
        <p:spPr>
          <a:xfrm>
            <a:off x="4977371" y="5389981"/>
            <a:ext cx="11430" cy="475488"/>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5" name="TextBox 44"/>
          <p:cNvSpPr txBox="1"/>
          <p:nvPr/>
        </p:nvSpPr>
        <p:spPr>
          <a:xfrm>
            <a:off x="5123675" y="5371693"/>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9.5–10.5%</a:t>
            </a:r>
          </a:p>
        </p:txBody>
      </p:sp>
      <p:sp>
        <p:nvSpPr>
          <p:cNvPr id="46" name="TextBox 45"/>
          <p:cNvSpPr txBox="1"/>
          <p:nvPr/>
        </p:nvSpPr>
        <p:spPr>
          <a:xfrm>
            <a:off x="5123675" y="5786653"/>
            <a:ext cx="1944617" cy="133680"/>
          </a:xfrm>
          <a:prstGeom prst="rect">
            <a:avLst/>
          </a:prstGeom>
          <a:noFill/>
        </p:spPr>
        <p:txBody>
          <a:bodyPr wrap="square" anchor="t" lIns="0" tIns="0" rIns="0" bIns="0">
            <a:noAutofit/>
          </a:bodyPr>
          <a:lstStyle/>
          <a:p>
            <a:pPr algn="l">
              <a:lnSpc>
                <a:spcPct val="118000"/>
              </a:lnSpc>
              <a:spcAft>
                <a:spcPts val="0"/>
              </a:spcAft>
            </a:pPr>
            <a:r>
              <a:rPr sz="770" b="0" spc="-17">
                <a:solidFill>
                  <a:srgbClr val="5B6B84"/>
                </a:solidFill>
                <a:latin typeface="Arial"/>
              </a:rPr>
              <a:t>Savills emerging-market development yields</a:t>
            </a:r>
          </a:p>
        </p:txBody>
      </p:sp>
      <p:sp>
        <p:nvSpPr>
          <p:cNvPr id="47" name="Rectangle 46"/>
          <p:cNvSpPr/>
          <p:nvPr/>
        </p:nvSpPr>
        <p:spPr>
          <a:xfrm>
            <a:off x="7214597" y="5389981"/>
            <a:ext cx="11430" cy="475488"/>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8" name="TextBox 47"/>
          <p:cNvSpPr txBox="1"/>
          <p:nvPr/>
        </p:nvSpPr>
        <p:spPr>
          <a:xfrm>
            <a:off x="7360901" y="5371693"/>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A$6–15m/MW</a:t>
            </a:r>
          </a:p>
        </p:txBody>
      </p:sp>
      <p:sp>
        <p:nvSpPr>
          <p:cNvPr id="49" name="TextBox 48"/>
          <p:cNvSpPr txBox="1"/>
          <p:nvPr/>
        </p:nvSpPr>
        <p:spPr>
          <a:xfrm>
            <a:off x="7360901" y="5786653"/>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build cost range, inashanu synthesis</a:t>
            </a:r>
          </a:p>
        </p:txBody>
      </p:sp>
      <p:sp>
        <p:nvSpPr>
          <p:cNvPr id="50" name="Rectangle 49"/>
          <p:cNvSpPr/>
          <p:nvPr/>
        </p:nvSpPr>
        <p:spPr>
          <a:xfrm>
            <a:off x="9451823" y="5389981"/>
            <a:ext cx="11430" cy="475488"/>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1" name="TextBox 50"/>
          <p:cNvSpPr txBox="1"/>
          <p:nvPr/>
        </p:nvSpPr>
        <p:spPr>
          <a:xfrm>
            <a:off x="9598127" y="5371693"/>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+35–45%</a:t>
            </a:r>
          </a:p>
        </p:txBody>
      </p:sp>
      <p:sp>
        <p:nvSpPr>
          <p:cNvPr id="52" name="TextBox 51"/>
          <p:cNvSpPr txBox="1"/>
          <p:nvPr/>
        </p:nvSpPr>
        <p:spPr>
          <a:xfrm>
            <a:off x="9598127" y="5786653"/>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site acquisition costs vs 2022 (IMARC)</a:t>
            </a:r>
          </a:p>
        </p:txBody>
      </p:sp>
      <p:sp>
        <p:nvSpPr>
          <p:cNvPr id="53" name="TextBox 52"/>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Goodman FY26 results (20 Aug 2026); Savills APAC DC Spotlight (Q1 2025); company disclosures as tabled; derivation method shown on chart.</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06 · Power &amp; energy</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33</a:t>
            </a:r>
          </a:p>
        </p:txBody>
      </p:sp>
      <p:sp>
        <p:nvSpPr>
          <p:cNvPr id="9" name="TextBox 8"/>
          <p:cNvSpPr txBox="1"/>
          <p:nvPr/>
        </p:nvSpPr>
        <p:spPr>
          <a:xfrm>
            <a:off x="502920" y="521208"/>
            <a:ext cx="868680" cy="557784"/>
          </a:xfrm>
          <a:prstGeom prst="rect">
            <a:avLst/>
          </a:prstGeom>
          <a:noFill/>
        </p:spPr>
        <p:txBody>
          <a:bodyPr wrap="square" anchor="t" lIns="0" tIns="0" rIns="0" bIns="0">
            <a:noAutofit/>
          </a:bodyPr>
          <a:lstStyle/>
          <a:p>
            <a:pPr algn="l">
              <a:lnSpc>
                <a:spcPct val="122000"/>
              </a:lnSpc>
              <a:spcAft>
                <a:spcPts val="0"/>
              </a:spcAft>
            </a:pPr>
            <a:r>
              <a:rPr sz="3000" b="1">
                <a:solidFill>
                  <a:srgbClr val="D7DEE9"/>
                </a:solidFill>
                <a:latin typeface="Georgia"/>
              </a:rPr>
              <a:t>06</a:t>
            </a:r>
          </a:p>
        </p:txBody>
      </p:sp>
      <p:sp>
        <p:nvSpPr>
          <p:cNvPr id="10" name="TextBox 9"/>
          <p:cNvSpPr txBox="1"/>
          <p:nvPr/>
        </p:nvSpPr>
        <p:spPr>
          <a:xfrm>
            <a:off x="1435608" y="576072"/>
            <a:ext cx="10253441" cy="371855"/>
          </a:xfrm>
          <a:prstGeom prst="rect">
            <a:avLst/>
          </a:prstGeom>
          <a:noFill/>
        </p:spPr>
        <p:txBody>
          <a:bodyPr wrap="square" anchor="t" lIns="0" tIns="0" rIns="0" bIns="0">
            <a:noAutofit/>
          </a:bodyPr>
          <a:lstStyle/>
          <a:p>
            <a:pPr algn="l">
              <a:lnSpc>
                <a:spcPct val="122000"/>
              </a:lnSpc>
              <a:spcAft>
                <a:spcPts val="0"/>
              </a:spcAft>
            </a:pPr>
            <a:r>
              <a:rPr sz="2000" b="1">
                <a:solidFill>
                  <a:srgbClr val="0A1E3C"/>
                </a:solidFill>
                <a:latin typeface="Georgia"/>
              </a:rPr>
              <a:t>Power &amp; energy</a:t>
            </a:r>
          </a:p>
        </p:txBody>
      </p:sp>
      <p:sp>
        <p:nvSpPr>
          <p:cNvPr id="11" name="Rectangle 10"/>
          <p:cNvSpPr/>
          <p:nvPr/>
        </p:nvSpPr>
        <p:spPr>
          <a:xfrm>
            <a:off x="1435608" y="978408"/>
            <a:ext cx="566928" cy="2926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2093976" y="989380"/>
            <a:ext cx="9595073"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1435608" y="1097280"/>
            <a:ext cx="10253441" cy="178490"/>
          </a:xfrm>
          <a:prstGeom prst="rect">
            <a:avLst/>
          </a:prstGeom>
          <a:noFill/>
        </p:spPr>
        <p:txBody>
          <a:bodyPr wrap="square" anchor="t" lIns="0" tIns="0" rIns="0" bIns="0">
            <a:noAutofit/>
          </a:bodyPr>
          <a:lstStyle/>
          <a:p>
            <a:pPr algn="l">
              <a:lnSpc>
                <a:spcPct val="122000"/>
              </a:lnSpc>
              <a:spcAft>
                <a:spcPts val="0"/>
              </a:spcAft>
            </a:pPr>
            <a:r>
              <a:rPr sz="960" b="0">
                <a:solidFill>
                  <a:srgbClr val="5B6B84"/>
                </a:solidFill>
                <a:latin typeface="Arial"/>
              </a:rPr>
              <a:t>Grid constraints and the 2026 policy inflection</a:t>
            </a:r>
          </a:p>
        </p:txBody>
      </p:sp>
      <p:sp>
        <p:nvSpPr>
          <p:cNvPr id="14" name="TextBox 13"/>
          <p:cNvSpPr txBox="1"/>
          <p:nvPr/>
        </p:nvSpPr>
        <p:spPr>
          <a:xfrm>
            <a:off x="502920" y="1371600"/>
            <a:ext cx="11186129" cy="24749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Data centres triple their share of the NEM by 2030, from ~2% to ~6%, with Sydney at 11% of NSW consumption</a:t>
            </a:r>
          </a:p>
        </p:txBody>
      </p:sp>
      <p:sp>
        <p:nvSpPr>
          <p:cNvPr id="15" name="TextBox 14"/>
          <p:cNvSpPr txBox="1"/>
          <p:nvPr/>
        </p:nvSpPr>
        <p:spPr>
          <a:xfrm>
            <a:off x="502920" y="1760728"/>
            <a:ext cx="5626592"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Data centre electricity consumption, NEM (TWh)</a:t>
            </a:r>
          </a:p>
        </p:txBody>
      </p:sp>
      <p:sp>
        <p:nvSpPr>
          <p:cNvPr id="16" name="Rectangle 15"/>
          <p:cNvSpPr/>
          <p:nvPr/>
        </p:nvSpPr>
        <p:spPr>
          <a:xfrm>
            <a:off x="502920" y="1943608"/>
            <a:ext cx="5626592"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17" name="Chart 16"/>
          <p:cNvGraphicFramePr>
            <a:graphicFrameLocks noGrp="1"/>
          </p:cNvGraphicFramePr>
          <p:nvPr/>
        </p:nvGraphicFramePr>
        <p:xfrm>
          <a:off x="502920" y="2035048"/>
          <a:ext cx="5626592" cy="1810512"/>
        </p:xfrm>
        <a:graphic>
          <a:graphicData uri="http://schemas.openxmlformats.org/drawingml/2006/chart">
            <c:chart xmlns:c="http://schemas.openxmlformats.org/drawingml/2006/chart" r:id="rId2"/>
          </a:graphicData>
        </a:graphic>
      </p:graphicFrame>
      <p:sp>
        <p:nvSpPr>
          <p:cNvPr id="18" name="TextBox 17"/>
          <p:cNvSpPr txBox="1"/>
          <p:nvPr/>
        </p:nvSpPr>
        <p:spPr>
          <a:xfrm>
            <a:off x="502920" y="3882136"/>
            <a:ext cx="5626592" cy="134111"/>
          </a:xfrm>
          <a:prstGeom prst="rect">
            <a:avLst/>
          </a:prstGeom>
          <a:noFill/>
        </p:spPr>
        <p:txBody>
          <a:bodyPr wrap="square" anchor="t" lIns="0" tIns="0" rIns="0" bIns="0">
            <a:noAutofit/>
          </a:bodyPr>
          <a:lstStyle/>
          <a:p>
            <a:pPr algn="l">
              <a:lnSpc>
                <a:spcPct val="120000"/>
              </a:lnSpc>
              <a:spcAft>
                <a:spcPts val="0"/>
              </a:spcAft>
            </a:pPr>
            <a:r>
              <a:rPr sz="760" b="0">
                <a:solidFill>
                  <a:srgbClr val="5B6B84"/>
                </a:solidFill>
                <a:latin typeface="Arial"/>
              </a:rPr>
              <a:t>AEMO / Oxford Economics 2025 IASR, +25% p.a. FY25–30</a:t>
            </a:r>
          </a:p>
        </p:txBody>
      </p:sp>
      <p:sp>
        <p:nvSpPr>
          <p:cNvPr id="19" name="TextBox 18"/>
          <p:cNvSpPr txBox="1"/>
          <p:nvPr/>
        </p:nvSpPr>
        <p:spPr>
          <a:xfrm>
            <a:off x="502920" y="4144263"/>
            <a:ext cx="1408176" cy="155295"/>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Consumption</a:t>
            </a:r>
          </a:p>
        </p:txBody>
      </p:sp>
      <p:sp>
        <p:nvSpPr>
          <p:cNvPr id="20" name="TextBox 19"/>
          <p:cNvSpPr txBox="1"/>
          <p:nvPr/>
        </p:nvSpPr>
        <p:spPr>
          <a:xfrm>
            <a:off x="1984248" y="4144263"/>
            <a:ext cx="4145264" cy="328440"/>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~3.9–4 TWh in FY2025 to ~12 TWh by FY2030 (25.1% p.a.) and ~34 TWh by FY2049–50</a:t>
            </a:r>
          </a:p>
        </p:txBody>
      </p:sp>
      <p:sp>
        <p:nvSpPr>
          <p:cNvPr id="21" name="Rectangle 20"/>
          <p:cNvSpPr/>
          <p:nvPr/>
        </p:nvSpPr>
        <p:spPr>
          <a:xfrm>
            <a:off x="502920" y="4468571"/>
            <a:ext cx="5626592"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2" name="TextBox 21"/>
          <p:cNvSpPr txBox="1"/>
          <p:nvPr/>
        </p:nvSpPr>
        <p:spPr>
          <a:xfrm>
            <a:off x="502920" y="4509719"/>
            <a:ext cx="1408176" cy="155295"/>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Share of the NEM</a:t>
            </a:r>
          </a:p>
        </p:txBody>
      </p:sp>
      <p:sp>
        <p:nvSpPr>
          <p:cNvPr id="23" name="TextBox 22"/>
          <p:cNvSpPr txBox="1"/>
          <p:nvPr/>
        </p:nvSpPr>
        <p:spPr>
          <a:xfrm>
            <a:off x="1984248" y="4509719"/>
            <a:ext cx="4145264" cy="155295"/>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~2% to ~6% by FY2030, and ~12% by FY2049–50</a:t>
            </a:r>
          </a:p>
        </p:txBody>
      </p:sp>
      <p:sp>
        <p:nvSpPr>
          <p:cNvPr id="24" name="Rectangle 23"/>
          <p:cNvSpPr/>
          <p:nvPr/>
        </p:nvSpPr>
        <p:spPr>
          <a:xfrm>
            <a:off x="502920" y="4697018"/>
            <a:ext cx="5626592"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TextBox 24"/>
          <p:cNvSpPr txBox="1"/>
          <p:nvPr/>
        </p:nvSpPr>
        <p:spPr>
          <a:xfrm>
            <a:off x="502920" y="4738166"/>
            <a:ext cx="1408176" cy="155295"/>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Accelerated-AI case</a:t>
            </a:r>
          </a:p>
        </p:txBody>
      </p:sp>
      <p:sp>
        <p:nvSpPr>
          <p:cNvPr id="26" name="TextBox 25"/>
          <p:cNvSpPr txBox="1"/>
          <p:nvPr/>
        </p:nvSpPr>
        <p:spPr>
          <a:xfrm>
            <a:off x="1984248" y="4738166"/>
            <a:ext cx="4145264" cy="155295"/>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Sensitivity runs 40% higher post-2030</a:t>
            </a:r>
          </a:p>
        </p:txBody>
      </p:sp>
      <p:sp>
        <p:nvSpPr>
          <p:cNvPr id="27" name="Rectangle 26"/>
          <p:cNvSpPr/>
          <p:nvPr/>
        </p:nvSpPr>
        <p:spPr>
          <a:xfrm>
            <a:off x="502920" y="4925466"/>
            <a:ext cx="5626592"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TextBox 27"/>
          <p:cNvSpPr txBox="1"/>
          <p:nvPr/>
        </p:nvSpPr>
        <p:spPr>
          <a:xfrm>
            <a:off x="502920" y="4966614"/>
            <a:ext cx="1408176" cy="155295"/>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CEFC/Baringa</a:t>
            </a:r>
          </a:p>
        </p:txBody>
      </p:sp>
      <p:sp>
        <p:nvSpPr>
          <p:cNvPr id="29" name="TextBox 28"/>
          <p:cNvSpPr txBox="1"/>
          <p:nvPr/>
        </p:nvSpPr>
        <p:spPr>
          <a:xfrm>
            <a:off x="1984248" y="4966614"/>
            <a:ext cx="4145264" cy="328440"/>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Central forecast: 4.7–7.4 GW of DC capacity by 2035, taking DCs to up to 11% of national consumption</a:t>
            </a:r>
          </a:p>
        </p:txBody>
      </p:sp>
      <p:sp>
        <p:nvSpPr>
          <p:cNvPr id="30" name="TextBox 29"/>
          <p:cNvSpPr txBox="1"/>
          <p:nvPr/>
        </p:nvSpPr>
        <p:spPr>
          <a:xfrm>
            <a:off x="6495272" y="1760728"/>
            <a:ext cx="5193777"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Regional concentration is extreme: DC share of state consumption</a:t>
            </a:r>
          </a:p>
        </p:txBody>
      </p:sp>
      <p:sp>
        <p:nvSpPr>
          <p:cNvPr id="31" name="Rectangle 30"/>
          <p:cNvSpPr/>
          <p:nvPr/>
        </p:nvSpPr>
        <p:spPr>
          <a:xfrm>
            <a:off x="6495272" y="1943608"/>
            <a:ext cx="5193777"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32" name="Chart 31"/>
          <p:cNvGraphicFramePr>
            <a:graphicFrameLocks noGrp="1"/>
          </p:cNvGraphicFramePr>
          <p:nvPr/>
        </p:nvGraphicFramePr>
        <p:xfrm>
          <a:off x="6495272" y="2035048"/>
          <a:ext cx="5193777" cy="1591056"/>
        </p:xfrm>
        <a:graphic>
          <a:graphicData uri="http://schemas.openxmlformats.org/drawingml/2006/chart">
            <c:chart xmlns:c="http://schemas.openxmlformats.org/drawingml/2006/chart" r:id="rId3"/>
          </a:graphicData>
        </a:graphic>
      </p:graphicFrame>
      <p:sp>
        <p:nvSpPr>
          <p:cNvPr id="33" name="TextBox 32"/>
          <p:cNvSpPr txBox="1"/>
          <p:nvPr/>
        </p:nvSpPr>
        <p:spPr>
          <a:xfrm>
            <a:off x="6495272" y="3735832"/>
            <a:ext cx="5193777"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The connection reality behind the curves</a:t>
            </a:r>
          </a:p>
        </p:txBody>
      </p:sp>
      <p:sp>
        <p:nvSpPr>
          <p:cNvPr id="34" name="Rectangle 33"/>
          <p:cNvSpPr/>
          <p:nvPr/>
        </p:nvSpPr>
        <p:spPr>
          <a:xfrm>
            <a:off x="6495272" y="3918712"/>
            <a:ext cx="5193777"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5" name="Rectangle 34"/>
          <p:cNvSpPr/>
          <p:nvPr/>
        </p:nvSpPr>
        <p:spPr>
          <a:xfrm>
            <a:off x="6504416" y="4076225"/>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TextBox 35"/>
          <p:cNvSpPr txBox="1"/>
          <p:nvPr/>
        </p:nvSpPr>
        <p:spPr>
          <a:xfrm>
            <a:off x="6678152" y="4010152"/>
            <a:ext cx="5010897"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Grid connection lead times run 9+ months to years; JLL reports 24-month waits in emerging markets to 8+ years in core markets.</a:t>
            </a:r>
          </a:p>
        </p:txBody>
      </p:sp>
      <p:sp>
        <p:nvSpPr>
          <p:cNvPr id="37" name="Rectangle 36"/>
          <p:cNvSpPr/>
          <p:nvPr/>
        </p:nvSpPr>
        <p:spPr>
          <a:xfrm>
            <a:off x="6504416" y="4500377"/>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TextBox 37"/>
          <p:cNvSpPr txBox="1"/>
          <p:nvPr/>
        </p:nvSpPr>
        <p:spPr>
          <a:xfrm>
            <a:off x="6678152" y="4434304"/>
            <a:ext cx="5010897"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Only 300 MW of committed supply was available for AirTrunk’s 400 MW Eastern Creek project at one point (de Valence).</a:t>
            </a:r>
          </a:p>
        </p:txBody>
      </p:sp>
      <p:sp>
        <p:nvSpPr>
          <p:cNvPr id="39" name="Rectangle 38"/>
          <p:cNvSpPr/>
          <p:nvPr/>
        </p:nvSpPr>
        <p:spPr>
          <a:xfrm>
            <a:off x="6504416" y="4924529"/>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0" name="TextBox 39"/>
          <p:cNvSpPr txBox="1"/>
          <p:nvPr/>
        </p:nvSpPr>
        <p:spPr>
          <a:xfrm>
            <a:off x="6678152" y="4858456"/>
            <a:ext cx="5010897" cy="172166"/>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Macquarie Park requires multi-site substation upgrades before announced capacity can energise.</a:t>
            </a:r>
          </a:p>
        </p:txBody>
      </p:sp>
      <p:sp>
        <p:nvSpPr>
          <p:cNvPr id="41" name="Rectangle 40"/>
          <p:cNvSpPr/>
          <p:nvPr/>
        </p:nvSpPr>
        <p:spPr>
          <a:xfrm>
            <a:off x="6504416" y="5177753"/>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TextBox 41"/>
          <p:cNvSpPr txBox="1"/>
          <p:nvPr/>
        </p:nvSpPr>
        <p:spPr>
          <a:xfrm>
            <a:off x="6678152" y="5111680"/>
            <a:ext cx="5010897"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DC electricity use nearly doubled in Victoria and rose ~18% in NSW over 2024–25 (Climate Council citing Wiggins 2026).</a:t>
            </a:r>
          </a:p>
        </p:txBody>
      </p:sp>
      <p:sp>
        <p:nvSpPr>
          <p:cNvPr id="43" name="Rectangle 42"/>
          <p:cNvSpPr/>
          <p:nvPr/>
        </p:nvSpPr>
        <p:spPr>
          <a:xfrm>
            <a:off x="502920" y="5636416"/>
            <a:ext cx="11186129" cy="341071"/>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4" name="Rectangle 43"/>
          <p:cNvSpPr/>
          <p:nvPr/>
        </p:nvSpPr>
        <p:spPr>
          <a:xfrm>
            <a:off x="502920" y="5636416"/>
            <a:ext cx="36576" cy="341071"/>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5" name="TextBox 44"/>
          <p:cNvSpPr txBox="1"/>
          <p:nvPr/>
        </p:nvSpPr>
        <p:spPr>
          <a:xfrm>
            <a:off x="667512" y="5746144"/>
            <a:ext cx="10875233" cy="139903"/>
          </a:xfrm>
          <a:prstGeom prst="rect">
            <a:avLst/>
          </a:prstGeom>
          <a:noFill/>
        </p:spPr>
        <p:txBody>
          <a:bodyPr wrap="square" anchor="t" lIns="0" tIns="0" rIns="0" bIns="0">
            <a:noAutofit/>
          </a:bodyPr>
          <a:lstStyle/>
          <a:p>
            <a:pPr algn="l">
              <a:lnSpc>
                <a:spcPct val="126000"/>
              </a:lnSpc>
              <a:spcAft>
                <a:spcPts val="0"/>
              </a:spcAft>
            </a:pPr>
            <a:r>
              <a:rPr sz="760" b="0">
                <a:solidFill>
                  <a:srgbClr val="0A1E3C"/>
                </a:solidFill>
                <a:latin typeface="Arial"/>
              </a:rPr>
              <a:t>The structural read: Australia’s data centre question is now an electricity-system question. Every subsequent section (pricing, competition, scenarios) is downstream of who gets power, where, and on what policy terms.</a:t>
            </a:r>
          </a:p>
        </p:txBody>
      </p:sp>
      <p:sp>
        <p:nvSpPr>
          <p:cNvPr id="46" name="TextBox 45"/>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Climate Council (Jun 2026); AEMO/Oxford Economics 2025 IASR report; ITK Research (May 2026); de Valence/Substack (Dec 2025); JLL (10 Mar 2026).</a:t>
            </a:r>
          </a:p>
        </p:txBody>
      </p:sp>
      <p:pic>
        <p:nvPicPr>
          <p:cNvPr id="47" name="Picture 46" descr="sect06.png"/>
          <p:cNvPicPr>
            <a:picLocks noChangeAspect="1"/>
          </p:cNvPicPr>
          <p:nvPr/>
        </p:nvPicPr>
        <p:blipFill>
          <a:blip r:embed="rId4"/>
          <a:stretch>
            <a:fillRect/>
          </a:stretch>
        </p:blipFill>
        <p:spPr>
          <a:xfrm>
            <a:off x="11323289" y="603504"/>
            <a:ext cx="365760" cy="365760"/>
          </a:xfrm>
          <a:prstGeom prst="rect">
            <a:avLst/>
          </a:prstGeom>
        </p:spPr>
      </p:pic>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06 · Power &amp; energy</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34</a:t>
            </a:r>
          </a:p>
        </p:txBody>
      </p:sp>
      <p:sp>
        <p:nvSpPr>
          <p:cNvPr id="9" name="TextBox 8"/>
          <p:cNvSpPr txBox="1"/>
          <p:nvPr/>
        </p:nvSpPr>
        <p:spPr>
          <a:xfrm>
            <a:off x="502920" y="576072"/>
            <a:ext cx="11186129" cy="24749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15 July 2026 is the industry’s policy inflection: large data centres must become ‘net generators’</a:t>
            </a:r>
          </a:p>
        </p:txBody>
      </p:sp>
      <p:sp>
        <p:nvSpPr>
          <p:cNvPr id="10" name="TextBox 9"/>
          <p:cNvSpPr txBox="1"/>
          <p:nvPr/>
        </p:nvSpPr>
        <p:spPr>
          <a:xfrm>
            <a:off x="502920" y="965200"/>
            <a:ext cx="11186129" cy="155448"/>
          </a:xfrm>
          <a:prstGeom prst="rect">
            <a:avLst/>
          </a:prstGeom>
          <a:noFill/>
        </p:spPr>
        <p:txBody>
          <a:bodyPr wrap="square" anchor="t" lIns="0" tIns="0" rIns="0" bIns="0">
            <a:noAutofit/>
          </a:bodyPr>
          <a:lstStyle/>
          <a:p>
            <a:r>
              <a:rPr sz="800" b="1" spc="80">
                <a:solidFill>
                  <a:srgbClr val="C2410C"/>
                </a:solidFill>
                <a:latin typeface="Arial"/>
              </a:rPr>
              <a:t>THE NET-GENERATOR SEQUENCE</a:t>
            </a:r>
          </a:p>
        </p:txBody>
      </p:sp>
      <p:sp>
        <p:nvSpPr>
          <p:cNvPr id="11" name="Rectangle 10"/>
          <p:cNvSpPr/>
          <p:nvPr/>
        </p:nvSpPr>
        <p:spPr>
          <a:xfrm>
            <a:off x="502920" y="1696720"/>
            <a:ext cx="73151" cy="1524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576072" y="1685747"/>
            <a:ext cx="11112977" cy="31089"/>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502920" y="1166368"/>
            <a:ext cx="3639312" cy="213360"/>
          </a:xfrm>
          <a:prstGeom prst="rect">
            <a:avLst/>
          </a:prstGeom>
          <a:noFill/>
        </p:spPr>
        <p:txBody>
          <a:bodyPr wrap="square" anchor="t" lIns="0" tIns="0" rIns="0" bIns="0">
            <a:noAutofit/>
          </a:bodyPr>
          <a:lstStyle/>
          <a:p>
            <a:pPr algn="l">
              <a:lnSpc>
                <a:spcPct val="100000"/>
              </a:lnSpc>
              <a:spcAft>
                <a:spcPts val="0"/>
              </a:spcAft>
            </a:pPr>
            <a:r>
              <a:rPr sz="1400" b="1">
                <a:solidFill>
                  <a:srgbClr val="C2410C"/>
                </a:solidFill>
                <a:latin typeface="Georgia"/>
              </a:rPr>
              <a:t>15 Jul 2026</a:t>
            </a:r>
          </a:p>
        </p:txBody>
      </p:sp>
      <p:sp>
        <p:nvSpPr>
          <p:cNvPr id="14" name="TextBox 13"/>
          <p:cNvSpPr txBox="1"/>
          <p:nvPr/>
        </p:nvSpPr>
        <p:spPr>
          <a:xfrm>
            <a:off x="502920" y="1431544"/>
            <a:ext cx="3639312" cy="124459"/>
          </a:xfrm>
          <a:prstGeom prst="rect">
            <a:avLst/>
          </a:prstGeom>
          <a:noFill/>
        </p:spPr>
        <p:txBody>
          <a:bodyPr wrap="square" anchor="t" lIns="0" tIns="0" rIns="0" bIns="0">
            <a:noAutofit/>
          </a:bodyPr>
          <a:lstStyle/>
          <a:p>
            <a:pPr algn="l">
              <a:lnSpc>
                <a:spcPct val="110000"/>
              </a:lnSpc>
              <a:spcAft>
                <a:spcPts val="0"/>
              </a:spcAft>
            </a:pPr>
            <a:r>
              <a:rPr sz="760" b="1">
                <a:solidFill>
                  <a:srgbClr val="5B6B84"/>
                </a:solidFill>
                <a:latin typeface="Arial"/>
              </a:rPr>
              <a:t>PM national framework announcement</a:t>
            </a:r>
          </a:p>
        </p:txBody>
      </p:sp>
      <p:sp>
        <p:nvSpPr>
          <p:cNvPr id="15" name="Oval 14"/>
          <p:cNvSpPr/>
          <p:nvPr/>
        </p:nvSpPr>
        <p:spPr>
          <a:xfrm>
            <a:off x="521208" y="1628140"/>
            <a:ext cx="146304" cy="146304"/>
          </a:xfrm>
          <a:prstGeom prst="ellipse">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6" name="Rectangle 15"/>
          <p:cNvSpPr/>
          <p:nvPr/>
        </p:nvSpPr>
        <p:spPr>
          <a:xfrm>
            <a:off x="521208" y="1916175"/>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TextBox 16"/>
          <p:cNvSpPr txBox="1"/>
          <p:nvPr/>
        </p:nvSpPr>
        <p:spPr>
          <a:xfrm>
            <a:off x="630936" y="1852168"/>
            <a:ext cx="3511296" cy="323142"/>
          </a:xfrm>
          <a:prstGeom prst="rect">
            <a:avLst/>
          </a:prstGeom>
          <a:noFill/>
        </p:spPr>
        <p:txBody>
          <a:bodyPr wrap="square" anchor="t" lIns="0" tIns="0" rIns="0" bIns="0">
            <a:noAutofit/>
          </a:bodyPr>
          <a:lstStyle/>
          <a:p>
            <a:pPr algn="l">
              <a:lnSpc>
                <a:spcPct val="122000"/>
              </a:lnSpc>
              <a:spcAft>
                <a:spcPts val="0"/>
              </a:spcAft>
            </a:pPr>
            <a:r>
              <a:rPr sz="869" b="0">
                <a:solidFill>
                  <a:srgbClr val="0A1E3C"/>
                </a:solidFill>
                <a:latin typeface="Arial"/>
              </a:rPr>
              <a:t>Large DCs must put at least as much energy into the grid as they draw (new renewables + firming additional to existing rollout)</a:t>
            </a:r>
          </a:p>
        </p:txBody>
      </p:sp>
      <p:sp>
        <p:nvSpPr>
          <p:cNvPr id="18" name="Rectangle 17"/>
          <p:cNvSpPr/>
          <p:nvPr/>
        </p:nvSpPr>
        <p:spPr>
          <a:xfrm>
            <a:off x="521208" y="2261730"/>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TextBox 18"/>
          <p:cNvSpPr txBox="1"/>
          <p:nvPr/>
        </p:nvSpPr>
        <p:spPr>
          <a:xfrm>
            <a:off x="630936" y="2197722"/>
            <a:ext cx="3511296" cy="153085"/>
          </a:xfrm>
          <a:prstGeom prst="rect">
            <a:avLst/>
          </a:prstGeom>
          <a:noFill/>
        </p:spPr>
        <p:txBody>
          <a:bodyPr wrap="square" anchor="t" lIns="0" tIns="0" rIns="0" bIns="0">
            <a:noAutofit/>
          </a:bodyPr>
          <a:lstStyle/>
          <a:p>
            <a:pPr algn="l">
              <a:lnSpc>
                <a:spcPct val="122000"/>
              </a:lnSpc>
              <a:spcAft>
                <a:spcPts val="0"/>
              </a:spcAft>
            </a:pPr>
            <a:r>
              <a:rPr sz="869" b="0">
                <a:solidFill>
                  <a:srgbClr val="0A1E3C"/>
                </a:solidFill>
                <a:latin typeface="Arial"/>
              </a:rPr>
              <a:t>Pay full grid-connection costs</a:t>
            </a:r>
          </a:p>
        </p:txBody>
      </p:sp>
      <p:sp>
        <p:nvSpPr>
          <p:cNvPr id="20" name="Rectangle 19"/>
          <p:cNvSpPr/>
          <p:nvPr/>
        </p:nvSpPr>
        <p:spPr>
          <a:xfrm>
            <a:off x="521208" y="2448224"/>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TextBox 20"/>
          <p:cNvSpPr txBox="1"/>
          <p:nvPr/>
        </p:nvSpPr>
        <p:spPr>
          <a:xfrm>
            <a:off x="630936" y="2384216"/>
            <a:ext cx="3511296" cy="153085"/>
          </a:xfrm>
          <a:prstGeom prst="rect">
            <a:avLst/>
          </a:prstGeom>
          <a:noFill/>
        </p:spPr>
        <p:txBody>
          <a:bodyPr wrap="square" anchor="t" lIns="0" tIns="0" rIns="0" bIns="0">
            <a:noAutofit/>
          </a:bodyPr>
          <a:lstStyle/>
          <a:p>
            <a:pPr algn="l">
              <a:lnSpc>
                <a:spcPct val="122000"/>
              </a:lnSpc>
              <a:spcAft>
                <a:spcPts val="0"/>
              </a:spcAft>
            </a:pPr>
            <a:r>
              <a:rPr sz="869" b="0">
                <a:solidFill>
                  <a:srgbClr val="0A1E3C"/>
                </a:solidFill>
                <a:latin typeface="Arial"/>
              </a:rPr>
              <a:t>Curtail under grid stress</a:t>
            </a:r>
          </a:p>
        </p:txBody>
      </p:sp>
      <p:sp>
        <p:nvSpPr>
          <p:cNvPr id="22" name="Rectangle 21"/>
          <p:cNvSpPr/>
          <p:nvPr/>
        </p:nvSpPr>
        <p:spPr>
          <a:xfrm>
            <a:off x="521208" y="2634717"/>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TextBox 22"/>
          <p:cNvSpPr txBox="1"/>
          <p:nvPr/>
        </p:nvSpPr>
        <p:spPr>
          <a:xfrm>
            <a:off x="630936" y="2570709"/>
            <a:ext cx="3511296" cy="153085"/>
          </a:xfrm>
          <a:prstGeom prst="rect">
            <a:avLst/>
          </a:prstGeom>
          <a:noFill/>
        </p:spPr>
        <p:txBody>
          <a:bodyPr wrap="square" anchor="t" lIns="0" tIns="0" rIns="0" bIns="0">
            <a:noAutofit/>
          </a:bodyPr>
          <a:lstStyle/>
          <a:p>
            <a:pPr algn="l">
              <a:lnSpc>
                <a:spcPct val="122000"/>
              </a:lnSpc>
              <a:spcAft>
                <a:spcPts val="0"/>
              </a:spcAft>
            </a:pPr>
            <a:r>
              <a:rPr sz="869" b="0">
                <a:solidFill>
                  <a:srgbClr val="0A1E3C"/>
                </a:solidFill>
                <a:latin typeface="Arial"/>
              </a:rPr>
              <a:t>New Office of AI in PM&amp;C</a:t>
            </a:r>
          </a:p>
        </p:txBody>
      </p:sp>
      <p:sp>
        <p:nvSpPr>
          <p:cNvPr id="24" name="TextBox 23"/>
          <p:cNvSpPr txBox="1"/>
          <p:nvPr/>
        </p:nvSpPr>
        <p:spPr>
          <a:xfrm>
            <a:off x="4343400" y="1166368"/>
            <a:ext cx="2194560" cy="213360"/>
          </a:xfrm>
          <a:prstGeom prst="rect">
            <a:avLst/>
          </a:prstGeom>
          <a:noFill/>
        </p:spPr>
        <p:txBody>
          <a:bodyPr wrap="square" anchor="t" lIns="0" tIns="0" rIns="0" bIns="0">
            <a:noAutofit/>
          </a:bodyPr>
          <a:lstStyle/>
          <a:p>
            <a:pPr algn="l">
              <a:lnSpc>
                <a:spcPct val="100000"/>
              </a:lnSpc>
              <a:spcAft>
                <a:spcPts val="0"/>
              </a:spcAft>
            </a:pPr>
            <a:r>
              <a:rPr sz="1400" b="1">
                <a:solidFill>
                  <a:srgbClr val="0A1E3C"/>
                </a:solidFill>
                <a:latin typeface="Georgia"/>
              </a:rPr>
              <a:t>28 Jul 2026</a:t>
            </a:r>
          </a:p>
        </p:txBody>
      </p:sp>
      <p:sp>
        <p:nvSpPr>
          <p:cNvPr id="25" name="TextBox 24"/>
          <p:cNvSpPr txBox="1"/>
          <p:nvPr/>
        </p:nvSpPr>
        <p:spPr>
          <a:xfrm>
            <a:off x="4343400" y="1431544"/>
            <a:ext cx="2194560" cy="124459"/>
          </a:xfrm>
          <a:prstGeom prst="rect">
            <a:avLst/>
          </a:prstGeom>
          <a:noFill/>
        </p:spPr>
        <p:txBody>
          <a:bodyPr wrap="square" anchor="t" lIns="0" tIns="0" rIns="0" bIns="0">
            <a:noAutofit/>
          </a:bodyPr>
          <a:lstStyle/>
          <a:p>
            <a:pPr algn="l">
              <a:lnSpc>
                <a:spcPct val="110000"/>
              </a:lnSpc>
              <a:spcAft>
                <a:spcPts val="0"/>
              </a:spcAft>
            </a:pPr>
            <a:r>
              <a:rPr sz="760" b="1">
                <a:solidFill>
                  <a:srgbClr val="5B6B84"/>
                </a:solidFill>
                <a:latin typeface="Arial"/>
              </a:rPr>
              <a:t>AEMC advice to Ministers</a:t>
            </a:r>
          </a:p>
        </p:txBody>
      </p:sp>
      <p:sp>
        <p:nvSpPr>
          <p:cNvPr id="26" name="Oval 25"/>
          <p:cNvSpPr/>
          <p:nvPr/>
        </p:nvSpPr>
        <p:spPr>
          <a:xfrm>
            <a:off x="4361688" y="1646428"/>
            <a:ext cx="109728" cy="109728"/>
          </a:xfrm>
          <a:prstGeom prst="ellips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Rectangle 26"/>
          <p:cNvSpPr/>
          <p:nvPr/>
        </p:nvSpPr>
        <p:spPr>
          <a:xfrm>
            <a:off x="4361688" y="1916175"/>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TextBox 27"/>
          <p:cNvSpPr txBox="1"/>
          <p:nvPr/>
        </p:nvSpPr>
        <p:spPr>
          <a:xfrm>
            <a:off x="4471416" y="1852168"/>
            <a:ext cx="2066543" cy="153085"/>
          </a:xfrm>
          <a:prstGeom prst="rect">
            <a:avLst/>
          </a:prstGeom>
          <a:noFill/>
        </p:spPr>
        <p:txBody>
          <a:bodyPr wrap="square" anchor="t" lIns="0" tIns="0" rIns="0" bIns="0">
            <a:noAutofit/>
          </a:bodyPr>
          <a:lstStyle/>
          <a:p>
            <a:pPr algn="l">
              <a:lnSpc>
                <a:spcPct val="122000"/>
              </a:lnSpc>
              <a:spcAft>
                <a:spcPts val="0"/>
              </a:spcAft>
            </a:pPr>
            <a:r>
              <a:rPr sz="869" b="0">
                <a:solidFill>
                  <a:srgbClr val="0A1E3C"/>
                </a:solidFill>
                <a:latin typeface="Arial"/>
              </a:rPr>
              <a:t>Four pillars, set out below</a:t>
            </a:r>
          </a:p>
        </p:txBody>
      </p:sp>
      <p:sp>
        <p:nvSpPr>
          <p:cNvPr id="29" name="TextBox 28"/>
          <p:cNvSpPr txBox="1"/>
          <p:nvPr/>
        </p:nvSpPr>
        <p:spPr>
          <a:xfrm>
            <a:off x="6739128" y="1166368"/>
            <a:ext cx="2194560" cy="213360"/>
          </a:xfrm>
          <a:prstGeom prst="rect">
            <a:avLst/>
          </a:prstGeom>
          <a:noFill/>
        </p:spPr>
        <p:txBody>
          <a:bodyPr wrap="square" anchor="t" lIns="0" tIns="0" rIns="0" bIns="0">
            <a:noAutofit/>
          </a:bodyPr>
          <a:lstStyle/>
          <a:p>
            <a:pPr algn="l">
              <a:lnSpc>
                <a:spcPct val="100000"/>
              </a:lnSpc>
              <a:spcAft>
                <a:spcPts val="0"/>
              </a:spcAft>
            </a:pPr>
            <a:r>
              <a:rPr sz="1400" b="1">
                <a:solidFill>
                  <a:srgbClr val="0A1E3C"/>
                </a:solidFill>
                <a:latin typeface="Georgia"/>
              </a:rPr>
              <a:t>Aug 2026</a:t>
            </a:r>
          </a:p>
        </p:txBody>
      </p:sp>
      <p:sp>
        <p:nvSpPr>
          <p:cNvPr id="30" name="TextBox 29"/>
          <p:cNvSpPr txBox="1"/>
          <p:nvPr/>
        </p:nvSpPr>
        <p:spPr>
          <a:xfrm>
            <a:off x="6739128" y="1431544"/>
            <a:ext cx="2194560" cy="124459"/>
          </a:xfrm>
          <a:prstGeom prst="rect">
            <a:avLst/>
          </a:prstGeom>
          <a:noFill/>
        </p:spPr>
        <p:txBody>
          <a:bodyPr wrap="square" anchor="t" lIns="0" tIns="0" rIns="0" bIns="0">
            <a:noAutofit/>
          </a:bodyPr>
          <a:lstStyle/>
          <a:p>
            <a:pPr algn="l">
              <a:lnSpc>
                <a:spcPct val="110000"/>
              </a:lnSpc>
              <a:spcAft>
                <a:spcPts val="0"/>
              </a:spcAft>
            </a:pPr>
            <a:r>
              <a:rPr sz="760" b="1">
                <a:solidFill>
                  <a:srgbClr val="5B6B84"/>
                </a:solidFill>
                <a:latin typeface="Arial"/>
              </a:rPr>
              <a:t>National Cabinet agreement (sought)</a:t>
            </a:r>
          </a:p>
        </p:txBody>
      </p:sp>
      <p:sp>
        <p:nvSpPr>
          <p:cNvPr id="31" name="Oval 30"/>
          <p:cNvSpPr/>
          <p:nvPr/>
        </p:nvSpPr>
        <p:spPr>
          <a:xfrm>
            <a:off x="6757416" y="1646428"/>
            <a:ext cx="109728" cy="109728"/>
          </a:xfrm>
          <a:prstGeom prst="ellips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2" name="Rectangle 31"/>
          <p:cNvSpPr/>
          <p:nvPr/>
        </p:nvSpPr>
        <p:spPr>
          <a:xfrm>
            <a:off x="6757416" y="1916175"/>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3" name="TextBox 32"/>
          <p:cNvSpPr txBox="1"/>
          <p:nvPr/>
        </p:nvSpPr>
        <p:spPr>
          <a:xfrm>
            <a:off x="6867144" y="1852168"/>
            <a:ext cx="2066543" cy="323142"/>
          </a:xfrm>
          <a:prstGeom prst="rect">
            <a:avLst/>
          </a:prstGeom>
          <a:noFill/>
        </p:spPr>
        <p:txBody>
          <a:bodyPr wrap="square" anchor="t" lIns="0" tIns="0" rIns="0" bIns="0">
            <a:noAutofit/>
          </a:bodyPr>
          <a:lstStyle/>
          <a:p>
            <a:pPr algn="l">
              <a:lnSpc>
                <a:spcPct val="122000"/>
              </a:lnSpc>
              <a:spcAft>
                <a:spcPts val="0"/>
              </a:spcAft>
            </a:pPr>
            <a:r>
              <a:rPr sz="869" b="0">
                <a:solidFill>
                  <a:srgbClr val="0A1E3C"/>
                </a:solidFill>
                <a:latin typeface="Arial"/>
              </a:rPr>
              <a:t>Harmonised state adoption of the framework</a:t>
            </a:r>
          </a:p>
        </p:txBody>
      </p:sp>
      <p:sp>
        <p:nvSpPr>
          <p:cNvPr id="34" name="TextBox 33"/>
          <p:cNvSpPr txBox="1"/>
          <p:nvPr/>
        </p:nvSpPr>
        <p:spPr>
          <a:xfrm>
            <a:off x="9134856" y="1166368"/>
            <a:ext cx="2353025" cy="213360"/>
          </a:xfrm>
          <a:prstGeom prst="rect">
            <a:avLst/>
          </a:prstGeom>
          <a:noFill/>
        </p:spPr>
        <p:txBody>
          <a:bodyPr wrap="square" anchor="t" lIns="0" tIns="0" rIns="0" bIns="0">
            <a:noAutofit/>
          </a:bodyPr>
          <a:lstStyle/>
          <a:p>
            <a:pPr algn="l">
              <a:lnSpc>
                <a:spcPct val="100000"/>
              </a:lnSpc>
              <a:spcAft>
                <a:spcPts val="0"/>
              </a:spcAft>
            </a:pPr>
            <a:r>
              <a:rPr sz="1400" b="1">
                <a:solidFill>
                  <a:srgbClr val="0A1E3C"/>
                </a:solidFill>
                <a:latin typeface="Georgia"/>
              </a:rPr>
              <a:t>Early 2027</a:t>
            </a:r>
          </a:p>
        </p:txBody>
      </p:sp>
      <p:sp>
        <p:nvSpPr>
          <p:cNvPr id="35" name="TextBox 34"/>
          <p:cNvSpPr txBox="1"/>
          <p:nvPr/>
        </p:nvSpPr>
        <p:spPr>
          <a:xfrm>
            <a:off x="9134856" y="1431544"/>
            <a:ext cx="2353025" cy="124459"/>
          </a:xfrm>
          <a:prstGeom prst="rect">
            <a:avLst/>
          </a:prstGeom>
          <a:noFill/>
        </p:spPr>
        <p:txBody>
          <a:bodyPr wrap="square" anchor="t" lIns="0" tIns="0" rIns="0" bIns="0">
            <a:noAutofit/>
          </a:bodyPr>
          <a:lstStyle/>
          <a:p>
            <a:pPr algn="l">
              <a:lnSpc>
                <a:spcPct val="110000"/>
              </a:lnSpc>
              <a:spcAft>
                <a:spcPts val="0"/>
              </a:spcAft>
            </a:pPr>
            <a:r>
              <a:rPr sz="760" b="1">
                <a:solidFill>
                  <a:srgbClr val="5B6B84"/>
                </a:solidFill>
                <a:latin typeface="Arial"/>
              </a:rPr>
              <a:t>Commonwealth legislation (targeted)</a:t>
            </a:r>
          </a:p>
        </p:txBody>
      </p:sp>
      <p:sp>
        <p:nvSpPr>
          <p:cNvPr id="36" name="Oval 35"/>
          <p:cNvSpPr/>
          <p:nvPr/>
        </p:nvSpPr>
        <p:spPr>
          <a:xfrm>
            <a:off x="9153144" y="1646428"/>
            <a:ext cx="109728" cy="109728"/>
          </a:xfrm>
          <a:prstGeom prst="ellips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7" name="Rectangle 36"/>
          <p:cNvSpPr/>
          <p:nvPr/>
        </p:nvSpPr>
        <p:spPr>
          <a:xfrm>
            <a:off x="9153144" y="1916175"/>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TextBox 37"/>
          <p:cNvSpPr txBox="1"/>
          <p:nvPr/>
        </p:nvSpPr>
        <p:spPr>
          <a:xfrm>
            <a:off x="9262872" y="1852168"/>
            <a:ext cx="2225009" cy="153085"/>
          </a:xfrm>
          <a:prstGeom prst="rect">
            <a:avLst/>
          </a:prstGeom>
          <a:noFill/>
        </p:spPr>
        <p:txBody>
          <a:bodyPr wrap="square" anchor="t" lIns="0" tIns="0" rIns="0" bIns="0">
            <a:noAutofit/>
          </a:bodyPr>
          <a:lstStyle/>
          <a:p>
            <a:pPr algn="l">
              <a:lnSpc>
                <a:spcPct val="122000"/>
              </a:lnSpc>
              <a:spcAft>
                <a:spcPts val="0"/>
              </a:spcAft>
            </a:pPr>
            <a:r>
              <a:rPr sz="869" b="0">
                <a:solidFill>
                  <a:srgbClr val="0A1E3C"/>
                </a:solidFill>
                <a:latin typeface="Arial"/>
              </a:rPr>
              <a:t>Statutory net-generator requirement</a:t>
            </a:r>
          </a:p>
        </p:txBody>
      </p:sp>
      <p:sp>
        <p:nvSpPr>
          <p:cNvPr id="39" name="TextBox 38"/>
          <p:cNvSpPr txBox="1"/>
          <p:nvPr/>
        </p:nvSpPr>
        <p:spPr>
          <a:xfrm>
            <a:off x="502920" y="2940083"/>
            <a:ext cx="1118612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AEMC advice to Ministers, 28 Jul 2026: the four pillars</a:t>
            </a:r>
          </a:p>
        </p:txBody>
      </p:sp>
      <p:sp>
        <p:nvSpPr>
          <p:cNvPr id="40" name="Rectangle 39"/>
          <p:cNvSpPr/>
          <p:nvPr/>
        </p:nvSpPr>
        <p:spPr>
          <a:xfrm>
            <a:off x="502920" y="3122963"/>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1" name="Rectangle 40"/>
          <p:cNvSpPr/>
          <p:nvPr/>
        </p:nvSpPr>
        <p:spPr>
          <a:xfrm>
            <a:off x="502920" y="3214403"/>
            <a:ext cx="2686804" cy="95097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Rectangle 41"/>
          <p:cNvSpPr/>
          <p:nvPr/>
        </p:nvSpPr>
        <p:spPr>
          <a:xfrm>
            <a:off x="502920" y="3214403"/>
            <a:ext cx="2686804"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3" name="TextBox 42"/>
          <p:cNvSpPr txBox="1"/>
          <p:nvPr/>
        </p:nvSpPr>
        <p:spPr>
          <a:xfrm>
            <a:off x="649224" y="3324131"/>
            <a:ext cx="2394196" cy="164592"/>
          </a:xfrm>
          <a:prstGeom prst="rect">
            <a:avLst/>
          </a:prstGeom>
          <a:noFill/>
        </p:spPr>
        <p:txBody>
          <a:bodyPr wrap="square" anchor="t" lIns="0" tIns="0" rIns="0" bIns="0">
            <a:noAutofit/>
          </a:bodyPr>
          <a:lstStyle/>
          <a:p>
            <a:r>
              <a:rPr sz="800" b="1" spc="80">
                <a:solidFill>
                  <a:srgbClr val="5B6B84"/>
                </a:solidFill>
                <a:latin typeface="Arial"/>
              </a:rPr>
              <a:t>PILLAR 1</a:t>
            </a:r>
          </a:p>
        </p:txBody>
      </p:sp>
      <p:sp>
        <p:nvSpPr>
          <p:cNvPr id="44" name="TextBox 43"/>
          <p:cNvSpPr txBox="1"/>
          <p:nvPr/>
        </p:nvSpPr>
        <p:spPr>
          <a:xfrm>
            <a:off x="649224" y="3488723"/>
            <a:ext cx="2394196" cy="201168"/>
          </a:xfrm>
          <a:prstGeom prst="rect">
            <a:avLst/>
          </a:prstGeom>
          <a:noFill/>
        </p:spPr>
        <p:txBody>
          <a:bodyPr wrap="square" anchor="t" lIns="0" tIns="0" rIns="0" bIns="0">
            <a:noAutofit/>
          </a:bodyPr>
          <a:lstStyle/>
          <a:p>
            <a:pPr algn="l">
              <a:lnSpc>
                <a:spcPct val="110000"/>
              </a:lnSpc>
              <a:spcAft>
                <a:spcPts val="0"/>
              </a:spcAft>
            </a:pPr>
            <a:r>
              <a:rPr sz="1200" b="1">
                <a:solidFill>
                  <a:srgbClr val="0A1E3C"/>
                </a:solidFill>
                <a:latin typeface="Georgia"/>
              </a:rPr>
              <a:t>REGO surrender</a:t>
            </a:r>
          </a:p>
        </p:txBody>
      </p:sp>
      <p:sp>
        <p:nvSpPr>
          <p:cNvPr id="45" name="TextBox 44"/>
          <p:cNvSpPr txBox="1"/>
          <p:nvPr/>
        </p:nvSpPr>
        <p:spPr>
          <a:xfrm>
            <a:off x="649224" y="3735611"/>
            <a:ext cx="2394196" cy="323142"/>
          </a:xfrm>
          <a:prstGeom prst="rect">
            <a:avLst/>
          </a:prstGeom>
          <a:noFill/>
        </p:spPr>
        <p:txBody>
          <a:bodyPr wrap="square" anchor="t" lIns="0" tIns="0" rIns="0" bIns="0">
            <a:noAutofit/>
          </a:bodyPr>
          <a:lstStyle/>
          <a:p>
            <a:pPr algn="l">
              <a:lnSpc>
                <a:spcPct val="122000"/>
              </a:lnSpc>
              <a:spcAft>
                <a:spcPts val="0"/>
              </a:spcAft>
            </a:pPr>
            <a:r>
              <a:rPr sz="869" b="0">
                <a:solidFill>
                  <a:srgbClr val="5B6B84"/>
                </a:solidFill>
                <a:latin typeface="Arial"/>
              </a:rPr>
              <a:t>Surrender REGO certificates from new additional generation.</a:t>
            </a:r>
          </a:p>
        </p:txBody>
      </p:sp>
      <p:sp>
        <p:nvSpPr>
          <p:cNvPr id="46" name="Rectangle 45"/>
          <p:cNvSpPr/>
          <p:nvPr/>
        </p:nvSpPr>
        <p:spPr>
          <a:xfrm>
            <a:off x="3336028" y="3214403"/>
            <a:ext cx="2686804" cy="95097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7" name="Rectangle 46"/>
          <p:cNvSpPr/>
          <p:nvPr/>
        </p:nvSpPr>
        <p:spPr>
          <a:xfrm>
            <a:off x="3336028" y="3214403"/>
            <a:ext cx="2686804"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8" name="TextBox 47"/>
          <p:cNvSpPr txBox="1"/>
          <p:nvPr/>
        </p:nvSpPr>
        <p:spPr>
          <a:xfrm>
            <a:off x="3482332" y="3324131"/>
            <a:ext cx="2394196" cy="164592"/>
          </a:xfrm>
          <a:prstGeom prst="rect">
            <a:avLst/>
          </a:prstGeom>
          <a:noFill/>
        </p:spPr>
        <p:txBody>
          <a:bodyPr wrap="square" anchor="t" lIns="0" tIns="0" rIns="0" bIns="0">
            <a:noAutofit/>
          </a:bodyPr>
          <a:lstStyle/>
          <a:p>
            <a:r>
              <a:rPr sz="800" b="1" spc="80">
                <a:solidFill>
                  <a:srgbClr val="5B6B84"/>
                </a:solidFill>
                <a:latin typeface="Arial"/>
              </a:rPr>
              <a:t>PILLAR 2</a:t>
            </a:r>
          </a:p>
        </p:txBody>
      </p:sp>
      <p:sp>
        <p:nvSpPr>
          <p:cNvPr id="49" name="TextBox 48"/>
          <p:cNvSpPr txBox="1"/>
          <p:nvPr/>
        </p:nvSpPr>
        <p:spPr>
          <a:xfrm>
            <a:off x="3482332" y="3488723"/>
            <a:ext cx="2394196" cy="201168"/>
          </a:xfrm>
          <a:prstGeom prst="rect">
            <a:avLst/>
          </a:prstGeom>
          <a:noFill/>
        </p:spPr>
        <p:txBody>
          <a:bodyPr wrap="square" anchor="t" lIns="0" tIns="0" rIns="0" bIns="0">
            <a:noAutofit/>
          </a:bodyPr>
          <a:lstStyle/>
          <a:p>
            <a:pPr algn="l">
              <a:lnSpc>
                <a:spcPct val="110000"/>
              </a:lnSpc>
              <a:spcAft>
                <a:spcPts val="0"/>
              </a:spcAft>
            </a:pPr>
            <a:r>
              <a:rPr sz="1200" b="1">
                <a:solidFill>
                  <a:srgbClr val="0A1E3C"/>
                </a:solidFill>
                <a:latin typeface="Georgia"/>
              </a:rPr>
              <a:t>Firm capacity</a:t>
            </a:r>
          </a:p>
        </p:txBody>
      </p:sp>
      <p:sp>
        <p:nvSpPr>
          <p:cNvPr id="50" name="TextBox 49"/>
          <p:cNvSpPr txBox="1"/>
          <p:nvPr/>
        </p:nvSpPr>
        <p:spPr>
          <a:xfrm>
            <a:off x="3482332" y="3735611"/>
            <a:ext cx="2394196" cy="153085"/>
          </a:xfrm>
          <a:prstGeom prst="rect">
            <a:avLst/>
          </a:prstGeom>
          <a:noFill/>
        </p:spPr>
        <p:txBody>
          <a:bodyPr wrap="square" anchor="t" lIns="0" tIns="0" rIns="0" bIns="0">
            <a:noAutofit/>
          </a:bodyPr>
          <a:lstStyle/>
          <a:p>
            <a:pPr algn="l">
              <a:lnSpc>
                <a:spcPct val="122000"/>
              </a:lnSpc>
              <a:spcAft>
                <a:spcPts val="0"/>
              </a:spcAft>
            </a:pPr>
            <a:r>
              <a:rPr sz="869" b="0">
                <a:solidFill>
                  <a:srgbClr val="5B6B84"/>
                </a:solidFill>
                <a:latin typeface="Arial"/>
              </a:rPr>
              <a:t>Prove demand backed by new firm capacity.</a:t>
            </a:r>
          </a:p>
        </p:txBody>
      </p:sp>
      <p:sp>
        <p:nvSpPr>
          <p:cNvPr id="51" name="Rectangle 50"/>
          <p:cNvSpPr/>
          <p:nvPr/>
        </p:nvSpPr>
        <p:spPr>
          <a:xfrm>
            <a:off x="6169136" y="3214403"/>
            <a:ext cx="2686804" cy="95097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2" name="Rectangle 51"/>
          <p:cNvSpPr/>
          <p:nvPr/>
        </p:nvSpPr>
        <p:spPr>
          <a:xfrm>
            <a:off x="6169136" y="3214403"/>
            <a:ext cx="2686804"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3" name="TextBox 52"/>
          <p:cNvSpPr txBox="1"/>
          <p:nvPr/>
        </p:nvSpPr>
        <p:spPr>
          <a:xfrm>
            <a:off x="6315440" y="3324131"/>
            <a:ext cx="2394196" cy="164592"/>
          </a:xfrm>
          <a:prstGeom prst="rect">
            <a:avLst/>
          </a:prstGeom>
          <a:noFill/>
        </p:spPr>
        <p:txBody>
          <a:bodyPr wrap="square" anchor="t" lIns="0" tIns="0" rIns="0" bIns="0">
            <a:noAutofit/>
          </a:bodyPr>
          <a:lstStyle/>
          <a:p>
            <a:r>
              <a:rPr sz="800" b="1" spc="80">
                <a:solidFill>
                  <a:srgbClr val="5B6B84"/>
                </a:solidFill>
                <a:latin typeface="Arial"/>
              </a:rPr>
              <a:t>PILLAR 3</a:t>
            </a:r>
          </a:p>
        </p:txBody>
      </p:sp>
      <p:sp>
        <p:nvSpPr>
          <p:cNvPr id="54" name="TextBox 53"/>
          <p:cNvSpPr txBox="1"/>
          <p:nvPr/>
        </p:nvSpPr>
        <p:spPr>
          <a:xfrm>
            <a:off x="6315440" y="3488723"/>
            <a:ext cx="2394196" cy="201168"/>
          </a:xfrm>
          <a:prstGeom prst="rect">
            <a:avLst/>
          </a:prstGeom>
          <a:noFill/>
        </p:spPr>
        <p:txBody>
          <a:bodyPr wrap="square" anchor="t" lIns="0" tIns="0" rIns="0" bIns="0">
            <a:noAutofit/>
          </a:bodyPr>
          <a:lstStyle/>
          <a:p>
            <a:pPr algn="l">
              <a:lnSpc>
                <a:spcPct val="110000"/>
              </a:lnSpc>
              <a:spcAft>
                <a:spcPts val="0"/>
              </a:spcAft>
            </a:pPr>
            <a:r>
              <a:rPr sz="1200" b="1">
                <a:solidFill>
                  <a:srgbClr val="0A1E3C"/>
                </a:solidFill>
                <a:latin typeface="Georgia"/>
              </a:rPr>
              <a:t>Market registration</a:t>
            </a:r>
          </a:p>
        </p:txBody>
      </p:sp>
      <p:sp>
        <p:nvSpPr>
          <p:cNvPr id="55" name="TextBox 54"/>
          <p:cNvSpPr txBox="1"/>
          <p:nvPr/>
        </p:nvSpPr>
        <p:spPr>
          <a:xfrm>
            <a:off x="6315440" y="3735611"/>
            <a:ext cx="2394196" cy="153085"/>
          </a:xfrm>
          <a:prstGeom prst="rect">
            <a:avLst/>
          </a:prstGeom>
          <a:noFill/>
        </p:spPr>
        <p:txBody>
          <a:bodyPr wrap="square" anchor="t" lIns="0" tIns="0" rIns="0" bIns="0">
            <a:noAutofit/>
          </a:bodyPr>
          <a:lstStyle/>
          <a:p>
            <a:pPr algn="l">
              <a:lnSpc>
                <a:spcPct val="122000"/>
              </a:lnSpc>
              <a:spcAft>
                <a:spcPts val="0"/>
              </a:spcAft>
            </a:pPr>
            <a:r>
              <a:rPr sz="869" b="0">
                <a:solidFill>
                  <a:srgbClr val="5B6B84"/>
                </a:solidFill>
                <a:latin typeface="Arial"/>
              </a:rPr>
              <a:t>Register as market participants.</a:t>
            </a:r>
          </a:p>
        </p:txBody>
      </p:sp>
      <p:sp>
        <p:nvSpPr>
          <p:cNvPr id="56" name="Rectangle 55"/>
          <p:cNvSpPr/>
          <p:nvPr/>
        </p:nvSpPr>
        <p:spPr>
          <a:xfrm>
            <a:off x="9002245" y="3214403"/>
            <a:ext cx="2686804" cy="95097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7" name="Rectangle 56"/>
          <p:cNvSpPr/>
          <p:nvPr/>
        </p:nvSpPr>
        <p:spPr>
          <a:xfrm>
            <a:off x="9002245" y="3214403"/>
            <a:ext cx="2686804"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8" name="TextBox 57"/>
          <p:cNvSpPr txBox="1"/>
          <p:nvPr/>
        </p:nvSpPr>
        <p:spPr>
          <a:xfrm>
            <a:off x="9148549" y="3324131"/>
            <a:ext cx="2394196" cy="164592"/>
          </a:xfrm>
          <a:prstGeom prst="rect">
            <a:avLst/>
          </a:prstGeom>
          <a:noFill/>
        </p:spPr>
        <p:txBody>
          <a:bodyPr wrap="square" anchor="t" lIns="0" tIns="0" rIns="0" bIns="0">
            <a:noAutofit/>
          </a:bodyPr>
          <a:lstStyle/>
          <a:p>
            <a:r>
              <a:rPr sz="800" b="1" spc="80">
                <a:solidFill>
                  <a:srgbClr val="5B6B84"/>
                </a:solidFill>
                <a:latin typeface="Arial"/>
              </a:rPr>
              <a:t>PILLAR 4</a:t>
            </a:r>
          </a:p>
        </p:txBody>
      </p:sp>
      <p:sp>
        <p:nvSpPr>
          <p:cNvPr id="59" name="TextBox 58"/>
          <p:cNvSpPr txBox="1"/>
          <p:nvPr/>
        </p:nvSpPr>
        <p:spPr>
          <a:xfrm>
            <a:off x="9148549" y="3488723"/>
            <a:ext cx="2394196" cy="201168"/>
          </a:xfrm>
          <a:prstGeom prst="rect">
            <a:avLst/>
          </a:prstGeom>
          <a:noFill/>
        </p:spPr>
        <p:txBody>
          <a:bodyPr wrap="square" anchor="t" lIns="0" tIns="0" rIns="0" bIns="0">
            <a:noAutofit/>
          </a:bodyPr>
          <a:lstStyle/>
          <a:p>
            <a:pPr algn="l">
              <a:lnSpc>
                <a:spcPct val="110000"/>
              </a:lnSpc>
              <a:spcAft>
                <a:spcPts val="0"/>
              </a:spcAft>
            </a:pPr>
            <a:r>
              <a:rPr sz="1200" b="1">
                <a:solidFill>
                  <a:srgbClr val="0A1E3C"/>
                </a:solidFill>
                <a:latin typeface="Georgia"/>
              </a:rPr>
              <a:t>Flexibility</a:t>
            </a:r>
          </a:p>
        </p:txBody>
      </p:sp>
      <p:sp>
        <p:nvSpPr>
          <p:cNvPr id="60" name="TextBox 59"/>
          <p:cNvSpPr txBox="1"/>
          <p:nvPr/>
        </p:nvSpPr>
        <p:spPr>
          <a:xfrm>
            <a:off x="9148549" y="3735611"/>
            <a:ext cx="2394196" cy="323142"/>
          </a:xfrm>
          <a:prstGeom prst="rect">
            <a:avLst/>
          </a:prstGeom>
          <a:noFill/>
        </p:spPr>
        <p:txBody>
          <a:bodyPr wrap="square" anchor="t" lIns="0" tIns="0" rIns="0" bIns="0">
            <a:noAutofit/>
          </a:bodyPr>
          <a:lstStyle/>
          <a:p>
            <a:pPr algn="l">
              <a:lnSpc>
                <a:spcPct val="122000"/>
              </a:lnSpc>
              <a:spcAft>
                <a:spcPts val="0"/>
              </a:spcAft>
            </a:pPr>
            <a:r>
              <a:rPr sz="869" b="0">
                <a:solidFill>
                  <a:srgbClr val="5B6B84"/>
                </a:solidFill>
                <a:latin typeface="Arial"/>
              </a:rPr>
              <a:t>Flexibility via connection agreements / co-location, staged by size and load impact.</a:t>
            </a:r>
          </a:p>
        </p:txBody>
      </p:sp>
      <p:sp>
        <p:nvSpPr>
          <p:cNvPr id="61" name="TextBox 60"/>
          <p:cNvSpPr txBox="1"/>
          <p:nvPr/>
        </p:nvSpPr>
        <p:spPr>
          <a:xfrm>
            <a:off x="502920" y="4403123"/>
            <a:ext cx="1118612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What it means in practice</a:t>
            </a:r>
          </a:p>
        </p:txBody>
      </p:sp>
      <p:sp>
        <p:nvSpPr>
          <p:cNvPr id="62" name="Rectangle 61"/>
          <p:cNvSpPr/>
          <p:nvPr/>
        </p:nvSpPr>
        <p:spPr>
          <a:xfrm>
            <a:off x="502920" y="4586003"/>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3" name="TextBox 62"/>
          <p:cNvSpPr txBox="1"/>
          <p:nvPr/>
        </p:nvSpPr>
        <p:spPr>
          <a:xfrm>
            <a:off x="502920" y="4677443"/>
            <a:ext cx="2686804" cy="508552"/>
          </a:xfrm>
          <a:prstGeom prst="rect">
            <a:avLst/>
          </a:prstGeom>
          <a:noFill/>
        </p:spPr>
        <p:txBody>
          <a:bodyPr wrap="square" anchor="t" lIns="0" tIns="0" rIns="0" bIns="0">
            <a:noAutofit/>
          </a:bodyPr>
          <a:lstStyle/>
          <a:p>
            <a:pPr algn="l">
              <a:lnSpc>
                <a:spcPct val="128000"/>
              </a:lnSpc>
              <a:spcAft>
                <a:spcPts val="0"/>
              </a:spcAft>
            </a:pPr>
            <a:r>
              <a:rPr sz="869" b="1">
                <a:solidFill>
                  <a:srgbClr val="0A1E3C"/>
                </a:solidFill>
                <a:latin typeface="Arial"/>
              </a:rPr>
              <a:t>Cost.  </a:t>
            </a:r>
            <a:r>
              <a:rPr sz="869" b="0">
                <a:solidFill>
                  <a:srgbClr val="0A1E3C"/>
                </a:solidFill>
                <a:latin typeface="Arial"/>
              </a:rPr>
              <a:t>Every large project now carries generation and firming capex on top of ~A$6–15m/MW build cost.</a:t>
            </a:r>
          </a:p>
        </p:txBody>
      </p:sp>
      <p:sp>
        <p:nvSpPr>
          <p:cNvPr id="64" name="TextBox 63"/>
          <p:cNvSpPr txBox="1"/>
          <p:nvPr/>
        </p:nvSpPr>
        <p:spPr>
          <a:xfrm>
            <a:off x="3336028" y="4677443"/>
            <a:ext cx="2686804" cy="678070"/>
          </a:xfrm>
          <a:prstGeom prst="rect">
            <a:avLst/>
          </a:prstGeom>
          <a:noFill/>
        </p:spPr>
        <p:txBody>
          <a:bodyPr wrap="square" anchor="t" lIns="0" tIns="0" rIns="0" bIns="0">
            <a:noAutofit/>
          </a:bodyPr>
          <a:lstStyle/>
          <a:p>
            <a:pPr algn="l">
              <a:lnSpc>
                <a:spcPct val="128000"/>
              </a:lnSpc>
              <a:spcAft>
                <a:spcPts val="0"/>
              </a:spcAft>
            </a:pPr>
            <a:r>
              <a:rPr sz="869" b="1">
                <a:solidFill>
                  <a:srgbClr val="0A1E3C"/>
                </a:solidFill>
                <a:latin typeface="Arial"/>
              </a:rPr>
              <a:t>Schedule.  </a:t>
            </a:r>
            <a:r>
              <a:rPr sz="869" b="0">
                <a:solidFill>
                  <a:srgbClr val="0A1E3C"/>
                </a:solidFill>
                <a:latin typeface="Arial"/>
              </a:rPr>
              <a:t>Connection timing becomes a ministerial as well as network decision. KWM flags uncertainty for projects post-FID if rule changes apply mid-connection.</a:t>
            </a:r>
          </a:p>
        </p:txBody>
      </p:sp>
      <p:sp>
        <p:nvSpPr>
          <p:cNvPr id="65" name="TextBox 64"/>
          <p:cNvSpPr txBox="1"/>
          <p:nvPr/>
        </p:nvSpPr>
        <p:spPr>
          <a:xfrm>
            <a:off x="6169136" y="4677443"/>
            <a:ext cx="2686804" cy="678070"/>
          </a:xfrm>
          <a:prstGeom prst="rect">
            <a:avLst/>
          </a:prstGeom>
          <a:noFill/>
        </p:spPr>
        <p:txBody>
          <a:bodyPr wrap="square" anchor="t" lIns="0" tIns="0" rIns="0" bIns="0">
            <a:noAutofit/>
          </a:bodyPr>
          <a:lstStyle/>
          <a:p>
            <a:pPr algn="l">
              <a:lnSpc>
                <a:spcPct val="128000"/>
              </a:lnSpc>
              <a:spcAft>
                <a:spcPts val="0"/>
              </a:spcAft>
            </a:pPr>
            <a:r>
              <a:rPr sz="869" b="1">
                <a:solidFill>
                  <a:srgbClr val="0A1E3C"/>
                </a:solidFill>
                <a:latin typeface="Arial"/>
              </a:rPr>
              <a:t>Design.  </a:t>
            </a:r>
            <a:r>
              <a:rPr sz="869" b="0">
                <a:solidFill>
                  <a:srgbClr val="0A1E3C"/>
                </a:solidFill>
                <a:latin typeface="Arial"/>
              </a:rPr>
              <a:t>Co-located renewables + BESS move from ESG option to compliance architecture (Quinbrook Supernode, Firmus Bell Bay dispatchable load are the templates).</a:t>
            </a:r>
          </a:p>
        </p:txBody>
      </p:sp>
      <p:sp>
        <p:nvSpPr>
          <p:cNvPr id="66" name="TextBox 65"/>
          <p:cNvSpPr txBox="1"/>
          <p:nvPr/>
        </p:nvSpPr>
        <p:spPr>
          <a:xfrm>
            <a:off x="9002245" y="4677443"/>
            <a:ext cx="2686804" cy="508552"/>
          </a:xfrm>
          <a:prstGeom prst="rect">
            <a:avLst/>
          </a:prstGeom>
          <a:noFill/>
        </p:spPr>
        <p:txBody>
          <a:bodyPr wrap="square" anchor="t" lIns="0" tIns="0" rIns="0" bIns="0">
            <a:noAutofit/>
          </a:bodyPr>
          <a:lstStyle/>
          <a:p>
            <a:pPr algn="l">
              <a:lnSpc>
                <a:spcPct val="128000"/>
              </a:lnSpc>
              <a:spcAft>
                <a:spcPts val="0"/>
              </a:spcAft>
            </a:pPr>
            <a:r>
              <a:rPr sz="869" b="1">
                <a:solidFill>
                  <a:srgbClr val="0A1E3C"/>
                </a:solidFill>
                <a:latin typeface="Arial"/>
              </a:rPr>
              <a:t>Siting.  </a:t>
            </a:r>
            <a:r>
              <a:rPr sz="869" b="0">
                <a:solidFill>
                  <a:srgbClr val="0A1E3C"/>
                </a:solidFill>
                <a:latin typeface="Arial"/>
              </a:rPr>
              <a:t>NSW’s power to prohibit network access is an existential siting risk for announced-but-unconnected projects.</a:t>
            </a:r>
          </a:p>
        </p:txBody>
      </p:sp>
      <p:sp>
        <p:nvSpPr>
          <p:cNvPr id="67" name="Rectangle 66"/>
          <p:cNvSpPr/>
          <p:nvPr/>
        </p:nvSpPr>
        <p:spPr>
          <a:xfrm>
            <a:off x="502920" y="5520885"/>
            <a:ext cx="11186129" cy="44100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8" name="Rectangle 67"/>
          <p:cNvSpPr/>
          <p:nvPr/>
        </p:nvSpPr>
        <p:spPr>
          <a:xfrm>
            <a:off x="502920" y="5520885"/>
            <a:ext cx="41148" cy="441002"/>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9" name="TextBox 68"/>
          <p:cNvSpPr txBox="1"/>
          <p:nvPr/>
        </p:nvSpPr>
        <p:spPr>
          <a:xfrm>
            <a:off x="722376" y="5656530"/>
            <a:ext cx="10783793" cy="169517"/>
          </a:xfrm>
          <a:prstGeom prst="rect">
            <a:avLst/>
          </a:prstGeom>
          <a:noFill/>
        </p:spPr>
        <p:txBody>
          <a:bodyPr wrap="square" anchor="t" lIns="0" tIns="0" rIns="0" bIns="0">
            <a:noAutofit/>
          </a:bodyPr>
          <a:lstStyle/>
          <a:p>
            <a:pPr algn="l">
              <a:lnSpc>
                <a:spcPct val="128000"/>
              </a:lnSpc>
              <a:spcAft>
                <a:spcPts val="0"/>
              </a:spcAft>
            </a:pPr>
            <a:r>
              <a:rPr sz="869" b="1">
                <a:solidFill>
                  <a:srgbClr val="0A1E3C"/>
                </a:solidFill>
                <a:latin typeface="Arial"/>
              </a:rPr>
              <a:t>BNEF context.  </a:t>
            </a:r>
            <a:r>
              <a:rPr sz="869" b="0">
                <a:solidFill>
                  <a:srgbClr val="0A1E3C"/>
                </a:solidFill>
                <a:latin typeface="Arial"/>
              </a:rPr>
              <a:t>BNEF estimates ~83% of incremental global DC demand to 2030 is met by fossil fuels, the global fact pattern Australia’s net-generator mandate is designed to pre-empt.</a:t>
            </a:r>
          </a:p>
        </p:txBody>
      </p:sp>
      <p:sp>
        <p:nvSpPr>
          <p:cNvPr id="70" name="TextBox 69"/>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King &amp; Wood Mallesons (6 Aug 2026); Shiny Side Out (Jul 2026); Rod Terry/LinkedIn (Jul 2026).</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06 · Power &amp; energy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35</a:t>
            </a:r>
          </a:p>
        </p:txBody>
      </p:sp>
      <p:sp>
        <p:nvSpPr>
          <p:cNvPr id="9" name="TextBox 8"/>
          <p:cNvSpPr txBox="1"/>
          <p:nvPr/>
        </p:nvSpPr>
        <p:spPr>
          <a:xfrm>
            <a:off x="502920" y="576072"/>
            <a:ext cx="11186129" cy="494995"/>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Beneath the framework sit two parallel workstreams: national rules on visibility, cost recovery and technical standards, and NSW access schemes that reach down to 5 MW</a:t>
            </a:r>
          </a:p>
        </p:txBody>
      </p:sp>
      <p:sp>
        <p:nvSpPr>
          <p:cNvPr id="10" name="TextBox 9"/>
          <p:cNvSpPr txBox="1"/>
          <p:nvPr/>
        </p:nvSpPr>
        <p:spPr>
          <a:xfrm>
            <a:off x="502920" y="1171448"/>
            <a:ext cx="8353021" cy="164592"/>
          </a:xfrm>
          <a:prstGeom prst="rect">
            <a:avLst/>
          </a:prstGeom>
          <a:noFill/>
        </p:spPr>
        <p:txBody>
          <a:bodyPr wrap="square" anchor="t" lIns="0" tIns="0" rIns="0" bIns="0">
            <a:noAutofit/>
          </a:bodyPr>
          <a:lstStyle/>
          <a:p>
            <a:r>
              <a:rPr sz="800" b="1" spc="80">
                <a:solidFill>
                  <a:srgbClr val="5B6B84"/>
                </a:solidFill>
                <a:latin typeface="Arial"/>
              </a:rPr>
              <a:t>IN PARALLEL</a:t>
            </a:r>
          </a:p>
        </p:txBody>
      </p:sp>
      <p:sp>
        <p:nvSpPr>
          <p:cNvPr id="11" name="TextBox 10"/>
          <p:cNvSpPr txBox="1"/>
          <p:nvPr/>
        </p:nvSpPr>
        <p:spPr>
          <a:xfrm>
            <a:off x="502920" y="1354328"/>
            <a:ext cx="8353021" cy="201168"/>
          </a:xfrm>
          <a:prstGeom prst="rect">
            <a:avLst/>
          </a:prstGeom>
          <a:noFill/>
        </p:spPr>
        <p:txBody>
          <a:bodyPr wrap="square" anchor="t" lIns="0" tIns="0" rIns="0" bIns="0">
            <a:noAutofit/>
          </a:bodyPr>
          <a:lstStyle/>
          <a:p>
            <a:pPr algn="l">
              <a:lnSpc>
                <a:spcPct val="110000"/>
              </a:lnSpc>
              <a:spcAft>
                <a:spcPts val="0"/>
              </a:spcAft>
            </a:pPr>
            <a:r>
              <a:rPr sz="1200" b="1">
                <a:solidFill>
                  <a:srgbClr val="0A1E3C"/>
                </a:solidFill>
                <a:latin typeface="Georgia"/>
              </a:rPr>
              <a:t>AEMO rule change + Bowen packages</a:t>
            </a:r>
          </a:p>
        </p:txBody>
      </p:sp>
      <p:sp>
        <p:nvSpPr>
          <p:cNvPr id="12" name="Rectangle 11"/>
          <p:cNvSpPr/>
          <p:nvPr/>
        </p:nvSpPr>
        <p:spPr>
          <a:xfrm>
            <a:off x="502920" y="1628648"/>
            <a:ext cx="8353021" cy="2011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Rectangle 12"/>
          <p:cNvSpPr/>
          <p:nvPr/>
        </p:nvSpPr>
        <p:spPr>
          <a:xfrm>
            <a:off x="502920" y="1628648"/>
            <a:ext cx="20116" cy="10972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4" name="Rectangle 13"/>
          <p:cNvSpPr/>
          <p:nvPr/>
        </p:nvSpPr>
        <p:spPr>
          <a:xfrm>
            <a:off x="8835824" y="1628648"/>
            <a:ext cx="20116" cy="10972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TextBox 14"/>
          <p:cNvSpPr txBox="1"/>
          <p:nvPr/>
        </p:nvSpPr>
        <p:spPr>
          <a:xfrm>
            <a:off x="9002245" y="1171448"/>
            <a:ext cx="2686804" cy="164592"/>
          </a:xfrm>
          <a:prstGeom prst="rect">
            <a:avLst/>
          </a:prstGeom>
          <a:noFill/>
        </p:spPr>
        <p:txBody>
          <a:bodyPr wrap="square" anchor="t" lIns="0" tIns="0" rIns="0" bIns="0">
            <a:noAutofit/>
          </a:bodyPr>
          <a:lstStyle/>
          <a:p>
            <a:r>
              <a:rPr sz="800" b="1" spc="80">
                <a:solidFill>
                  <a:srgbClr val="5B6B84"/>
                </a:solidFill>
                <a:latin typeface="Arial"/>
              </a:rPr>
              <a:t>NSW</a:t>
            </a:r>
          </a:p>
        </p:txBody>
      </p:sp>
      <p:sp>
        <p:nvSpPr>
          <p:cNvPr id="16" name="TextBox 15"/>
          <p:cNvSpPr txBox="1"/>
          <p:nvPr/>
        </p:nvSpPr>
        <p:spPr>
          <a:xfrm>
            <a:off x="9002245" y="1354328"/>
            <a:ext cx="2686804" cy="201168"/>
          </a:xfrm>
          <a:prstGeom prst="rect">
            <a:avLst/>
          </a:prstGeom>
          <a:noFill/>
        </p:spPr>
        <p:txBody>
          <a:bodyPr wrap="square" anchor="t" lIns="0" tIns="0" rIns="0" bIns="0">
            <a:noAutofit/>
          </a:bodyPr>
          <a:lstStyle/>
          <a:p>
            <a:pPr algn="l">
              <a:lnSpc>
                <a:spcPct val="110000"/>
              </a:lnSpc>
              <a:spcAft>
                <a:spcPts val="0"/>
              </a:spcAft>
            </a:pPr>
            <a:r>
              <a:rPr sz="1200" b="1">
                <a:solidFill>
                  <a:srgbClr val="0A1E3C"/>
                </a:solidFill>
                <a:latin typeface="Georgia"/>
              </a:rPr>
              <a:t>Large-load access schemes</a:t>
            </a:r>
          </a:p>
        </p:txBody>
      </p:sp>
      <p:sp>
        <p:nvSpPr>
          <p:cNvPr id="17" name="Rectangle 16"/>
          <p:cNvSpPr/>
          <p:nvPr/>
        </p:nvSpPr>
        <p:spPr>
          <a:xfrm>
            <a:off x="9002245" y="1628648"/>
            <a:ext cx="2686804" cy="2011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8" name="Rectangle 17"/>
          <p:cNvSpPr/>
          <p:nvPr/>
        </p:nvSpPr>
        <p:spPr>
          <a:xfrm>
            <a:off x="9002245" y="1628648"/>
            <a:ext cx="20116" cy="10972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Rectangle 18"/>
          <p:cNvSpPr/>
          <p:nvPr/>
        </p:nvSpPr>
        <p:spPr>
          <a:xfrm>
            <a:off x="11668932" y="1628648"/>
            <a:ext cx="20116" cy="10972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Rectangle 19"/>
          <p:cNvSpPr/>
          <p:nvPr/>
        </p:nvSpPr>
        <p:spPr>
          <a:xfrm>
            <a:off x="502920" y="1829816"/>
            <a:ext cx="2686804" cy="1152144"/>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Rectangle 20"/>
          <p:cNvSpPr/>
          <p:nvPr/>
        </p:nvSpPr>
        <p:spPr>
          <a:xfrm>
            <a:off x="502920" y="1829816"/>
            <a:ext cx="2686804"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2" name="TextBox 21"/>
          <p:cNvSpPr txBox="1"/>
          <p:nvPr/>
        </p:nvSpPr>
        <p:spPr>
          <a:xfrm>
            <a:off x="649224" y="1966976"/>
            <a:ext cx="2394196" cy="167640"/>
          </a:xfrm>
          <a:prstGeom prst="rect">
            <a:avLst/>
          </a:prstGeom>
          <a:noFill/>
        </p:spPr>
        <p:txBody>
          <a:bodyPr wrap="square" anchor="t" lIns="0" tIns="0" rIns="0" bIns="0">
            <a:noAutofit/>
          </a:bodyPr>
          <a:lstStyle/>
          <a:p>
            <a:pPr algn="l">
              <a:lnSpc>
                <a:spcPct val="110000"/>
              </a:lnSpc>
              <a:spcAft>
                <a:spcPts val="0"/>
              </a:spcAft>
            </a:pPr>
            <a:r>
              <a:rPr sz="1000" b="1">
                <a:solidFill>
                  <a:srgbClr val="0A1E3C"/>
                </a:solidFill>
                <a:latin typeface="Arial"/>
              </a:rPr>
              <a:t>Visibility</a:t>
            </a:r>
          </a:p>
        </p:txBody>
      </p:sp>
      <p:sp>
        <p:nvSpPr>
          <p:cNvPr id="23" name="TextBox 22"/>
          <p:cNvSpPr txBox="1"/>
          <p:nvPr/>
        </p:nvSpPr>
        <p:spPr>
          <a:xfrm>
            <a:off x="649224" y="2223008"/>
            <a:ext cx="2394196" cy="180502"/>
          </a:xfrm>
          <a:prstGeom prst="rect">
            <a:avLst/>
          </a:prstGeom>
          <a:noFill/>
        </p:spPr>
        <p:txBody>
          <a:bodyPr wrap="square" anchor="t" lIns="0" tIns="0" rIns="0" bIns="0">
            <a:noAutofit/>
          </a:bodyPr>
          <a:lstStyle/>
          <a:p>
            <a:pPr algn="l">
              <a:lnSpc>
                <a:spcPct val="126000"/>
              </a:lnSpc>
              <a:spcAft>
                <a:spcPts val="0"/>
              </a:spcAft>
            </a:pPr>
            <a:r>
              <a:rPr sz="940" b="0">
                <a:solidFill>
                  <a:srgbClr val="0A1E3C"/>
                </a:solidFill>
                <a:latin typeface="Arial"/>
              </a:rPr>
              <a:t>Real-time large-load visibility</a:t>
            </a:r>
          </a:p>
        </p:txBody>
      </p:sp>
      <p:sp>
        <p:nvSpPr>
          <p:cNvPr id="24" name="Rectangle 23"/>
          <p:cNvSpPr/>
          <p:nvPr/>
        </p:nvSpPr>
        <p:spPr>
          <a:xfrm>
            <a:off x="3336028" y="1829816"/>
            <a:ext cx="2686804" cy="1152144"/>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Rectangle 24"/>
          <p:cNvSpPr/>
          <p:nvPr/>
        </p:nvSpPr>
        <p:spPr>
          <a:xfrm>
            <a:off x="3336028" y="1829816"/>
            <a:ext cx="2686804"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6" name="TextBox 25"/>
          <p:cNvSpPr txBox="1"/>
          <p:nvPr/>
        </p:nvSpPr>
        <p:spPr>
          <a:xfrm>
            <a:off x="3482332" y="1966976"/>
            <a:ext cx="2394196" cy="167640"/>
          </a:xfrm>
          <a:prstGeom prst="rect">
            <a:avLst/>
          </a:prstGeom>
          <a:noFill/>
        </p:spPr>
        <p:txBody>
          <a:bodyPr wrap="square" anchor="t" lIns="0" tIns="0" rIns="0" bIns="0">
            <a:noAutofit/>
          </a:bodyPr>
          <a:lstStyle/>
          <a:p>
            <a:pPr algn="l">
              <a:lnSpc>
                <a:spcPct val="110000"/>
              </a:lnSpc>
              <a:spcAft>
                <a:spcPts val="0"/>
              </a:spcAft>
            </a:pPr>
            <a:r>
              <a:rPr sz="1000" b="1">
                <a:solidFill>
                  <a:srgbClr val="0A1E3C"/>
                </a:solidFill>
                <a:latin typeface="Arial"/>
              </a:rPr>
              <a:t>Cost recovery</a:t>
            </a:r>
          </a:p>
        </p:txBody>
      </p:sp>
      <p:sp>
        <p:nvSpPr>
          <p:cNvPr id="27" name="TextBox 26"/>
          <p:cNvSpPr txBox="1"/>
          <p:nvPr/>
        </p:nvSpPr>
        <p:spPr>
          <a:xfrm>
            <a:off x="3482332" y="2223008"/>
            <a:ext cx="2394196" cy="361005"/>
          </a:xfrm>
          <a:prstGeom prst="rect">
            <a:avLst/>
          </a:prstGeom>
          <a:noFill/>
        </p:spPr>
        <p:txBody>
          <a:bodyPr wrap="square" anchor="t" lIns="0" tIns="0" rIns="0" bIns="0">
            <a:noAutofit/>
          </a:bodyPr>
          <a:lstStyle/>
          <a:p>
            <a:pPr algn="l">
              <a:lnSpc>
                <a:spcPct val="126000"/>
              </a:lnSpc>
              <a:spcAft>
                <a:spcPts val="0"/>
              </a:spcAft>
            </a:pPr>
            <a:r>
              <a:rPr sz="940" b="0">
                <a:solidFill>
                  <a:srgbClr val="0A1E3C"/>
                </a:solidFill>
                <a:latin typeface="Arial"/>
              </a:rPr>
              <a:t>Network augmentation cost recovery (Packages 1 &amp; 2)</a:t>
            </a:r>
          </a:p>
        </p:txBody>
      </p:sp>
      <p:sp>
        <p:nvSpPr>
          <p:cNvPr id="28" name="Rectangle 27"/>
          <p:cNvSpPr/>
          <p:nvPr/>
        </p:nvSpPr>
        <p:spPr>
          <a:xfrm>
            <a:off x="6169136" y="1829816"/>
            <a:ext cx="2686804" cy="1152144"/>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Rectangle 28"/>
          <p:cNvSpPr/>
          <p:nvPr/>
        </p:nvSpPr>
        <p:spPr>
          <a:xfrm>
            <a:off x="6169136" y="1829816"/>
            <a:ext cx="2686804"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TextBox 29"/>
          <p:cNvSpPr txBox="1"/>
          <p:nvPr/>
        </p:nvSpPr>
        <p:spPr>
          <a:xfrm>
            <a:off x="6315440" y="1966976"/>
            <a:ext cx="2394196" cy="167640"/>
          </a:xfrm>
          <a:prstGeom prst="rect">
            <a:avLst/>
          </a:prstGeom>
          <a:noFill/>
        </p:spPr>
        <p:txBody>
          <a:bodyPr wrap="square" anchor="t" lIns="0" tIns="0" rIns="0" bIns="0">
            <a:noAutofit/>
          </a:bodyPr>
          <a:lstStyle/>
          <a:p>
            <a:pPr algn="l">
              <a:lnSpc>
                <a:spcPct val="110000"/>
              </a:lnSpc>
              <a:spcAft>
                <a:spcPts val="0"/>
              </a:spcAft>
            </a:pPr>
            <a:r>
              <a:rPr sz="1000" b="1">
                <a:solidFill>
                  <a:srgbClr val="0A1E3C"/>
                </a:solidFill>
                <a:latin typeface="Arial"/>
              </a:rPr>
              <a:t>Technical standards</a:t>
            </a:r>
          </a:p>
        </p:txBody>
      </p:sp>
      <p:sp>
        <p:nvSpPr>
          <p:cNvPr id="31" name="TextBox 30"/>
          <p:cNvSpPr txBox="1"/>
          <p:nvPr/>
        </p:nvSpPr>
        <p:spPr>
          <a:xfrm>
            <a:off x="6315440" y="2223008"/>
            <a:ext cx="2394196" cy="361005"/>
          </a:xfrm>
          <a:prstGeom prst="rect">
            <a:avLst/>
          </a:prstGeom>
          <a:noFill/>
        </p:spPr>
        <p:txBody>
          <a:bodyPr wrap="square" anchor="t" lIns="0" tIns="0" rIns="0" bIns="0">
            <a:noAutofit/>
          </a:bodyPr>
          <a:lstStyle/>
          <a:p>
            <a:pPr algn="l">
              <a:lnSpc>
                <a:spcPct val="126000"/>
              </a:lnSpc>
              <a:spcAft>
                <a:spcPts val="0"/>
              </a:spcAft>
            </a:pPr>
            <a:r>
              <a:rPr sz="940" b="0">
                <a:solidFill>
                  <a:srgbClr val="0A1E3C"/>
                </a:solidFill>
                <a:latin typeface="Arial"/>
              </a:rPr>
              <a:t>AEMC technical standards for large inverter-based loads (final ~Oct 2026)</a:t>
            </a:r>
          </a:p>
        </p:txBody>
      </p:sp>
      <p:sp>
        <p:nvSpPr>
          <p:cNvPr id="32" name="Rectangle 31"/>
          <p:cNvSpPr/>
          <p:nvPr/>
        </p:nvSpPr>
        <p:spPr>
          <a:xfrm>
            <a:off x="9002245" y="1829816"/>
            <a:ext cx="2686804" cy="1152144"/>
          </a:xfrm>
          <a:prstGeom prst="rect">
            <a:avLst/>
          </a:prstGeom>
          <a:solidFill>
            <a:srgbClr val="F6E9E2"/>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3" name="Rectangle 32"/>
          <p:cNvSpPr/>
          <p:nvPr/>
        </p:nvSpPr>
        <p:spPr>
          <a:xfrm>
            <a:off x="9002245" y="1829816"/>
            <a:ext cx="2686804" cy="32004"/>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TextBox 33"/>
          <p:cNvSpPr txBox="1"/>
          <p:nvPr/>
        </p:nvSpPr>
        <p:spPr>
          <a:xfrm>
            <a:off x="9148549" y="1966976"/>
            <a:ext cx="2394196" cy="167640"/>
          </a:xfrm>
          <a:prstGeom prst="rect">
            <a:avLst/>
          </a:prstGeom>
          <a:noFill/>
        </p:spPr>
        <p:txBody>
          <a:bodyPr wrap="square" anchor="t" lIns="0" tIns="0" rIns="0" bIns="0">
            <a:noAutofit/>
          </a:bodyPr>
          <a:lstStyle/>
          <a:p>
            <a:pPr algn="l">
              <a:lnSpc>
                <a:spcPct val="110000"/>
              </a:lnSpc>
              <a:spcAft>
                <a:spcPts val="0"/>
              </a:spcAft>
            </a:pPr>
            <a:r>
              <a:rPr sz="1000" b="1">
                <a:solidFill>
                  <a:srgbClr val="9A330A"/>
                </a:solidFill>
                <a:latin typeface="Arial"/>
              </a:rPr>
              <a:t>Access</a:t>
            </a:r>
          </a:p>
        </p:txBody>
      </p:sp>
      <p:sp>
        <p:nvSpPr>
          <p:cNvPr id="35" name="TextBox 34"/>
          <p:cNvSpPr txBox="1"/>
          <p:nvPr/>
        </p:nvSpPr>
        <p:spPr>
          <a:xfrm>
            <a:off x="9148549" y="2223008"/>
            <a:ext cx="2394196" cy="541507"/>
          </a:xfrm>
          <a:prstGeom prst="rect">
            <a:avLst/>
          </a:prstGeom>
          <a:noFill/>
        </p:spPr>
        <p:txBody>
          <a:bodyPr wrap="square" anchor="t" lIns="0" tIns="0" rIns="0" bIns="0">
            <a:noAutofit/>
          </a:bodyPr>
          <a:lstStyle/>
          <a:p>
            <a:pPr algn="l">
              <a:lnSpc>
                <a:spcPct val="126000"/>
              </a:lnSpc>
              <a:spcAft>
                <a:spcPts val="0"/>
              </a:spcAft>
            </a:pPr>
            <a:r>
              <a:rPr sz="940" b="0">
                <a:solidFill>
                  <a:srgbClr val="0A1E3C"/>
                </a:solidFill>
                <a:latin typeface="Arial"/>
              </a:rPr>
              <a:t>REZ-style schemes at 5 MW+ threshold, with ministerial power to authorise or prohibit network access</a:t>
            </a:r>
          </a:p>
        </p:txBody>
      </p:sp>
      <p:sp>
        <p:nvSpPr>
          <p:cNvPr id="36" name="TextBox 35"/>
          <p:cNvSpPr txBox="1"/>
          <p:nvPr/>
        </p:nvSpPr>
        <p:spPr>
          <a:xfrm>
            <a:off x="502920" y="3256280"/>
            <a:ext cx="1118612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The 2026 policy inflection in five numbers</a:t>
            </a:r>
          </a:p>
        </p:txBody>
      </p:sp>
      <p:sp>
        <p:nvSpPr>
          <p:cNvPr id="37" name="Rectangle 36"/>
          <p:cNvSpPr/>
          <p:nvPr/>
        </p:nvSpPr>
        <p:spPr>
          <a:xfrm>
            <a:off x="502920" y="3439160"/>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Rectangle 37"/>
          <p:cNvSpPr/>
          <p:nvPr/>
        </p:nvSpPr>
        <p:spPr>
          <a:xfrm>
            <a:off x="502920" y="3530600"/>
            <a:ext cx="2134813" cy="160020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9" name="TextBox 38"/>
          <p:cNvSpPr txBox="1"/>
          <p:nvPr/>
        </p:nvSpPr>
        <p:spPr>
          <a:xfrm>
            <a:off x="649224" y="3676904"/>
            <a:ext cx="1842205" cy="289560"/>
          </a:xfrm>
          <a:prstGeom prst="rect">
            <a:avLst/>
          </a:prstGeom>
          <a:noFill/>
        </p:spPr>
        <p:txBody>
          <a:bodyPr wrap="square" anchor="t" lIns="0" tIns="0" rIns="0" bIns="0">
            <a:noAutofit/>
          </a:bodyPr>
          <a:lstStyle/>
          <a:p>
            <a:pPr algn="l">
              <a:lnSpc>
                <a:spcPct val="100000"/>
              </a:lnSpc>
              <a:spcAft>
                <a:spcPts val="0"/>
              </a:spcAft>
            </a:pPr>
            <a:r>
              <a:rPr sz="1900" b="1">
                <a:solidFill>
                  <a:srgbClr val="FFFFFF"/>
                </a:solidFill>
                <a:latin typeface="Georgia"/>
              </a:rPr>
              <a:t>15 Jul 2026</a:t>
            </a:r>
          </a:p>
        </p:txBody>
      </p:sp>
      <p:sp>
        <p:nvSpPr>
          <p:cNvPr id="40" name="TextBox 39"/>
          <p:cNvSpPr txBox="1"/>
          <p:nvPr/>
        </p:nvSpPr>
        <p:spPr>
          <a:xfrm>
            <a:off x="649224" y="4042664"/>
            <a:ext cx="1842205" cy="317845"/>
          </a:xfrm>
          <a:prstGeom prst="rect">
            <a:avLst/>
          </a:prstGeom>
          <a:noFill/>
        </p:spPr>
        <p:txBody>
          <a:bodyPr wrap="square" anchor="t" lIns="0" tIns="0" rIns="0" bIns="0">
            <a:noAutofit/>
          </a:bodyPr>
          <a:lstStyle/>
          <a:p>
            <a:pPr algn="l">
              <a:lnSpc>
                <a:spcPct val="120000"/>
              </a:lnSpc>
              <a:spcAft>
                <a:spcPts val="0"/>
              </a:spcAft>
            </a:pPr>
            <a:r>
              <a:rPr sz="869" b="1">
                <a:solidFill>
                  <a:srgbClr val="FFFFFF"/>
                </a:solidFill>
                <a:latin typeface="Arial"/>
              </a:rPr>
              <a:t>net-generator framework announced</a:t>
            </a:r>
          </a:p>
        </p:txBody>
      </p:sp>
      <p:sp>
        <p:nvSpPr>
          <p:cNvPr id="41" name="Rectangle 40"/>
          <p:cNvSpPr/>
          <p:nvPr/>
        </p:nvSpPr>
        <p:spPr>
          <a:xfrm>
            <a:off x="649224" y="4563872"/>
            <a:ext cx="365760" cy="18288"/>
          </a:xfrm>
          <a:prstGeom prst="rect">
            <a:avLst/>
          </a:prstGeom>
          <a:solidFill>
            <a:srgbClr val="2A3F6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TextBox 41"/>
          <p:cNvSpPr txBox="1"/>
          <p:nvPr/>
        </p:nvSpPr>
        <p:spPr>
          <a:xfrm>
            <a:off x="649224" y="4637024"/>
            <a:ext cx="1842205" cy="287243"/>
          </a:xfrm>
          <a:prstGeom prst="rect">
            <a:avLst/>
          </a:prstGeom>
          <a:noFill/>
        </p:spPr>
        <p:txBody>
          <a:bodyPr wrap="square" anchor="t" lIns="0" tIns="0" rIns="0" bIns="0">
            <a:noAutofit/>
          </a:bodyPr>
          <a:lstStyle/>
          <a:p>
            <a:pPr algn="l">
              <a:lnSpc>
                <a:spcPct val="124000"/>
              </a:lnSpc>
              <a:spcAft>
                <a:spcPts val="0"/>
              </a:spcAft>
            </a:pPr>
            <a:r>
              <a:rPr sz="760" b="0">
                <a:solidFill>
                  <a:srgbClr val="C9D4E4"/>
                </a:solidFill>
                <a:latin typeface="Arial"/>
              </a:rPr>
              <a:t>PM national framework: at least as much energy into the grid as drawn</a:t>
            </a:r>
          </a:p>
        </p:txBody>
      </p:sp>
      <p:sp>
        <p:nvSpPr>
          <p:cNvPr id="43" name="Rectangle 42"/>
          <p:cNvSpPr/>
          <p:nvPr/>
        </p:nvSpPr>
        <p:spPr>
          <a:xfrm>
            <a:off x="2765749" y="3530600"/>
            <a:ext cx="2134813" cy="160020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4" name="TextBox 43"/>
          <p:cNvSpPr txBox="1"/>
          <p:nvPr/>
        </p:nvSpPr>
        <p:spPr>
          <a:xfrm>
            <a:off x="2912053" y="3676904"/>
            <a:ext cx="1842205" cy="289560"/>
          </a:xfrm>
          <a:prstGeom prst="rect">
            <a:avLst/>
          </a:prstGeom>
          <a:noFill/>
        </p:spPr>
        <p:txBody>
          <a:bodyPr wrap="square" anchor="t" lIns="0" tIns="0" rIns="0" bIns="0">
            <a:noAutofit/>
          </a:bodyPr>
          <a:lstStyle/>
          <a:p>
            <a:pPr algn="l">
              <a:lnSpc>
                <a:spcPct val="100000"/>
              </a:lnSpc>
              <a:spcAft>
                <a:spcPts val="0"/>
              </a:spcAft>
            </a:pPr>
            <a:r>
              <a:rPr sz="1900" b="1">
                <a:solidFill>
                  <a:srgbClr val="FFFFFF"/>
                </a:solidFill>
                <a:latin typeface="Georgia"/>
              </a:rPr>
              <a:t>4 pillars</a:t>
            </a:r>
          </a:p>
        </p:txBody>
      </p:sp>
      <p:sp>
        <p:nvSpPr>
          <p:cNvPr id="45" name="TextBox 44"/>
          <p:cNvSpPr txBox="1"/>
          <p:nvPr/>
        </p:nvSpPr>
        <p:spPr>
          <a:xfrm>
            <a:off x="2912053" y="4042664"/>
            <a:ext cx="1842205" cy="150875"/>
          </a:xfrm>
          <a:prstGeom prst="rect">
            <a:avLst/>
          </a:prstGeom>
          <a:noFill/>
        </p:spPr>
        <p:txBody>
          <a:bodyPr wrap="square" anchor="t" lIns="0" tIns="0" rIns="0" bIns="0">
            <a:noAutofit/>
          </a:bodyPr>
          <a:lstStyle/>
          <a:p>
            <a:pPr algn="l">
              <a:lnSpc>
                <a:spcPct val="120000"/>
              </a:lnSpc>
              <a:spcAft>
                <a:spcPts val="0"/>
              </a:spcAft>
            </a:pPr>
            <a:r>
              <a:rPr sz="869" b="1">
                <a:solidFill>
                  <a:srgbClr val="FFFFFF"/>
                </a:solidFill>
                <a:latin typeface="Arial"/>
              </a:rPr>
              <a:t>AEMC advice, 28 Jul 2026</a:t>
            </a:r>
          </a:p>
        </p:txBody>
      </p:sp>
      <p:sp>
        <p:nvSpPr>
          <p:cNvPr id="46" name="Rectangle 45"/>
          <p:cNvSpPr/>
          <p:nvPr/>
        </p:nvSpPr>
        <p:spPr>
          <a:xfrm>
            <a:off x="2912053" y="4563872"/>
            <a:ext cx="365760" cy="18288"/>
          </a:xfrm>
          <a:prstGeom prst="rect">
            <a:avLst/>
          </a:prstGeom>
          <a:solidFill>
            <a:srgbClr val="2A3F6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7" name="TextBox 46"/>
          <p:cNvSpPr txBox="1"/>
          <p:nvPr/>
        </p:nvSpPr>
        <p:spPr>
          <a:xfrm>
            <a:off x="2912053" y="4637024"/>
            <a:ext cx="1842205" cy="287243"/>
          </a:xfrm>
          <a:prstGeom prst="rect">
            <a:avLst/>
          </a:prstGeom>
          <a:noFill/>
        </p:spPr>
        <p:txBody>
          <a:bodyPr wrap="square" anchor="t" lIns="0" tIns="0" rIns="0" bIns="0">
            <a:noAutofit/>
          </a:bodyPr>
          <a:lstStyle/>
          <a:p>
            <a:pPr algn="l">
              <a:lnSpc>
                <a:spcPct val="124000"/>
              </a:lnSpc>
              <a:spcAft>
                <a:spcPts val="0"/>
              </a:spcAft>
            </a:pPr>
            <a:r>
              <a:rPr sz="760" b="0">
                <a:solidFill>
                  <a:srgbClr val="C9D4E4"/>
                </a:solidFill>
                <a:latin typeface="Arial"/>
              </a:rPr>
              <a:t>REGO surrender, firm capacity, market registration, flexibility</a:t>
            </a:r>
          </a:p>
        </p:txBody>
      </p:sp>
      <p:sp>
        <p:nvSpPr>
          <p:cNvPr id="48" name="Rectangle 47"/>
          <p:cNvSpPr/>
          <p:nvPr/>
        </p:nvSpPr>
        <p:spPr>
          <a:xfrm>
            <a:off x="5028578" y="3530600"/>
            <a:ext cx="2134813" cy="160020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9" name="TextBox 48"/>
          <p:cNvSpPr txBox="1"/>
          <p:nvPr/>
        </p:nvSpPr>
        <p:spPr>
          <a:xfrm>
            <a:off x="5174882" y="3676904"/>
            <a:ext cx="1842205" cy="289560"/>
          </a:xfrm>
          <a:prstGeom prst="rect">
            <a:avLst/>
          </a:prstGeom>
          <a:noFill/>
        </p:spPr>
        <p:txBody>
          <a:bodyPr wrap="square" anchor="t" lIns="0" tIns="0" rIns="0" bIns="0">
            <a:noAutofit/>
          </a:bodyPr>
          <a:lstStyle/>
          <a:p>
            <a:pPr algn="l">
              <a:lnSpc>
                <a:spcPct val="100000"/>
              </a:lnSpc>
              <a:spcAft>
                <a:spcPts val="0"/>
              </a:spcAft>
            </a:pPr>
            <a:r>
              <a:rPr sz="1900" b="1">
                <a:solidFill>
                  <a:srgbClr val="FFFFFF"/>
                </a:solidFill>
                <a:latin typeface="Georgia"/>
              </a:rPr>
              <a:t>Early 2027</a:t>
            </a:r>
          </a:p>
        </p:txBody>
      </p:sp>
      <p:sp>
        <p:nvSpPr>
          <p:cNvPr id="50" name="TextBox 49"/>
          <p:cNvSpPr txBox="1"/>
          <p:nvPr/>
        </p:nvSpPr>
        <p:spPr>
          <a:xfrm>
            <a:off x="5174882" y="4042664"/>
            <a:ext cx="1842205" cy="150875"/>
          </a:xfrm>
          <a:prstGeom prst="rect">
            <a:avLst/>
          </a:prstGeom>
          <a:noFill/>
        </p:spPr>
        <p:txBody>
          <a:bodyPr wrap="square" anchor="t" lIns="0" tIns="0" rIns="0" bIns="0">
            <a:noAutofit/>
          </a:bodyPr>
          <a:lstStyle/>
          <a:p>
            <a:pPr algn="l">
              <a:lnSpc>
                <a:spcPct val="120000"/>
              </a:lnSpc>
              <a:spcAft>
                <a:spcPts val="0"/>
              </a:spcAft>
            </a:pPr>
            <a:r>
              <a:rPr sz="869" b="1">
                <a:solidFill>
                  <a:srgbClr val="FFFFFF"/>
                </a:solidFill>
                <a:latin typeface="Arial"/>
              </a:rPr>
              <a:t>legislation targeted</a:t>
            </a:r>
          </a:p>
        </p:txBody>
      </p:sp>
      <p:sp>
        <p:nvSpPr>
          <p:cNvPr id="51" name="Rectangle 50"/>
          <p:cNvSpPr/>
          <p:nvPr/>
        </p:nvSpPr>
        <p:spPr>
          <a:xfrm>
            <a:off x="5174882" y="4563872"/>
            <a:ext cx="365760" cy="18288"/>
          </a:xfrm>
          <a:prstGeom prst="rect">
            <a:avLst/>
          </a:prstGeom>
          <a:solidFill>
            <a:srgbClr val="2A3F6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2" name="TextBox 51"/>
          <p:cNvSpPr txBox="1"/>
          <p:nvPr/>
        </p:nvSpPr>
        <p:spPr>
          <a:xfrm>
            <a:off x="5174882" y="4637024"/>
            <a:ext cx="1842205" cy="137972"/>
          </a:xfrm>
          <a:prstGeom prst="rect">
            <a:avLst/>
          </a:prstGeom>
          <a:noFill/>
        </p:spPr>
        <p:txBody>
          <a:bodyPr wrap="square" anchor="t" lIns="0" tIns="0" rIns="0" bIns="0">
            <a:noAutofit/>
          </a:bodyPr>
          <a:lstStyle/>
          <a:p>
            <a:pPr algn="l">
              <a:lnSpc>
                <a:spcPct val="124000"/>
              </a:lnSpc>
              <a:spcAft>
                <a:spcPts val="0"/>
              </a:spcAft>
            </a:pPr>
            <a:r>
              <a:rPr sz="760" b="0">
                <a:solidFill>
                  <a:srgbClr val="C9D4E4"/>
                </a:solidFill>
                <a:latin typeface="Arial"/>
              </a:rPr>
              <a:t>Statutory net-generator requirement</a:t>
            </a:r>
          </a:p>
        </p:txBody>
      </p:sp>
      <p:sp>
        <p:nvSpPr>
          <p:cNvPr id="53" name="Rectangle 52"/>
          <p:cNvSpPr/>
          <p:nvPr/>
        </p:nvSpPr>
        <p:spPr>
          <a:xfrm>
            <a:off x="7291407" y="3530600"/>
            <a:ext cx="2134813" cy="160020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4" name="TextBox 53"/>
          <p:cNvSpPr txBox="1"/>
          <p:nvPr/>
        </p:nvSpPr>
        <p:spPr>
          <a:xfrm>
            <a:off x="7437711" y="3676904"/>
            <a:ext cx="1842205" cy="289560"/>
          </a:xfrm>
          <a:prstGeom prst="rect">
            <a:avLst/>
          </a:prstGeom>
          <a:noFill/>
        </p:spPr>
        <p:txBody>
          <a:bodyPr wrap="square" anchor="t" lIns="0" tIns="0" rIns="0" bIns="0">
            <a:noAutofit/>
          </a:bodyPr>
          <a:lstStyle/>
          <a:p>
            <a:pPr algn="l">
              <a:lnSpc>
                <a:spcPct val="100000"/>
              </a:lnSpc>
              <a:spcAft>
                <a:spcPts val="0"/>
              </a:spcAft>
            </a:pPr>
            <a:r>
              <a:rPr sz="1900" b="1">
                <a:solidFill>
                  <a:srgbClr val="FFFFFF"/>
                </a:solidFill>
                <a:latin typeface="Georgia"/>
              </a:rPr>
              <a:t>5 MW+</a:t>
            </a:r>
          </a:p>
        </p:txBody>
      </p:sp>
      <p:sp>
        <p:nvSpPr>
          <p:cNvPr id="55" name="TextBox 54"/>
          <p:cNvSpPr txBox="1"/>
          <p:nvPr/>
        </p:nvSpPr>
        <p:spPr>
          <a:xfrm>
            <a:off x="7437711" y="4042664"/>
            <a:ext cx="1842205" cy="150875"/>
          </a:xfrm>
          <a:prstGeom prst="rect">
            <a:avLst/>
          </a:prstGeom>
          <a:noFill/>
        </p:spPr>
        <p:txBody>
          <a:bodyPr wrap="square" anchor="t" lIns="0" tIns="0" rIns="0" bIns="0">
            <a:noAutofit/>
          </a:bodyPr>
          <a:lstStyle/>
          <a:p>
            <a:pPr algn="l">
              <a:lnSpc>
                <a:spcPct val="120000"/>
              </a:lnSpc>
              <a:spcAft>
                <a:spcPts val="0"/>
              </a:spcAft>
            </a:pPr>
            <a:r>
              <a:rPr sz="869" b="1">
                <a:solidFill>
                  <a:srgbClr val="FFFFFF"/>
                </a:solidFill>
                <a:latin typeface="Arial"/>
              </a:rPr>
              <a:t>NSW access-scheme threshold</a:t>
            </a:r>
          </a:p>
        </p:txBody>
      </p:sp>
      <p:sp>
        <p:nvSpPr>
          <p:cNvPr id="56" name="Rectangle 55"/>
          <p:cNvSpPr/>
          <p:nvPr/>
        </p:nvSpPr>
        <p:spPr>
          <a:xfrm>
            <a:off x="7437711" y="4563872"/>
            <a:ext cx="365760" cy="18288"/>
          </a:xfrm>
          <a:prstGeom prst="rect">
            <a:avLst/>
          </a:prstGeom>
          <a:solidFill>
            <a:srgbClr val="2A3F6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7" name="TextBox 56"/>
          <p:cNvSpPr txBox="1"/>
          <p:nvPr/>
        </p:nvSpPr>
        <p:spPr>
          <a:xfrm>
            <a:off x="7437711" y="4637024"/>
            <a:ext cx="1842205" cy="287243"/>
          </a:xfrm>
          <a:prstGeom prst="rect">
            <a:avLst/>
          </a:prstGeom>
          <a:noFill/>
        </p:spPr>
        <p:txBody>
          <a:bodyPr wrap="square" anchor="t" lIns="0" tIns="0" rIns="0" bIns="0">
            <a:noAutofit/>
          </a:bodyPr>
          <a:lstStyle/>
          <a:p>
            <a:pPr algn="l">
              <a:lnSpc>
                <a:spcPct val="124000"/>
              </a:lnSpc>
              <a:spcAft>
                <a:spcPts val="0"/>
              </a:spcAft>
            </a:pPr>
            <a:r>
              <a:rPr sz="760" b="0">
                <a:solidFill>
                  <a:srgbClr val="C9D4E4"/>
                </a:solidFill>
                <a:latin typeface="Arial"/>
              </a:rPr>
              <a:t>Ministers may authorise or prohibit network access</a:t>
            </a:r>
          </a:p>
        </p:txBody>
      </p:sp>
      <p:sp>
        <p:nvSpPr>
          <p:cNvPr id="58" name="Rectangle 57"/>
          <p:cNvSpPr/>
          <p:nvPr/>
        </p:nvSpPr>
        <p:spPr>
          <a:xfrm>
            <a:off x="9554236" y="3530600"/>
            <a:ext cx="2134813" cy="160020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9" name="TextBox 58"/>
          <p:cNvSpPr txBox="1"/>
          <p:nvPr/>
        </p:nvSpPr>
        <p:spPr>
          <a:xfrm>
            <a:off x="9700540" y="3676904"/>
            <a:ext cx="1842205" cy="289560"/>
          </a:xfrm>
          <a:prstGeom prst="rect">
            <a:avLst/>
          </a:prstGeom>
          <a:noFill/>
        </p:spPr>
        <p:txBody>
          <a:bodyPr wrap="square" anchor="t" lIns="0" tIns="0" rIns="0" bIns="0">
            <a:noAutofit/>
          </a:bodyPr>
          <a:lstStyle/>
          <a:p>
            <a:pPr algn="l">
              <a:lnSpc>
                <a:spcPct val="100000"/>
              </a:lnSpc>
              <a:spcAft>
                <a:spcPts val="0"/>
              </a:spcAft>
            </a:pPr>
            <a:r>
              <a:rPr sz="1900" b="1">
                <a:solidFill>
                  <a:srgbClr val="FFFFFF"/>
                </a:solidFill>
                <a:latin typeface="Georgia"/>
              </a:rPr>
              <a:t>~Oct 2026</a:t>
            </a:r>
          </a:p>
        </p:txBody>
      </p:sp>
      <p:sp>
        <p:nvSpPr>
          <p:cNvPr id="60" name="TextBox 59"/>
          <p:cNvSpPr txBox="1"/>
          <p:nvPr/>
        </p:nvSpPr>
        <p:spPr>
          <a:xfrm>
            <a:off x="9700540" y="4042664"/>
            <a:ext cx="1842205" cy="150875"/>
          </a:xfrm>
          <a:prstGeom prst="rect">
            <a:avLst/>
          </a:prstGeom>
          <a:noFill/>
        </p:spPr>
        <p:txBody>
          <a:bodyPr wrap="square" anchor="t" lIns="0" tIns="0" rIns="0" bIns="0">
            <a:noAutofit/>
          </a:bodyPr>
          <a:lstStyle/>
          <a:p>
            <a:pPr algn="l">
              <a:lnSpc>
                <a:spcPct val="120000"/>
              </a:lnSpc>
              <a:spcAft>
                <a:spcPts val="0"/>
              </a:spcAft>
            </a:pPr>
            <a:r>
              <a:rPr sz="869" b="1">
                <a:solidFill>
                  <a:srgbClr val="FFFFFF"/>
                </a:solidFill>
                <a:latin typeface="Arial"/>
              </a:rPr>
              <a:t>AEMC technical standards final</a:t>
            </a:r>
          </a:p>
        </p:txBody>
      </p:sp>
      <p:sp>
        <p:nvSpPr>
          <p:cNvPr id="61" name="Rectangle 60"/>
          <p:cNvSpPr/>
          <p:nvPr/>
        </p:nvSpPr>
        <p:spPr>
          <a:xfrm>
            <a:off x="9700540" y="4563872"/>
            <a:ext cx="365760" cy="18288"/>
          </a:xfrm>
          <a:prstGeom prst="rect">
            <a:avLst/>
          </a:prstGeom>
          <a:solidFill>
            <a:srgbClr val="2A3F6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2" name="TextBox 61"/>
          <p:cNvSpPr txBox="1"/>
          <p:nvPr/>
        </p:nvSpPr>
        <p:spPr>
          <a:xfrm>
            <a:off x="9700540" y="4637024"/>
            <a:ext cx="1842205" cy="137972"/>
          </a:xfrm>
          <a:prstGeom prst="rect">
            <a:avLst/>
          </a:prstGeom>
          <a:noFill/>
        </p:spPr>
        <p:txBody>
          <a:bodyPr wrap="square" anchor="t" lIns="0" tIns="0" rIns="0" bIns="0">
            <a:noAutofit/>
          </a:bodyPr>
          <a:lstStyle/>
          <a:p>
            <a:pPr algn="l">
              <a:lnSpc>
                <a:spcPct val="124000"/>
              </a:lnSpc>
              <a:spcAft>
                <a:spcPts val="0"/>
              </a:spcAft>
            </a:pPr>
            <a:r>
              <a:rPr sz="760" b="0">
                <a:solidFill>
                  <a:srgbClr val="C9D4E4"/>
                </a:solidFill>
                <a:latin typeface="Arial"/>
              </a:rPr>
              <a:t>For large inverter-based loads</a:t>
            </a:r>
          </a:p>
        </p:txBody>
      </p:sp>
      <p:sp>
        <p:nvSpPr>
          <p:cNvPr id="63" name="Rectangle 62"/>
          <p:cNvSpPr/>
          <p:nvPr/>
        </p:nvSpPr>
        <p:spPr>
          <a:xfrm>
            <a:off x="502920" y="5331968"/>
            <a:ext cx="11186129" cy="65641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4" name="Rectangle 63"/>
          <p:cNvSpPr/>
          <p:nvPr/>
        </p:nvSpPr>
        <p:spPr>
          <a:xfrm>
            <a:off x="502920" y="5331968"/>
            <a:ext cx="41148" cy="656412"/>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5" name="TextBox 64"/>
          <p:cNvSpPr txBox="1"/>
          <p:nvPr/>
        </p:nvSpPr>
        <p:spPr>
          <a:xfrm>
            <a:off x="685800" y="5459984"/>
            <a:ext cx="10875233" cy="156159"/>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WHAT THE WORKSTREAMS ADD UP TO</a:t>
            </a:r>
          </a:p>
        </p:txBody>
      </p:sp>
      <p:sp>
        <p:nvSpPr>
          <p:cNvPr id="66" name="TextBox 65"/>
          <p:cNvSpPr txBox="1"/>
          <p:nvPr/>
        </p:nvSpPr>
        <p:spPr>
          <a:xfrm>
            <a:off x="685800" y="5661863"/>
            <a:ext cx="10875233" cy="172166"/>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Read together, the two workstreams convert a policy announcement into an operating regime: large loads become visible, technically standardised, cost-allocated and, in NSW, permissioned.</a:t>
            </a:r>
          </a:p>
        </p:txBody>
      </p:sp>
      <p:sp>
        <p:nvSpPr>
          <p:cNvPr id="67" name="TextBox 66"/>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Energy Storage News (19 Jul 2026); PV Tech (16 Jul 2026); AEMC (5 Aug 2026); King &amp; Wood Mallesons (6 Aug 2026).</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06 · Power &amp; energy</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36</a:t>
            </a:r>
          </a:p>
        </p:txBody>
      </p:sp>
      <p:sp>
        <p:nvSpPr>
          <p:cNvPr id="9" name="TextBox 8"/>
          <p:cNvSpPr txBox="1"/>
          <p:nvPr/>
        </p:nvSpPr>
        <p:spPr>
          <a:xfrm>
            <a:off x="502920" y="576072"/>
            <a:ext cx="11186129" cy="494995"/>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The political economy turned: data centres are now a household power-bill story, and the industry is answering with receipts</a:t>
            </a:r>
          </a:p>
        </p:txBody>
      </p:sp>
      <p:sp>
        <p:nvSpPr>
          <p:cNvPr id="10" name="TextBox 9"/>
          <p:cNvSpPr txBox="1"/>
          <p:nvPr/>
        </p:nvSpPr>
        <p:spPr>
          <a:xfrm>
            <a:off x="502920" y="1171448"/>
            <a:ext cx="5410184"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The charge: a household power-bill story</a:t>
            </a:r>
          </a:p>
        </p:txBody>
      </p:sp>
      <p:sp>
        <p:nvSpPr>
          <p:cNvPr id="11" name="Rectangle 10"/>
          <p:cNvSpPr/>
          <p:nvPr/>
        </p:nvSpPr>
        <p:spPr>
          <a:xfrm>
            <a:off x="502920" y="1354328"/>
            <a:ext cx="541018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TextBox 11"/>
          <p:cNvSpPr txBox="1"/>
          <p:nvPr/>
        </p:nvSpPr>
        <p:spPr>
          <a:xfrm>
            <a:off x="502920" y="1445768"/>
            <a:ext cx="5410184" cy="931164"/>
          </a:xfrm>
          <a:prstGeom prst="rect">
            <a:avLst/>
          </a:prstGeom>
          <a:noFill/>
        </p:spPr>
        <p:txBody>
          <a:bodyPr wrap="square" anchor="t" lIns="0" tIns="0" rIns="0" bIns="0">
            <a:noAutofit/>
          </a:bodyPr>
          <a:lstStyle/>
          <a:p>
            <a:pPr algn="l">
              <a:lnSpc>
                <a:spcPct val="130000"/>
              </a:lnSpc>
              <a:spcAft>
                <a:spcPts val="0"/>
              </a:spcAft>
            </a:pPr>
            <a:r>
              <a:rPr sz="940" b="0">
                <a:solidFill>
                  <a:srgbClr val="0A1E3C"/>
                </a:solidFill>
                <a:latin typeface="Arial"/>
              </a:rPr>
              <a:t>The Climate Council (Jun 2026) estimates DC demand could raise wholesale prices up to 26% in NSW and 23% in Victoria by 2035 in a gas-met scenario (wholesale ~40% of a residential bill; the renewables-met scenario is materially lower). CommBank flags DC growth as a key upside risk to household electricity prices. That framing (not the technology) is what brought National Cabinet into the room.</a:t>
            </a:r>
          </a:p>
        </p:txBody>
      </p:sp>
      <p:sp>
        <p:nvSpPr>
          <p:cNvPr id="13" name="TextBox 12"/>
          <p:cNvSpPr txBox="1"/>
          <p:nvPr/>
        </p:nvSpPr>
        <p:spPr>
          <a:xfrm>
            <a:off x="502920" y="2578100"/>
            <a:ext cx="5410184" cy="134111"/>
          </a:xfrm>
          <a:prstGeom prst="rect">
            <a:avLst/>
          </a:prstGeom>
          <a:noFill/>
        </p:spPr>
        <p:txBody>
          <a:bodyPr wrap="square" anchor="t" lIns="0" tIns="0" rIns="0" bIns="0">
            <a:noAutofit/>
          </a:bodyPr>
          <a:lstStyle/>
          <a:p>
            <a:pPr algn="l">
              <a:lnSpc>
                <a:spcPct val="120000"/>
              </a:lnSpc>
              <a:spcAft>
                <a:spcPts val="0"/>
              </a:spcAft>
            </a:pPr>
            <a:r>
              <a:rPr sz="760" b="1">
                <a:solidFill>
                  <a:srgbClr val="0A1E3C"/>
                </a:solidFill>
                <a:latin typeface="Arial"/>
              </a:rPr>
              <a:t>Potential wholesale electricity price uplift by 2035, gas-met scenario (Climate Council, Jun 2026)</a:t>
            </a:r>
          </a:p>
        </p:txBody>
      </p:sp>
      <p:sp>
        <p:nvSpPr>
          <p:cNvPr id="14" name="Rectangle 13"/>
          <p:cNvSpPr/>
          <p:nvPr/>
        </p:nvSpPr>
        <p:spPr>
          <a:xfrm>
            <a:off x="502920" y="2753664"/>
            <a:ext cx="5410184" cy="93268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Rectangle 14"/>
          <p:cNvSpPr/>
          <p:nvPr/>
        </p:nvSpPr>
        <p:spPr>
          <a:xfrm>
            <a:off x="502920" y="2753664"/>
            <a:ext cx="32004" cy="93268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6" name="TextBox 15"/>
          <p:cNvSpPr txBox="1"/>
          <p:nvPr/>
        </p:nvSpPr>
        <p:spPr>
          <a:xfrm>
            <a:off x="704088" y="3093326"/>
            <a:ext cx="740156"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26%</a:t>
            </a:r>
          </a:p>
        </p:txBody>
      </p:sp>
      <p:sp>
        <p:nvSpPr>
          <p:cNvPr id="17" name="TextBox 16"/>
          <p:cNvSpPr txBox="1"/>
          <p:nvPr/>
        </p:nvSpPr>
        <p:spPr>
          <a:xfrm>
            <a:off x="1681988" y="3150400"/>
            <a:ext cx="4029948" cy="166868"/>
          </a:xfrm>
          <a:prstGeom prst="rect">
            <a:avLst/>
          </a:prstGeom>
          <a:noFill/>
        </p:spPr>
        <p:txBody>
          <a:bodyPr wrap="square" anchor="t" lIns="0" tIns="0" rIns="0" bIns="0">
            <a:noAutofit/>
          </a:bodyPr>
          <a:lstStyle/>
          <a:p>
            <a:pPr algn="l">
              <a:lnSpc>
                <a:spcPct val="126000"/>
              </a:lnSpc>
              <a:spcAft>
                <a:spcPts val="0"/>
              </a:spcAft>
            </a:pPr>
            <a:r>
              <a:rPr sz="869" b="0">
                <a:solidFill>
                  <a:srgbClr val="24385A"/>
                </a:solidFill>
                <a:latin typeface="Arial"/>
              </a:rPr>
              <a:t>NSW, potential wholesale price uplift by 2035</a:t>
            </a:r>
          </a:p>
        </p:txBody>
      </p:sp>
      <p:sp>
        <p:nvSpPr>
          <p:cNvPr id="18" name="Rectangle 17"/>
          <p:cNvSpPr/>
          <p:nvPr/>
        </p:nvSpPr>
        <p:spPr>
          <a:xfrm>
            <a:off x="502920" y="3777792"/>
            <a:ext cx="5410184" cy="93268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Rectangle 18"/>
          <p:cNvSpPr/>
          <p:nvPr/>
        </p:nvSpPr>
        <p:spPr>
          <a:xfrm>
            <a:off x="502920" y="3777792"/>
            <a:ext cx="32004" cy="93268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TextBox 19"/>
          <p:cNvSpPr txBox="1"/>
          <p:nvPr/>
        </p:nvSpPr>
        <p:spPr>
          <a:xfrm>
            <a:off x="704088" y="4117454"/>
            <a:ext cx="740156"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23%</a:t>
            </a:r>
          </a:p>
        </p:txBody>
      </p:sp>
      <p:sp>
        <p:nvSpPr>
          <p:cNvPr id="21" name="TextBox 20"/>
          <p:cNvSpPr txBox="1"/>
          <p:nvPr/>
        </p:nvSpPr>
        <p:spPr>
          <a:xfrm>
            <a:off x="1681988" y="4174528"/>
            <a:ext cx="4029948" cy="166868"/>
          </a:xfrm>
          <a:prstGeom prst="rect">
            <a:avLst/>
          </a:prstGeom>
          <a:noFill/>
        </p:spPr>
        <p:txBody>
          <a:bodyPr wrap="square" anchor="t" lIns="0" tIns="0" rIns="0" bIns="0">
            <a:noAutofit/>
          </a:bodyPr>
          <a:lstStyle/>
          <a:p>
            <a:pPr algn="l">
              <a:lnSpc>
                <a:spcPct val="126000"/>
              </a:lnSpc>
              <a:spcAft>
                <a:spcPts val="0"/>
              </a:spcAft>
            </a:pPr>
            <a:r>
              <a:rPr sz="869" b="0">
                <a:solidFill>
                  <a:srgbClr val="24385A"/>
                </a:solidFill>
                <a:latin typeface="Arial"/>
              </a:rPr>
              <a:t>Victoria, potential wholesale price uplift by 2035</a:t>
            </a:r>
          </a:p>
        </p:txBody>
      </p:sp>
      <p:sp>
        <p:nvSpPr>
          <p:cNvPr id="22" name="TextBox 21"/>
          <p:cNvSpPr txBox="1"/>
          <p:nvPr/>
        </p:nvSpPr>
        <p:spPr>
          <a:xfrm>
            <a:off x="502920" y="4747056"/>
            <a:ext cx="5410184" cy="139903"/>
          </a:xfrm>
          <a:prstGeom prst="rect">
            <a:avLst/>
          </a:prstGeom>
          <a:noFill/>
        </p:spPr>
        <p:txBody>
          <a:bodyPr wrap="square" anchor="t" lIns="0" tIns="0" rIns="0" bIns="0">
            <a:noAutofit/>
          </a:bodyPr>
          <a:lstStyle/>
          <a:p>
            <a:pPr algn="l">
              <a:lnSpc>
                <a:spcPct val="126000"/>
              </a:lnSpc>
              <a:spcAft>
                <a:spcPts val="0"/>
              </a:spcAft>
            </a:pPr>
            <a:r>
              <a:rPr sz="760" b="0">
                <a:solidFill>
                  <a:srgbClr val="5B6B84"/>
                </a:solidFill>
                <a:latin typeface="Arial"/>
              </a:rPr>
              <a:t>Wholesale ~40% of a residential bill; renewables-met scenario materially lower.</a:t>
            </a:r>
          </a:p>
        </p:txBody>
      </p:sp>
      <p:sp>
        <p:nvSpPr>
          <p:cNvPr id="23" name="TextBox 22"/>
          <p:cNvSpPr txBox="1"/>
          <p:nvPr/>
        </p:nvSpPr>
        <p:spPr>
          <a:xfrm>
            <a:off x="6278864" y="1171448"/>
            <a:ext cx="5410184"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Industry’s formal response (Data Centres Australia, 8 Sep 2026)</a:t>
            </a:r>
          </a:p>
        </p:txBody>
      </p:sp>
      <p:sp>
        <p:nvSpPr>
          <p:cNvPr id="24" name="Rectangle 23"/>
          <p:cNvSpPr/>
          <p:nvPr/>
        </p:nvSpPr>
        <p:spPr>
          <a:xfrm>
            <a:off x="6278864" y="1354328"/>
            <a:ext cx="541018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Rectangle 24"/>
          <p:cNvSpPr/>
          <p:nvPr/>
        </p:nvSpPr>
        <p:spPr>
          <a:xfrm>
            <a:off x="6288008" y="1511841"/>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6" name="TextBox 25"/>
          <p:cNvSpPr txBox="1"/>
          <p:nvPr/>
        </p:nvSpPr>
        <p:spPr>
          <a:xfrm>
            <a:off x="6461744" y="1445768"/>
            <a:ext cx="5227304" cy="172166"/>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Operators already pay 100% of connection + upstream transmission costs under the NER.</a:t>
            </a:r>
          </a:p>
        </p:txBody>
      </p:sp>
      <p:sp>
        <p:nvSpPr>
          <p:cNvPr id="27" name="Rectangle 26"/>
          <p:cNvSpPr/>
          <p:nvPr/>
        </p:nvSpPr>
        <p:spPr>
          <a:xfrm>
            <a:off x="6288008" y="1774209"/>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TextBox 27"/>
          <p:cNvSpPr txBox="1"/>
          <p:nvPr/>
        </p:nvSpPr>
        <p:spPr>
          <a:xfrm>
            <a:off x="6461744" y="1708136"/>
            <a:ext cx="5227304" cy="172166"/>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A$3.1bn invested in energy infrastructure since 2020, with A$7.2bn committed by 2030.</a:t>
            </a:r>
          </a:p>
        </p:txBody>
      </p:sp>
      <p:sp>
        <p:nvSpPr>
          <p:cNvPr id="29" name="Rectangle 28"/>
          <p:cNvSpPr/>
          <p:nvPr/>
        </p:nvSpPr>
        <p:spPr>
          <a:xfrm>
            <a:off x="6288008" y="2036577"/>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TextBox 29"/>
          <p:cNvSpPr txBox="1"/>
          <p:nvPr/>
        </p:nvSpPr>
        <p:spPr>
          <a:xfrm>
            <a:off x="6461744" y="1970504"/>
            <a:ext cx="5227304" cy="172166"/>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Voluntarily offsetting ~70% of energy use via PPAs/LGCs (~1.5 TWh of new renewables).</a:t>
            </a:r>
          </a:p>
        </p:txBody>
      </p:sp>
      <p:sp>
        <p:nvSpPr>
          <p:cNvPr id="31" name="Rectangle 30"/>
          <p:cNvSpPr/>
          <p:nvPr/>
        </p:nvSpPr>
        <p:spPr>
          <a:xfrm>
            <a:off x="6288008" y="2298945"/>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2" name="TextBox 31"/>
          <p:cNvSpPr txBox="1"/>
          <p:nvPr/>
        </p:nvSpPr>
        <p:spPr>
          <a:xfrm>
            <a:off x="6461744" y="2232872"/>
            <a:ext cx="5227304" cy="172166"/>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Seeks EPA reform to let diesel gensets/BESS provide grid support.</a:t>
            </a:r>
          </a:p>
        </p:txBody>
      </p:sp>
      <p:sp>
        <p:nvSpPr>
          <p:cNvPr id="33" name="Rectangle 32"/>
          <p:cNvSpPr/>
          <p:nvPr/>
        </p:nvSpPr>
        <p:spPr>
          <a:xfrm>
            <a:off x="6278864" y="2641544"/>
            <a:ext cx="2641084" cy="91440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Rectangle 33"/>
          <p:cNvSpPr/>
          <p:nvPr/>
        </p:nvSpPr>
        <p:spPr>
          <a:xfrm>
            <a:off x="6278864" y="2641544"/>
            <a:ext cx="32004" cy="91440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5" name="TextBox 34"/>
          <p:cNvSpPr txBox="1"/>
          <p:nvPr/>
        </p:nvSpPr>
        <p:spPr>
          <a:xfrm>
            <a:off x="6425168" y="2723840"/>
            <a:ext cx="2421628"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100%</a:t>
            </a:r>
          </a:p>
        </p:txBody>
      </p:sp>
      <p:sp>
        <p:nvSpPr>
          <p:cNvPr id="36" name="TextBox 35"/>
          <p:cNvSpPr txBox="1"/>
          <p:nvPr/>
        </p:nvSpPr>
        <p:spPr>
          <a:xfrm>
            <a:off x="6425168" y="3252007"/>
            <a:ext cx="2421628"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of connection + upstream transmission costs already paid under the NER</a:t>
            </a:r>
          </a:p>
        </p:txBody>
      </p:sp>
      <p:sp>
        <p:nvSpPr>
          <p:cNvPr id="37" name="Rectangle 36"/>
          <p:cNvSpPr/>
          <p:nvPr/>
        </p:nvSpPr>
        <p:spPr>
          <a:xfrm>
            <a:off x="9047965" y="2641544"/>
            <a:ext cx="2641084" cy="91440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Rectangle 37"/>
          <p:cNvSpPr/>
          <p:nvPr/>
        </p:nvSpPr>
        <p:spPr>
          <a:xfrm>
            <a:off x="9047965" y="2641544"/>
            <a:ext cx="32004" cy="91440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9" name="TextBox 38"/>
          <p:cNvSpPr txBox="1"/>
          <p:nvPr/>
        </p:nvSpPr>
        <p:spPr>
          <a:xfrm>
            <a:off x="9194269" y="2723840"/>
            <a:ext cx="2421628"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A$3.1bn</a:t>
            </a:r>
          </a:p>
        </p:txBody>
      </p:sp>
      <p:sp>
        <p:nvSpPr>
          <p:cNvPr id="40" name="TextBox 39"/>
          <p:cNvSpPr txBox="1"/>
          <p:nvPr/>
        </p:nvSpPr>
        <p:spPr>
          <a:xfrm>
            <a:off x="9194269" y="3252007"/>
            <a:ext cx="2421628"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invested in energy infrastructure since 2020</a:t>
            </a:r>
          </a:p>
        </p:txBody>
      </p:sp>
      <p:sp>
        <p:nvSpPr>
          <p:cNvPr id="41" name="Rectangle 40"/>
          <p:cNvSpPr/>
          <p:nvPr/>
        </p:nvSpPr>
        <p:spPr>
          <a:xfrm>
            <a:off x="6278864" y="3683960"/>
            <a:ext cx="2641084" cy="91440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Rectangle 41"/>
          <p:cNvSpPr/>
          <p:nvPr/>
        </p:nvSpPr>
        <p:spPr>
          <a:xfrm>
            <a:off x="6278864" y="3683960"/>
            <a:ext cx="32004" cy="91440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3" name="TextBox 42"/>
          <p:cNvSpPr txBox="1"/>
          <p:nvPr/>
        </p:nvSpPr>
        <p:spPr>
          <a:xfrm>
            <a:off x="6425168" y="3766256"/>
            <a:ext cx="2421628"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A$7.2bn</a:t>
            </a:r>
          </a:p>
        </p:txBody>
      </p:sp>
      <p:sp>
        <p:nvSpPr>
          <p:cNvPr id="44" name="TextBox 43"/>
          <p:cNvSpPr txBox="1"/>
          <p:nvPr/>
        </p:nvSpPr>
        <p:spPr>
          <a:xfrm>
            <a:off x="6425168" y="4294423"/>
            <a:ext cx="2421628"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committed by 2030</a:t>
            </a:r>
          </a:p>
        </p:txBody>
      </p:sp>
      <p:sp>
        <p:nvSpPr>
          <p:cNvPr id="45" name="Rectangle 44"/>
          <p:cNvSpPr/>
          <p:nvPr/>
        </p:nvSpPr>
        <p:spPr>
          <a:xfrm>
            <a:off x="9047965" y="3683960"/>
            <a:ext cx="2641084" cy="91440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6" name="Rectangle 45"/>
          <p:cNvSpPr/>
          <p:nvPr/>
        </p:nvSpPr>
        <p:spPr>
          <a:xfrm>
            <a:off x="9047965" y="3683960"/>
            <a:ext cx="32004" cy="91440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7" name="TextBox 46"/>
          <p:cNvSpPr txBox="1"/>
          <p:nvPr/>
        </p:nvSpPr>
        <p:spPr>
          <a:xfrm>
            <a:off x="9194269" y="3766256"/>
            <a:ext cx="2421628"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~70%</a:t>
            </a:r>
          </a:p>
        </p:txBody>
      </p:sp>
      <p:sp>
        <p:nvSpPr>
          <p:cNvPr id="48" name="TextBox 47"/>
          <p:cNvSpPr txBox="1"/>
          <p:nvPr/>
        </p:nvSpPr>
        <p:spPr>
          <a:xfrm>
            <a:off x="9194269" y="4294423"/>
            <a:ext cx="2421628"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of energy use offset via PPAs/LGCs (~1.5 TWh)</a:t>
            </a:r>
          </a:p>
        </p:txBody>
      </p:sp>
      <p:sp>
        <p:nvSpPr>
          <p:cNvPr id="49" name="Rectangle 48"/>
          <p:cNvSpPr/>
          <p:nvPr/>
        </p:nvSpPr>
        <p:spPr>
          <a:xfrm>
            <a:off x="502920" y="5106416"/>
            <a:ext cx="11186129" cy="855471"/>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0" name="Rectangle 49"/>
          <p:cNvSpPr/>
          <p:nvPr/>
        </p:nvSpPr>
        <p:spPr>
          <a:xfrm>
            <a:off x="502920" y="5106416"/>
            <a:ext cx="41148" cy="855471"/>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1" name="TextBox 50"/>
          <p:cNvSpPr txBox="1"/>
          <p:nvPr/>
        </p:nvSpPr>
        <p:spPr>
          <a:xfrm>
            <a:off x="685800" y="5234432"/>
            <a:ext cx="10875233" cy="156159"/>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WHERE THIS LANDS</a:t>
            </a:r>
          </a:p>
        </p:txBody>
      </p:sp>
      <p:sp>
        <p:nvSpPr>
          <p:cNvPr id="52" name="TextBox 51"/>
          <p:cNvSpPr txBox="1"/>
          <p:nvPr/>
        </p:nvSpPr>
        <p:spPr>
          <a:xfrm>
            <a:off x="685800" y="5436311"/>
            <a:ext cx="10875233"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The likely equilibrium: net-generator obligations codified with transition relief for committed projects; cost-recovery rules settled in favour of causers-pay; and a transparency regime (PUE/WUE disclosure) signalled in the May 2026 Ministerial agreement. Operators with renewables pipelines (AirTrunk SLL platform, NEXTDC’s 255 MW of PPAs, AWS’s dedicated solar) hold compliance optionality others must buy.</a:t>
            </a:r>
          </a:p>
        </p:txBody>
      </p:sp>
      <p:sp>
        <p:nvSpPr>
          <p:cNvPr id="53" name="TextBox 52"/>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Climate Council (Jun 2026); Amjid Ali analysis (21 Jul 2026); Data Centres Australia (8 Sep 2026); AEMC (5 Aug 2026); NEXTDC disclosures; ASPI Strategist (Jun 2026).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06 · Power &amp; energy</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37</a:t>
            </a:r>
          </a:p>
        </p:txBody>
      </p:sp>
      <p:sp>
        <p:nvSpPr>
          <p:cNvPr id="9" name="TextBox 8"/>
          <p:cNvSpPr txBox="1"/>
          <p:nvPr/>
        </p:nvSpPr>
        <p:spPr>
          <a:xfrm>
            <a:off x="502920" y="576072"/>
            <a:ext cx="11186129" cy="24749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Mitigation toolkit: PPAs at scale, PUE leadership, water discipline and behind-the-meter firming</a:t>
            </a:r>
          </a:p>
        </p:txBody>
      </p:sp>
      <p:sp>
        <p:nvSpPr>
          <p:cNvPr id="10" name="Rectangle 9"/>
          <p:cNvSpPr/>
          <p:nvPr/>
        </p:nvSpPr>
        <p:spPr>
          <a:xfrm>
            <a:off x="502920" y="965200"/>
            <a:ext cx="11186129" cy="71323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1" name="TextBox 10"/>
          <p:cNvSpPr txBox="1"/>
          <p:nvPr/>
        </p:nvSpPr>
        <p:spPr>
          <a:xfrm>
            <a:off x="649224" y="1074928"/>
            <a:ext cx="1944617"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255 MW</a:t>
            </a:r>
          </a:p>
        </p:txBody>
      </p:sp>
      <p:sp>
        <p:nvSpPr>
          <p:cNvPr id="12" name="TextBox 11"/>
          <p:cNvSpPr txBox="1"/>
          <p:nvPr/>
        </p:nvSpPr>
        <p:spPr>
          <a:xfrm>
            <a:off x="649224" y="1356207"/>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NEXTDC PPAs across APAC</a:t>
            </a:r>
          </a:p>
        </p:txBody>
      </p:sp>
      <p:sp>
        <p:nvSpPr>
          <p:cNvPr id="13" name="Rectangle 12"/>
          <p:cNvSpPr/>
          <p:nvPr/>
        </p:nvSpPr>
        <p:spPr>
          <a:xfrm>
            <a:off x="2740145" y="1093216"/>
            <a:ext cx="11430" cy="45720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4" name="TextBox 13"/>
          <p:cNvSpPr txBox="1"/>
          <p:nvPr/>
        </p:nvSpPr>
        <p:spPr>
          <a:xfrm>
            <a:off x="2886449" y="1074928"/>
            <a:ext cx="1944617"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1.15</a:t>
            </a:r>
          </a:p>
        </p:txBody>
      </p:sp>
      <p:sp>
        <p:nvSpPr>
          <p:cNvPr id="15" name="TextBox 14"/>
          <p:cNvSpPr txBox="1"/>
          <p:nvPr/>
        </p:nvSpPr>
        <p:spPr>
          <a:xfrm>
            <a:off x="2886449" y="1356207"/>
            <a:ext cx="1944617"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AirTrunk MEL1 PUE, the lowest reported in AU hyperscale</a:t>
            </a:r>
          </a:p>
        </p:txBody>
      </p:sp>
      <p:sp>
        <p:nvSpPr>
          <p:cNvPr id="16" name="Rectangle 15"/>
          <p:cNvSpPr/>
          <p:nvPr/>
        </p:nvSpPr>
        <p:spPr>
          <a:xfrm>
            <a:off x="4977371" y="1093216"/>
            <a:ext cx="11430" cy="45720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TextBox 16"/>
          <p:cNvSpPr txBox="1"/>
          <p:nvPr/>
        </p:nvSpPr>
        <p:spPr>
          <a:xfrm>
            <a:off x="5123675" y="1074928"/>
            <a:ext cx="1944617"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A$16bn</a:t>
            </a:r>
          </a:p>
        </p:txBody>
      </p:sp>
      <p:sp>
        <p:nvSpPr>
          <p:cNvPr id="18" name="TextBox 17"/>
          <p:cNvSpPr txBox="1"/>
          <p:nvPr/>
        </p:nvSpPr>
        <p:spPr>
          <a:xfrm>
            <a:off x="5123675" y="1356207"/>
            <a:ext cx="1944617"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AirTrunk sustainability-linked refinancing (Aug 2025)</a:t>
            </a:r>
          </a:p>
        </p:txBody>
      </p:sp>
      <p:sp>
        <p:nvSpPr>
          <p:cNvPr id="19" name="Rectangle 18"/>
          <p:cNvSpPr/>
          <p:nvPr/>
        </p:nvSpPr>
        <p:spPr>
          <a:xfrm>
            <a:off x="7214597" y="1093216"/>
            <a:ext cx="11430" cy="45720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TextBox 19"/>
          <p:cNvSpPr txBox="1"/>
          <p:nvPr/>
        </p:nvSpPr>
        <p:spPr>
          <a:xfrm>
            <a:off x="7360901" y="1074928"/>
            <a:ext cx="1944617"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5.5 to 17 GL</a:t>
            </a:r>
          </a:p>
        </p:txBody>
      </p:sp>
      <p:sp>
        <p:nvSpPr>
          <p:cNvPr id="21" name="TextBox 20"/>
          <p:cNvSpPr txBox="1"/>
          <p:nvPr/>
        </p:nvSpPr>
        <p:spPr>
          <a:xfrm>
            <a:off x="7360901" y="1356207"/>
            <a:ext cx="1944617" cy="133680"/>
          </a:xfrm>
          <a:prstGeom prst="rect">
            <a:avLst/>
          </a:prstGeom>
          <a:noFill/>
        </p:spPr>
        <p:txBody>
          <a:bodyPr wrap="square" anchor="t" lIns="0" tIns="0" rIns="0" bIns="0">
            <a:noAutofit/>
          </a:bodyPr>
          <a:lstStyle/>
          <a:p>
            <a:pPr algn="l">
              <a:lnSpc>
                <a:spcPct val="118000"/>
              </a:lnSpc>
              <a:spcAft>
                <a:spcPts val="0"/>
              </a:spcAft>
            </a:pPr>
            <a:r>
              <a:rPr sz="770" b="0" spc="-17">
                <a:solidFill>
                  <a:srgbClr val="5B6B84"/>
                </a:solidFill>
                <a:latin typeface="Arial"/>
              </a:rPr>
              <a:t>national DC water demand within five years</a:t>
            </a:r>
          </a:p>
        </p:txBody>
      </p:sp>
      <p:sp>
        <p:nvSpPr>
          <p:cNvPr id="22" name="Rectangle 21"/>
          <p:cNvSpPr/>
          <p:nvPr/>
        </p:nvSpPr>
        <p:spPr>
          <a:xfrm>
            <a:off x="9451823" y="1093216"/>
            <a:ext cx="11430" cy="45720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TextBox 22"/>
          <p:cNvSpPr txBox="1"/>
          <p:nvPr/>
        </p:nvSpPr>
        <p:spPr>
          <a:xfrm>
            <a:off x="9598127" y="1074928"/>
            <a:ext cx="1944617" cy="240029"/>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~70%</a:t>
            </a:r>
          </a:p>
        </p:txBody>
      </p:sp>
      <p:sp>
        <p:nvSpPr>
          <p:cNvPr id="24" name="TextBox 23"/>
          <p:cNvSpPr txBox="1"/>
          <p:nvPr/>
        </p:nvSpPr>
        <p:spPr>
          <a:xfrm>
            <a:off x="9598127" y="1356207"/>
            <a:ext cx="1944617"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renewable offset claimed by operators collectively</a:t>
            </a:r>
          </a:p>
        </p:txBody>
      </p:sp>
      <p:sp>
        <p:nvSpPr>
          <p:cNvPr id="25" name="TextBox 24"/>
          <p:cNvSpPr txBox="1"/>
          <p:nvPr/>
        </p:nvSpPr>
        <p:spPr>
          <a:xfrm>
            <a:off x="502920" y="1897888"/>
            <a:ext cx="2971800"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PPAs &amp; green finance</a:t>
            </a:r>
          </a:p>
        </p:txBody>
      </p:sp>
      <p:sp>
        <p:nvSpPr>
          <p:cNvPr id="26" name="Rectangle 25"/>
          <p:cNvSpPr/>
          <p:nvPr/>
        </p:nvSpPr>
        <p:spPr>
          <a:xfrm>
            <a:off x="502920" y="2080768"/>
            <a:ext cx="2971800"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Rectangle 26"/>
          <p:cNvSpPr/>
          <p:nvPr/>
        </p:nvSpPr>
        <p:spPr>
          <a:xfrm>
            <a:off x="512064" y="2238281"/>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TextBox 27"/>
          <p:cNvSpPr txBox="1"/>
          <p:nvPr/>
        </p:nvSpPr>
        <p:spPr>
          <a:xfrm>
            <a:off x="685800" y="2172208"/>
            <a:ext cx="2788920"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NEXTDC: 255 MW of PPAs across APAC; net-zero operations commitment.</a:t>
            </a:r>
          </a:p>
        </p:txBody>
      </p:sp>
      <p:sp>
        <p:nvSpPr>
          <p:cNvPr id="29" name="Rectangle 28"/>
          <p:cNvSpPr/>
          <p:nvPr/>
        </p:nvSpPr>
        <p:spPr>
          <a:xfrm>
            <a:off x="512064" y="2671577"/>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TextBox 29"/>
          <p:cNvSpPr txBox="1"/>
          <p:nvPr/>
        </p:nvSpPr>
        <p:spPr>
          <a:xfrm>
            <a:off x="685800" y="2605504"/>
            <a:ext cx="2788920"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AWS: &gt;170 MW of offtake from three new solar farms in Victoria and Queensland inside its A$20bn program.</a:t>
            </a:r>
          </a:p>
        </p:txBody>
      </p:sp>
      <p:sp>
        <p:nvSpPr>
          <p:cNvPr id="31" name="Rectangle 30"/>
          <p:cNvSpPr/>
          <p:nvPr/>
        </p:nvSpPr>
        <p:spPr>
          <a:xfrm>
            <a:off x="512064" y="3104873"/>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2" name="TextBox 31"/>
          <p:cNvSpPr txBox="1"/>
          <p:nvPr/>
        </p:nvSpPr>
        <p:spPr>
          <a:xfrm>
            <a:off x="685800" y="3038800"/>
            <a:ext cx="2788920" cy="516498"/>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AirTrunk: A$16bn sustainability-linked refinancing (Aug 2025, 60 banks), APAC’s largest sustainable financing issuer; total financing &gt;A$18bn.</a:t>
            </a:r>
          </a:p>
        </p:txBody>
      </p:sp>
      <p:sp>
        <p:nvSpPr>
          <p:cNvPr id="33" name="Rectangle 32"/>
          <p:cNvSpPr/>
          <p:nvPr/>
        </p:nvSpPr>
        <p:spPr>
          <a:xfrm>
            <a:off x="512064" y="3709097"/>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TextBox 33"/>
          <p:cNvSpPr txBox="1"/>
          <p:nvPr/>
        </p:nvSpPr>
        <p:spPr>
          <a:xfrm>
            <a:off x="685800" y="3643024"/>
            <a:ext cx="2788920"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Stack: A$1.3bn green loan (Jul 2025; Deutsche Bank, MUFG, Natixis, OCBC, SocGen).</a:t>
            </a:r>
          </a:p>
        </p:txBody>
      </p:sp>
      <p:sp>
        <p:nvSpPr>
          <p:cNvPr id="35" name="Rectangle 34"/>
          <p:cNvSpPr/>
          <p:nvPr/>
        </p:nvSpPr>
        <p:spPr>
          <a:xfrm>
            <a:off x="512064" y="4142393"/>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TextBox 35"/>
          <p:cNvSpPr txBox="1"/>
          <p:nvPr/>
        </p:nvSpPr>
        <p:spPr>
          <a:xfrm>
            <a:off x="685800" y="4076320"/>
            <a:ext cx="2788920"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DCI: world-first combined green + sustainability-linked refinancing (Natixis, 2022).</a:t>
            </a:r>
          </a:p>
        </p:txBody>
      </p:sp>
      <p:sp>
        <p:nvSpPr>
          <p:cNvPr id="37" name="Rectangle 36"/>
          <p:cNvSpPr/>
          <p:nvPr/>
        </p:nvSpPr>
        <p:spPr>
          <a:xfrm>
            <a:off x="512064" y="4575689"/>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TextBox 37"/>
          <p:cNvSpPr txBox="1"/>
          <p:nvPr/>
        </p:nvSpPr>
        <p:spPr>
          <a:xfrm>
            <a:off x="685800" y="4509616"/>
            <a:ext cx="2788920"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Operators collectively claim ~70% renewable offset (Data Centres Australia).</a:t>
            </a:r>
          </a:p>
        </p:txBody>
      </p:sp>
      <p:sp>
        <p:nvSpPr>
          <p:cNvPr id="39" name="TextBox 38"/>
          <p:cNvSpPr txBox="1"/>
          <p:nvPr/>
        </p:nvSpPr>
        <p:spPr>
          <a:xfrm>
            <a:off x="3694176" y="1897888"/>
            <a:ext cx="2697480"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PUE &amp; efficiency</a:t>
            </a:r>
          </a:p>
        </p:txBody>
      </p:sp>
      <p:sp>
        <p:nvSpPr>
          <p:cNvPr id="40" name="Rectangle 39"/>
          <p:cNvSpPr/>
          <p:nvPr/>
        </p:nvSpPr>
        <p:spPr>
          <a:xfrm>
            <a:off x="3694176" y="2080768"/>
            <a:ext cx="2697480"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1" name="Rectangle 40"/>
          <p:cNvSpPr/>
          <p:nvPr/>
        </p:nvSpPr>
        <p:spPr>
          <a:xfrm>
            <a:off x="3703320" y="2238281"/>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TextBox 41"/>
          <p:cNvSpPr txBox="1"/>
          <p:nvPr/>
        </p:nvSpPr>
        <p:spPr>
          <a:xfrm>
            <a:off x="3877056" y="2172208"/>
            <a:ext cx="2514600"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AirTrunk MEL1: PUE 1.15, the lowest reported among Australian hyperscale facilities.</a:t>
            </a:r>
          </a:p>
        </p:txBody>
      </p:sp>
      <p:sp>
        <p:nvSpPr>
          <p:cNvPr id="43" name="Rectangle 42"/>
          <p:cNvSpPr/>
          <p:nvPr/>
        </p:nvSpPr>
        <p:spPr>
          <a:xfrm>
            <a:off x="3703320" y="2671577"/>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4" name="TextBox 43"/>
          <p:cNvSpPr txBox="1"/>
          <p:nvPr/>
        </p:nvSpPr>
        <p:spPr>
          <a:xfrm>
            <a:off x="3877056" y="2605504"/>
            <a:ext cx="2514600"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Modern AU hyperscale designs target 1.2–1.3; legacy enterprise/DC stock often 1.5+.</a:t>
            </a:r>
          </a:p>
        </p:txBody>
      </p:sp>
      <p:sp>
        <p:nvSpPr>
          <p:cNvPr id="45" name="Rectangle 44"/>
          <p:cNvSpPr/>
          <p:nvPr/>
        </p:nvSpPr>
        <p:spPr>
          <a:xfrm>
            <a:off x="3703320" y="3104873"/>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6" name="TextBox 45"/>
          <p:cNvSpPr txBox="1"/>
          <p:nvPr/>
        </p:nvSpPr>
        <p:spPr>
          <a:xfrm>
            <a:off x="3877056" y="3038800"/>
            <a:ext cx="2514600"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No official Australian PUE/WUE series exists; operator self-report only (register item 9).</a:t>
            </a:r>
          </a:p>
        </p:txBody>
      </p:sp>
      <p:sp>
        <p:nvSpPr>
          <p:cNvPr id="47" name="Rectangle 46"/>
          <p:cNvSpPr/>
          <p:nvPr/>
        </p:nvSpPr>
        <p:spPr>
          <a:xfrm>
            <a:off x="3703320" y="3538169"/>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8" name="TextBox 47"/>
          <p:cNvSpPr txBox="1"/>
          <p:nvPr/>
        </p:nvSpPr>
        <p:spPr>
          <a:xfrm>
            <a:off x="3877056" y="3472096"/>
            <a:ext cx="2514600" cy="516498"/>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Density step-change (40–100+ kW/rack) forces direct-to-chip/immersion cooling; NEXTDC S7 liquid cooling designed to use no drinking water.</a:t>
            </a:r>
          </a:p>
        </p:txBody>
      </p:sp>
      <p:sp>
        <p:nvSpPr>
          <p:cNvPr id="49" name="TextBox 48"/>
          <p:cNvSpPr txBox="1"/>
          <p:nvPr/>
        </p:nvSpPr>
        <p:spPr>
          <a:xfrm>
            <a:off x="6611112" y="1897888"/>
            <a:ext cx="2395728"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Water</a:t>
            </a:r>
          </a:p>
        </p:txBody>
      </p:sp>
      <p:sp>
        <p:nvSpPr>
          <p:cNvPr id="50" name="Rectangle 49"/>
          <p:cNvSpPr/>
          <p:nvPr/>
        </p:nvSpPr>
        <p:spPr>
          <a:xfrm>
            <a:off x="6611112" y="2080768"/>
            <a:ext cx="2395728"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1" name="Rectangle 50"/>
          <p:cNvSpPr/>
          <p:nvPr/>
        </p:nvSpPr>
        <p:spPr>
          <a:xfrm>
            <a:off x="6620256" y="2238281"/>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2" name="TextBox 51"/>
          <p:cNvSpPr txBox="1"/>
          <p:nvPr/>
        </p:nvSpPr>
        <p:spPr>
          <a:xfrm>
            <a:off x="6793992" y="2172208"/>
            <a:ext cx="2212848" cy="688665"/>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National DC water demand estimated to more than triple from 5.5 GL to ~17 GL within five years (industry estimate; register item 11).</a:t>
            </a:r>
          </a:p>
        </p:txBody>
      </p:sp>
      <p:sp>
        <p:nvSpPr>
          <p:cNvPr id="53" name="Rectangle 52"/>
          <p:cNvSpPr/>
          <p:nvPr/>
        </p:nvSpPr>
        <p:spPr>
          <a:xfrm>
            <a:off x="6620256" y="3013433"/>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4" name="TextBox 53"/>
          <p:cNvSpPr txBox="1"/>
          <p:nvPr/>
        </p:nvSpPr>
        <p:spPr>
          <a:xfrm>
            <a:off x="6793992" y="2947360"/>
            <a:ext cx="2212848" cy="516498"/>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Sydney Water has received applications for single facilities wanting up to 40 ML/day (~16 Olympic pools daily).</a:t>
            </a:r>
          </a:p>
        </p:txBody>
      </p:sp>
      <p:sp>
        <p:nvSpPr>
          <p:cNvPr id="55" name="Rectangle 54"/>
          <p:cNvSpPr/>
          <p:nvPr/>
        </p:nvSpPr>
        <p:spPr>
          <a:xfrm>
            <a:off x="6620256" y="3617657"/>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6" name="TextBox 55"/>
          <p:cNvSpPr txBox="1"/>
          <p:nvPr/>
        </p:nvSpPr>
        <p:spPr>
          <a:xfrm>
            <a:off x="6793992" y="3551584"/>
            <a:ext cx="2212848"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Firmus Bell Bay: ~10 cooling days/year, ~99% less water than a typical DC.</a:t>
            </a:r>
          </a:p>
        </p:txBody>
      </p:sp>
      <p:sp>
        <p:nvSpPr>
          <p:cNvPr id="57" name="TextBox 56"/>
          <p:cNvSpPr txBox="1"/>
          <p:nvPr/>
        </p:nvSpPr>
        <p:spPr>
          <a:xfrm>
            <a:off x="9226296" y="1897888"/>
            <a:ext cx="2462753"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Behind-the-meter &amp; firming</a:t>
            </a:r>
          </a:p>
        </p:txBody>
      </p:sp>
      <p:sp>
        <p:nvSpPr>
          <p:cNvPr id="58" name="Rectangle 57"/>
          <p:cNvSpPr/>
          <p:nvPr/>
        </p:nvSpPr>
        <p:spPr>
          <a:xfrm>
            <a:off x="9226296" y="2080768"/>
            <a:ext cx="2462753"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9" name="Rectangle 58"/>
          <p:cNvSpPr/>
          <p:nvPr/>
        </p:nvSpPr>
        <p:spPr>
          <a:xfrm>
            <a:off x="9235440" y="2238281"/>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0" name="TextBox 59"/>
          <p:cNvSpPr txBox="1"/>
          <p:nvPr/>
        </p:nvSpPr>
        <p:spPr>
          <a:xfrm>
            <a:off x="9409176" y="2172208"/>
            <a:ext cx="2279873"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Grid constraints push projects to regional sites with on-site gas/solar (Feb 2026).</a:t>
            </a:r>
          </a:p>
        </p:txBody>
      </p:sp>
      <p:sp>
        <p:nvSpPr>
          <p:cNvPr id="61" name="Rectangle 60"/>
          <p:cNvSpPr/>
          <p:nvPr/>
        </p:nvSpPr>
        <p:spPr>
          <a:xfrm>
            <a:off x="9235440" y="2671577"/>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2" name="TextBox 61"/>
          <p:cNvSpPr txBox="1"/>
          <p:nvPr/>
        </p:nvSpPr>
        <p:spPr>
          <a:xfrm>
            <a:off x="9409176" y="2605504"/>
            <a:ext cx="2279873"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Quinbrook Supernode pairs DC with grid-scale storage.</a:t>
            </a:r>
          </a:p>
        </p:txBody>
      </p:sp>
      <p:sp>
        <p:nvSpPr>
          <p:cNvPr id="63" name="Rectangle 62"/>
          <p:cNvSpPr/>
          <p:nvPr/>
        </p:nvSpPr>
        <p:spPr>
          <a:xfrm>
            <a:off x="9235440" y="3104873"/>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4" name="TextBox 63"/>
          <p:cNvSpPr txBox="1"/>
          <p:nvPr/>
        </p:nvSpPr>
        <p:spPr>
          <a:xfrm>
            <a:off x="9409176" y="3038800"/>
            <a:ext cx="2279873"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Keppel Hazelwood: brownfield generator conversion.</a:t>
            </a:r>
          </a:p>
        </p:txBody>
      </p:sp>
      <p:sp>
        <p:nvSpPr>
          <p:cNvPr id="65" name="Rectangle 64"/>
          <p:cNvSpPr/>
          <p:nvPr/>
        </p:nvSpPr>
        <p:spPr>
          <a:xfrm>
            <a:off x="9235440" y="3538169"/>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6" name="TextBox 65"/>
          <p:cNvSpPr txBox="1"/>
          <p:nvPr/>
        </p:nvSpPr>
        <p:spPr>
          <a:xfrm>
            <a:off x="9409176" y="3472096"/>
            <a:ext cx="2279873"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Contact Energy/CDC 250 MW Stratford (NZ) on a retired gas plant site.</a:t>
            </a:r>
          </a:p>
        </p:txBody>
      </p:sp>
      <p:sp>
        <p:nvSpPr>
          <p:cNvPr id="67" name="Rectangle 66"/>
          <p:cNvSpPr/>
          <p:nvPr/>
        </p:nvSpPr>
        <p:spPr>
          <a:xfrm>
            <a:off x="9235440" y="3971465"/>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8" name="TextBox 67"/>
          <p:cNvSpPr txBox="1"/>
          <p:nvPr/>
        </p:nvSpPr>
        <p:spPr>
          <a:xfrm>
            <a:off x="9409176" y="3905392"/>
            <a:ext cx="2279873" cy="516498"/>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Nuclear remains politically contested federally; no AU DC-nuclear project announced.</a:t>
            </a:r>
          </a:p>
        </p:txBody>
      </p:sp>
      <p:sp>
        <p:nvSpPr>
          <p:cNvPr id="69" name="Rectangle 68"/>
          <p:cNvSpPr/>
          <p:nvPr/>
        </p:nvSpPr>
        <p:spPr>
          <a:xfrm>
            <a:off x="502920" y="5107504"/>
            <a:ext cx="11186129" cy="762943"/>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0" name="Rectangle 69"/>
          <p:cNvSpPr/>
          <p:nvPr/>
        </p:nvSpPr>
        <p:spPr>
          <a:xfrm>
            <a:off x="502920" y="5107504"/>
            <a:ext cx="45720" cy="762943"/>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1" name="TextBox 70"/>
          <p:cNvSpPr txBox="1"/>
          <p:nvPr/>
        </p:nvSpPr>
        <p:spPr>
          <a:xfrm>
            <a:off x="740664" y="5311582"/>
            <a:ext cx="1828800" cy="164592"/>
          </a:xfrm>
          <a:prstGeom prst="rect">
            <a:avLst/>
          </a:prstGeom>
          <a:noFill/>
        </p:spPr>
        <p:txBody>
          <a:bodyPr wrap="square" anchor="t" lIns="0" tIns="0" rIns="0" bIns="0">
            <a:noAutofit/>
          </a:bodyPr>
          <a:lstStyle/>
          <a:p>
            <a:r>
              <a:rPr sz="800" b="1" spc="80">
                <a:solidFill>
                  <a:srgbClr val="C2410C"/>
                </a:solidFill>
                <a:latin typeface="Arial"/>
              </a:rPr>
              <a:t>DESIGN VERDICT</a:t>
            </a:r>
          </a:p>
        </p:txBody>
      </p:sp>
      <p:sp>
        <p:nvSpPr>
          <p:cNvPr id="72" name="TextBox 71"/>
          <p:cNvSpPr txBox="1"/>
          <p:nvPr/>
        </p:nvSpPr>
        <p:spPr>
          <a:xfrm>
            <a:off x="2606039" y="5265862"/>
            <a:ext cx="8808689" cy="446227"/>
          </a:xfrm>
          <a:prstGeom prst="rect">
            <a:avLst/>
          </a:prstGeom>
          <a:noFill/>
        </p:spPr>
        <p:txBody>
          <a:bodyPr wrap="square" anchor="t" lIns="0" tIns="0" rIns="0" bIns="0">
            <a:noAutofit/>
          </a:bodyPr>
          <a:lstStyle/>
          <a:p>
            <a:pPr algn="l">
              <a:lnSpc>
                <a:spcPct val="122000"/>
              </a:lnSpc>
              <a:spcAft>
                <a:spcPts val="0"/>
              </a:spcAft>
            </a:pPr>
            <a:r>
              <a:rPr sz="1200" b="1">
                <a:solidFill>
                  <a:srgbClr val="FFFFFF"/>
                </a:solidFill>
                <a:latin typeface="Georgia"/>
              </a:rPr>
              <a:t>Net-generator compliance will rest on firming more than on certificates: BESS + contracted renewables + curtailment-ready load is the emerging standard architecture.</a:t>
            </a:r>
          </a:p>
        </p:txBody>
      </p:sp>
      <p:sp>
        <p:nvSpPr>
          <p:cNvPr id="73" name="TextBox 72"/>
          <p:cNvSpPr txBox="1"/>
          <p:nvPr/>
        </p:nvSpPr>
        <p:spPr>
          <a:xfrm>
            <a:off x="502920" y="6114288"/>
            <a:ext cx="11186129" cy="267004"/>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PPAs: NEXTDC; ASPI (Jun 2026); Reuters/Yahoo (25 Aug 2025); ITK (May 2026); Natixis (Jan 2022). PUE: DataCenterMap (2026); Troview (Jun 2026); DCD (Sep 2026). Water: Shiny Side Out (15 Jul 2026); Firmus FAQs (Sep 2025). Firming: Rod Terry/LinkedIn (Jul 2026); Shiny Side Out (Jul 2026); Allens (2025).</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06 · Power &amp; energy</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38</a:t>
            </a:r>
          </a:p>
        </p:txBody>
      </p:sp>
      <p:sp>
        <p:nvSpPr>
          <p:cNvPr id="9" name="TextBox 8"/>
          <p:cNvSpPr txBox="1"/>
          <p:nvPr/>
        </p:nvSpPr>
        <p:spPr>
          <a:xfrm>
            <a:off x="502920" y="576072"/>
            <a:ext cx="11186129" cy="247497"/>
          </a:xfrm>
          <a:prstGeom prst="rect">
            <a:avLst/>
          </a:prstGeom>
          <a:noFill/>
        </p:spPr>
        <p:txBody>
          <a:bodyPr wrap="square" anchor="t" lIns="0" tIns="0" rIns="0" bIns="0">
            <a:noAutofit/>
          </a:bodyPr>
          <a:lstStyle/>
          <a:p>
            <a:pPr algn="l">
              <a:lnSpc>
                <a:spcPct val="116000"/>
              </a:lnSpc>
              <a:spcAft>
                <a:spcPts val="0"/>
              </a:spcAft>
            </a:pPr>
            <a:r>
              <a:rPr sz="1400" b="1" spc="-31">
                <a:solidFill>
                  <a:srgbClr val="0A1E3C"/>
                </a:solidFill>
                <a:latin typeface="Georgia"/>
              </a:rPr>
              <a:t>Power access is now the industry’s primary sort mechanism, and it prices into land, valuations and policy simultaneously</a:t>
            </a:r>
          </a:p>
        </p:txBody>
      </p:sp>
      <p:sp>
        <p:nvSpPr>
          <p:cNvPr id="10" name="TextBox 9"/>
          <p:cNvSpPr txBox="1"/>
          <p:nvPr/>
        </p:nvSpPr>
        <p:spPr>
          <a:xfrm>
            <a:off x="502920" y="965200"/>
            <a:ext cx="584299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Where power access shows up in the numbers</a:t>
            </a:r>
          </a:p>
        </p:txBody>
      </p:sp>
      <p:sp>
        <p:nvSpPr>
          <p:cNvPr id="11" name="Rectangle 10"/>
          <p:cNvSpPr/>
          <p:nvPr/>
        </p:nvSpPr>
        <p:spPr>
          <a:xfrm>
            <a:off x="502920" y="1148080"/>
            <a:ext cx="584299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512064" y="1305593"/>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685800" y="1239520"/>
            <a:ext cx="5660119" cy="344332"/>
          </a:xfrm>
          <a:prstGeom prst="rect">
            <a:avLst/>
          </a:prstGeom>
          <a:noFill/>
        </p:spPr>
        <p:txBody>
          <a:bodyPr wrap="square" anchor="t" lIns="0" tIns="0" rIns="0" bIns="0">
            <a:noAutofit/>
          </a:bodyPr>
          <a:lstStyle/>
          <a:p>
            <a:pPr algn="l">
              <a:lnSpc>
                <a:spcPct val="130000"/>
              </a:lnSpc>
              <a:spcAft>
                <a:spcPts val="0"/>
              </a:spcAft>
            </a:pPr>
            <a:r>
              <a:rPr sz="869" b="1">
                <a:solidFill>
                  <a:srgbClr val="0A1E3C"/>
                </a:solidFill>
                <a:latin typeface="Arial"/>
              </a:rPr>
              <a:t>In land. </a:t>
            </a:r>
            <a:r>
              <a:rPr sz="869" b="0">
                <a:solidFill>
                  <a:srgbClr val="0A1E3C"/>
                </a:solidFill>
                <a:latin typeface="Arial"/>
              </a:rPr>
              <a:t>Erskine Park/Kemps Creek sites clear A$1,400–1,800/sqm because they sit on firm transmission; comparable unpowered land trades at a fraction (Section 05).</a:t>
            </a:r>
          </a:p>
        </p:txBody>
      </p:sp>
      <p:sp>
        <p:nvSpPr>
          <p:cNvPr id="14" name="Rectangle 13"/>
          <p:cNvSpPr/>
          <p:nvPr/>
        </p:nvSpPr>
        <p:spPr>
          <a:xfrm>
            <a:off x="512064" y="1729745"/>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TextBox 14"/>
          <p:cNvSpPr txBox="1"/>
          <p:nvPr/>
        </p:nvSpPr>
        <p:spPr>
          <a:xfrm>
            <a:off x="685800" y="1663672"/>
            <a:ext cx="5660119" cy="344332"/>
          </a:xfrm>
          <a:prstGeom prst="rect">
            <a:avLst/>
          </a:prstGeom>
          <a:noFill/>
        </p:spPr>
        <p:txBody>
          <a:bodyPr wrap="square" anchor="t" lIns="0" tIns="0" rIns="0" bIns="0">
            <a:noAutofit/>
          </a:bodyPr>
          <a:lstStyle/>
          <a:p>
            <a:pPr algn="l">
              <a:lnSpc>
                <a:spcPct val="130000"/>
              </a:lnSpc>
              <a:spcAft>
                <a:spcPts val="0"/>
              </a:spcAft>
            </a:pPr>
            <a:r>
              <a:rPr sz="869" b="1">
                <a:solidFill>
                  <a:srgbClr val="0A1E3C"/>
                </a:solidFill>
                <a:latin typeface="Arial"/>
              </a:rPr>
              <a:t>In valuations. </a:t>
            </a:r>
            <a:r>
              <a:rPr sz="869" b="0">
                <a:solidFill>
                  <a:srgbClr val="0A1E3C"/>
                </a:solidFill>
                <a:latin typeface="Arial"/>
              </a:rPr>
              <a:t>Goodman’s ‘power bank’, 6.4 GW of owned/secured power sites across 16 cities (30 Jun 2026), is explicitly marketed as the asset; the buildings are secondary.</a:t>
            </a:r>
          </a:p>
        </p:txBody>
      </p:sp>
      <p:sp>
        <p:nvSpPr>
          <p:cNvPr id="16" name="Rectangle 15"/>
          <p:cNvSpPr/>
          <p:nvPr/>
        </p:nvSpPr>
        <p:spPr>
          <a:xfrm>
            <a:off x="512064" y="2153897"/>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TextBox 16"/>
          <p:cNvSpPr txBox="1"/>
          <p:nvPr/>
        </p:nvSpPr>
        <p:spPr>
          <a:xfrm>
            <a:off x="685800" y="2087824"/>
            <a:ext cx="5660119" cy="344332"/>
          </a:xfrm>
          <a:prstGeom prst="rect">
            <a:avLst/>
          </a:prstGeom>
          <a:noFill/>
        </p:spPr>
        <p:txBody>
          <a:bodyPr wrap="square" anchor="t" lIns="0" tIns="0" rIns="0" bIns="0">
            <a:noAutofit/>
          </a:bodyPr>
          <a:lstStyle/>
          <a:p>
            <a:pPr algn="l">
              <a:lnSpc>
                <a:spcPct val="130000"/>
              </a:lnSpc>
              <a:spcAft>
                <a:spcPts val="0"/>
              </a:spcAft>
            </a:pPr>
            <a:r>
              <a:rPr sz="869" b="1">
                <a:solidFill>
                  <a:srgbClr val="0A1E3C"/>
                </a:solidFill>
                <a:latin typeface="Arial"/>
              </a:rPr>
              <a:t>In M&amp;A. </a:t>
            </a:r>
            <a:r>
              <a:rPr sz="869" b="0">
                <a:solidFill>
                  <a:srgbClr val="0A1E3C"/>
                </a:solidFill>
                <a:latin typeface="Arial"/>
              </a:rPr>
              <a:t>CDC’s contracted 555 MW was deliverable because Marsden Park carries a 720 MW substation; the contract followed the power.</a:t>
            </a:r>
          </a:p>
        </p:txBody>
      </p:sp>
      <p:sp>
        <p:nvSpPr>
          <p:cNvPr id="18" name="Rectangle 17"/>
          <p:cNvSpPr/>
          <p:nvPr/>
        </p:nvSpPr>
        <p:spPr>
          <a:xfrm>
            <a:off x="512064" y="2578049"/>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TextBox 18"/>
          <p:cNvSpPr txBox="1"/>
          <p:nvPr/>
        </p:nvSpPr>
        <p:spPr>
          <a:xfrm>
            <a:off x="685800" y="2511976"/>
            <a:ext cx="5660119" cy="344332"/>
          </a:xfrm>
          <a:prstGeom prst="rect">
            <a:avLst/>
          </a:prstGeom>
          <a:noFill/>
        </p:spPr>
        <p:txBody>
          <a:bodyPr wrap="square" anchor="t" lIns="0" tIns="0" rIns="0" bIns="0">
            <a:noAutofit/>
          </a:bodyPr>
          <a:lstStyle/>
          <a:p>
            <a:pPr algn="l">
              <a:lnSpc>
                <a:spcPct val="130000"/>
              </a:lnSpc>
              <a:spcAft>
                <a:spcPts val="0"/>
              </a:spcAft>
            </a:pPr>
            <a:r>
              <a:rPr sz="869" b="1">
                <a:solidFill>
                  <a:srgbClr val="0A1E3C"/>
                </a:solidFill>
                <a:latin typeface="Arial"/>
              </a:rPr>
              <a:t>In policy. </a:t>
            </a:r>
            <a:r>
              <a:rPr sz="869" b="0">
                <a:solidFill>
                  <a:srgbClr val="0A1E3C"/>
                </a:solidFill>
                <a:latin typeface="Arial"/>
              </a:rPr>
              <a:t>NSW large-load access schemes hand ministers a rationing instrument; queue position becomes a regulated asset.</a:t>
            </a:r>
          </a:p>
        </p:txBody>
      </p:sp>
      <p:sp>
        <p:nvSpPr>
          <p:cNvPr id="20" name="TextBox 19"/>
          <p:cNvSpPr txBox="1"/>
          <p:nvPr/>
        </p:nvSpPr>
        <p:spPr>
          <a:xfrm>
            <a:off x="6711679" y="965200"/>
            <a:ext cx="497736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Signals that confirm or break this thesis</a:t>
            </a:r>
          </a:p>
        </p:txBody>
      </p:sp>
      <p:sp>
        <p:nvSpPr>
          <p:cNvPr id="21" name="Rectangle 20"/>
          <p:cNvSpPr/>
          <p:nvPr/>
        </p:nvSpPr>
        <p:spPr>
          <a:xfrm>
            <a:off x="6711679" y="1148080"/>
            <a:ext cx="497736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2" name="Rectangle 21"/>
          <p:cNvSpPr/>
          <p:nvPr/>
        </p:nvSpPr>
        <p:spPr>
          <a:xfrm>
            <a:off x="6720823" y="1305593"/>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TextBox 22"/>
          <p:cNvSpPr txBox="1"/>
          <p:nvPr/>
        </p:nvSpPr>
        <p:spPr>
          <a:xfrm>
            <a:off x="6894559" y="1239520"/>
            <a:ext cx="4794489" cy="172166"/>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First net-generator legislation exposure draft (targeted early 2027).</a:t>
            </a:r>
          </a:p>
        </p:txBody>
      </p:sp>
      <p:sp>
        <p:nvSpPr>
          <p:cNvPr id="24" name="Rectangle 23"/>
          <p:cNvSpPr/>
          <p:nvPr/>
        </p:nvSpPr>
        <p:spPr>
          <a:xfrm>
            <a:off x="6720823" y="1558817"/>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TextBox 24"/>
          <p:cNvSpPr txBox="1"/>
          <p:nvPr/>
        </p:nvSpPr>
        <p:spPr>
          <a:xfrm>
            <a:off x="6894559" y="1492744"/>
            <a:ext cx="4794489" cy="172166"/>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AEMC final technical standards for large inverter-based loads (~Oct 2026).</a:t>
            </a:r>
          </a:p>
        </p:txBody>
      </p:sp>
      <p:sp>
        <p:nvSpPr>
          <p:cNvPr id="26" name="Rectangle 25"/>
          <p:cNvSpPr/>
          <p:nvPr/>
        </p:nvSpPr>
        <p:spPr>
          <a:xfrm>
            <a:off x="6720823" y="1812041"/>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TextBox 26"/>
          <p:cNvSpPr txBox="1"/>
          <p:nvPr/>
        </p:nvSpPr>
        <p:spPr>
          <a:xfrm>
            <a:off x="6894559" y="1745968"/>
            <a:ext cx="4794489"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AEMO’s 2026 IASR request total vs 2025’s 44 GW: a falling number signals speculative requests washing out.</a:t>
            </a:r>
          </a:p>
        </p:txBody>
      </p:sp>
      <p:sp>
        <p:nvSpPr>
          <p:cNvPr id="28" name="Rectangle 27"/>
          <p:cNvSpPr/>
          <p:nvPr/>
        </p:nvSpPr>
        <p:spPr>
          <a:xfrm>
            <a:off x="6720823" y="2236193"/>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TextBox 28"/>
          <p:cNvSpPr txBox="1"/>
          <p:nvPr/>
        </p:nvSpPr>
        <p:spPr>
          <a:xfrm>
            <a:off x="6894559" y="2170120"/>
            <a:ext cx="4794489"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Transgrid/Ausgrid substation commitment announcements at Eastern Creek, Kemps Creek, Macquarie Park.</a:t>
            </a:r>
          </a:p>
        </p:txBody>
      </p:sp>
      <p:sp>
        <p:nvSpPr>
          <p:cNvPr id="30" name="Rectangle 29"/>
          <p:cNvSpPr/>
          <p:nvPr/>
        </p:nvSpPr>
        <p:spPr>
          <a:xfrm>
            <a:off x="6720823" y="2660345"/>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TextBox 30"/>
          <p:cNvSpPr txBox="1"/>
          <p:nvPr/>
        </p:nvSpPr>
        <p:spPr>
          <a:xfrm>
            <a:off x="6894559" y="2594272"/>
            <a:ext cx="4794489"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Any ministerial prohibition decision under NSW access schemes: the first one resets land values overnight.</a:t>
            </a:r>
          </a:p>
        </p:txBody>
      </p:sp>
      <p:sp>
        <p:nvSpPr>
          <p:cNvPr id="32" name="TextBox 31"/>
          <p:cNvSpPr txBox="1"/>
          <p:nvPr/>
        </p:nvSpPr>
        <p:spPr>
          <a:xfrm>
            <a:off x="502920" y="3155584"/>
            <a:ext cx="11186129" cy="155448"/>
          </a:xfrm>
          <a:prstGeom prst="rect">
            <a:avLst/>
          </a:prstGeom>
          <a:noFill/>
        </p:spPr>
        <p:txBody>
          <a:bodyPr wrap="square" anchor="t" lIns="0" tIns="0" rIns="0" bIns="0">
            <a:noAutofit/>
          </a:bodyPr>
          <a:lstStyle/>
          <a:p>
            <a:r>
              <a:rPr sz="800" b="1" spc="80">
                <a:solidFill>
                  <a:srgbClr val="C2410C"/>
                </a:solidFill>
                <a:latin typeface="Arial"/>
              </a:rPr>
              <a:t>INASHANU POWER-ADJUSTED CAPACITY VIEW, NSW</a:t>
            </a:r>
          </a:p>
        </p:txBody>
      </p:sp>
      <p:sp>
        <p:nvSpPr>
          <p:cNvPr id="33" name="Rectangle 32"/>
          <p:cNvSpPr/>
          <p:nvPr/>
        </p:nvSpPr>
        <p:spPr>
          <a:xfrm>
            <a:off x="502920" y="3356752"/>
            <a:ext cx="3545829" cy="56692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Rectangle 33"/>
          <p:cNvSpPr/>
          <p:nvPr/>
        </p:nvSpPr>
        <p:spPr>
          <a:xfrm>
            <a:off x="502920" y="3356752"/>
            <a:ext cx="3545829"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5" name="TextBox 34"/>
          <p:cNvSpPr txBox="1"/>
          <p:nvPr/>
        </p:nvSpPr>
        <p:spPr>
          <a:xfrm>
            <a:off x="603504" y="3466480"/>
            <a:ext cx="3344661" cy="150875"/>
          </a:xfrm>
          <a:prstGeom prst="rect">
            <a:avLst/>
          </a:prstGeom>
          <a:noFill/>
        </p:spPr>
        <p:txBody>
          <a:bodyPr wrap="square" anchor="t" lIns="0" tIns="0" rIns="0" bIns="0">
            <a:noAutofit/>
          </a:bodyPr>
          <a:lstStyle/>
          <a:p>
            <a:pPr algn="l">
              <a:lnSpc>
                <a:spcPct val="116000"/>
              </a:lnSpc>
              <a:spcAft>
                <a:spcPts val="0"/>
              </a:spcAft>
            </a:pPr>
            <a:r>
              <a:rPr sz="900" b="1">
                <a:solidFill>
                  <a:srgbClr val="0A1E3C"/>
                </a:solidFill>
                <a:latin typeface="Arial"/>
              </a:rPr>
              <a:t>11.4 GW</a:t>
            </a:r>
          </a:p>
        </p:txBody>
      </p:sp>
      <p:sp>
        <p:nvSpPr>
          <p:cNvPr id="36" name="TextBox 35"/>
          <p:cNvSpPr txBox="1"/>
          <p:nvPr/>
        </p:nvSpPr>
        <p:spPr>
          <a:xfrm>
            <a:off x="603504" y="3653932"/>
            <a:ext cx="3344661" cy="13604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NSW’s announced pipeline (Climate Council/DC Byte)</a:t>
            </a:r>
          </a:p>
        </p:txBody>
      </p:sp>
      <p:sp>
        <p:nvSpPr>
          <p:cNvPr id="37" name="Isosceles Triangle 36"/>
          <p:cNvSpPr/>
          <p:nvPr/>
        </p:nvSpPr>
        <p:spPr>
          <a:xfrm rot="5400000">
            <a:off x="4108185" y="3571636"/>
            <a:ext cx="128016" cy="137160"/>
          </a:xfrm>
          <a:prstGeom prst="triangle">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38" name="Rectangle 37"/>
          <p:cNvSpPr/>
          <p:nvPr/>
        </p:nvSpPr>
        <p:spPr>
          <a:xfrm>
            <a:off x="4323069" y="3356752"/>
            <a:ext cx="3545829" cy="56692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9" name="Rectangle 38"/>
          <p:cNvSpPr/>
          <p:nvPr/>
        </p:nvSpPr>
        <p:spPr>
          <a:xfrm>
            <a:off x="4323069" y="3356752"/>
            <a:ext cx="3545829"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0" name="TextBox 39"/>
          <p:cNvSpPr txBox="1"/>
          <p:nvPr/>
        </p:nvSpPr>
        <p:spPr>
          <a:xfrm>
            <a:off x="4423653" y="3466480"/>
            <a:ext cx="3344661" cy="150875"/>
          </a:xfrm>
          <a:prstGeom prst="rect">
            <a:avLst/>
          </a:prstGeom>
          <a:noFill/>
        </p:spPr>
        <p:txBody>
          <a:bodyPr wrap="square" anchor="t" lIns="0" tIns="0" rIns="0" bIns="0">
            <a:noAutofit/>
          </a:bodyPr>
          <a:lstStyle/>
          <a:p>
            <a:pPr algn="l">
              <a:lnSpc>
                <a:spcPct val="116000"/>
              </a:lnSpc>
              <a:spcAft>
                <a:spcPts val="0"/>
              </a:spcAft>
            </a:pPr>
            <a:r>
              <a:rPr sz="900" b="1">
                <a:solidFill>
                  <a:srgbClr val="0A1E3C"/>
                </a:solidFill>
                <a:latin typeface="Arial"/>
              </a:rPr>
              <a:t>~3.7 GW</a:t>
            </a:r>
          </a:p>
        </p:txBody>
      </p:sp>
      <p:sp>
        <p:nvSpPr>
          <p:cNvPr id="41" name="TextBox 40"/>
          <p:cNvSpPr txBox="1"/>
          <p:nvPr/>
        </p:nvSpPr>
        <p:spPr>
          <a:xfrm>
            <a:off x="4423653" y="3653932"/>
            <a:ext cx="3344661" cy="13604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SSD-approved/received cohort, underwritten as policy-visible</a:t>
            </a:r>
          </a:p>
        </p:txBody>
      </p:sp>
      <p:sp>
        <p:nvSpPr>
          <p:cNvPr id="42" name="Isosceles Triangle 41"/>
          <p:cNvSpPr/>
          <p:nvPr/>
        </p:nvSpPr>
        <p:spPr>
          <a:xfrm rot="5400000">
            <a:off x="7928335" y="3571636"/>
            <a:ext cx="128016" cy="137160"/>
          </a:xfrm>
          <a:prstGeom prst="triangle">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43" name="Rectangle 42"/>
          <p:cNvSpPr/>
          <p:nvPr/>
        </p:nvSpPr>
        <p:spPr>
          <a:xfrm>
            <a:off x="8143219" y="3356752"/>
            <a:ext cx="3545829" cy="566928"/>
          </a:xfrm>
          <a:prstGeom prst="rect">
            <a:avLst/>
          </a:prstGeom>
          <a:solidFill>
            <a:srgbClr val="F6E9E2"/>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4" name="Rectangle 43"/>
          <p:cNvSpPr/>
          <p:nvPr/>
        </p:nvSpPr>
        <p:spPr>
          <a:xfrm>
            <a:off x="8143219" y="3356752"/>
            <a:ext cx="3545829" cy="32004"/>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5" name="TextBox 44"/>
          <p:cNvSpPr txBox="1"/>
          <p:nvPr/>
        </p:nvSpPr>
        <p:spPr>
          <a:xfrm>
            <a:off x="8243803" y="3466480"/>
            <a:ext cx="3344661" cy="150875"/>
          </a:xfrm>
          <a:prstGeom prst="rect">
            <a:avLst/>
          </a:prstGeom>
          <a:noFill/>
        </p:spPr>
        <p:txBody>
          <a:bodyPr wrap="square" anchor="t" lIns="0" tIns="0" rIns="0" bIns="0">
            <a:noAutofit/>
          </a:bodyPr>
          <a:lstStyle/>
          <a:p>
            <a:pPr algn="l">
              <a:lnSpc>
                <a:spcPct val="116000"/>
              </a:lnSpc>
              <a:spcAft>
                <a:spcPts val="0"/>
              </a:spcAft>
            </a:pPr>
            <a:r>
              <a:rPr sz="900" b="1">
                <a:solidFill>
                  <a:srgbClr val="9A330A"/>
                </a:solidFill>
                <a:latin typeface="Arial"/>
              </a:rPr>
              <a:t>2–2.5 GW</a:t>
            </a:r>
          </a:p>
        </p:txBody>
      </p:sp>
      <p:sp>
        <p:nvSpPr>
          <p:cNvPr id="46" name="TextBox 45"/>
          <p:cNvSpPr txBox="1"/>
          <p:nvPr/>
        </p:nvSpPr>
        <p:spPr>
          <a:xfrm>
            <a:off x="8243803" y="3653932"/>
            <a:ext cx="3344661" cy="13604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Named substation or connection agreement, bankable through 2029</a:t>
            </a:r>
          </a:p>
        </p:txBody>
      </p:sp>
      <p:sp>
        <p:nvSpPr>
          <p:cNvPr id="47" name="Rectangle 46"/>
          <p:cNvSpPr/>
          <p:nvPr/>
        </p:nvSpPr>
        <p:spPr>
          <a:xfrm>
            <a:off x="502920" y="4042552"/>
            <a:ext cx="11186129" cy="462686"/>
          </a:xfrm>
          <a:prstGeom prst="rect">
            <a:avLst/>
          </a:prstGeom>
          <a:solidFill>
            <a:srgbClr val="FBF9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8" name="Rectangle 47"/>
          <p:cNvSpPr/>
          <p:nvPr/>
        </p:nvSpPr>
        <p:spPr>
          <a:xfrm>
            <a:off x="502920" y="4042552"/>
            <a:ext cx="36576" cy="46268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9" name="TextBox 48"/>
          <p:cNvSpPr txBox="1"/>
          <p:nvPr/>
        </p:nvSpPr>
        <p:spPr>
          <a:xfrm>
            <a:off x="667512" y="4152280"/>
            <a:ext cx="10875233" cy="291876"/>
          </a:xfrm>
          <a:prstGeom prst="rect">
            <a:avLst/>
          </a:prstGeom>
          <a:noFill/>
        </p:spPr>
        <p:txBody>
          <a:bodyPr wrap="square" anchor="t" lIns="0" tIns="0" rIns="0" bIns="0">
            <a:noAutofit/>
          </a:bodyPr>
          <a:lstStyle/>
          <a:p>
            <a:pPr algn="l">
              <a:lnSpc>
                <a:spcPct val="126000"/>
              </a:lnSpc>
              <a:spcAft>
                <a:spcPts val="0"/>
              </a:spcAft>
            </a:pPr>
            <a:r>
              <a:rPr sz="760" b="0">
                <a:solidFill>
                  <a:srgbClr val="0A1E3C"/>
                </a:solidFill>
                <a:latin typeface="Arial"/>
              </a:rPr>
              <a:t>Of NSW’s 11.4 GW pipeline, we would underwrite ~3.7 GW (the SSD-approved/received cohort) as policy-visible, and within that, only projects with named substations or connection agreements as bankable, roughly 2–2.5 GW through 2029. Method: Section 05 screens applied to Climate Council/DC Byte and NSW Planning data.</a:t>
            </a:r>
          </a:p>
        </p:txBody>
      </p:sp>
      <p:sp>
        <p:nvSpPr>
          <p:cNvPr id="50" name="TextBox 49"/>
          <p:cNvSpPr txBox="1"/>
          <p:nvPr/>
        </p:nvSpPr>
        <p:spPr>
          <a:xfrm>
            <a:off x="502920" y="4688118"/>
            <a:ext cx="1118612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Power as the priced asset</a:t>
            </a:r>
          </a:p>
        </p:txBody>
      </p:sp>
      <p:sp>
        <p:nvSpPr>
          <p:cNvPr id="51" name="Rectangle 50"/>
          <p:cNvSpPr/>
          <p:nvPr/>
        </p:nvSpPr>
        <p:spPr>
          <a:xfrm>
            <a:off x="502920" y="4870998"/>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2" name="Rectangle 51"/>
          <p:cNvSpPr/>
          <p:nvPr/>
        </p:nvSpPr>
        <p:spPr>
          <a:xfrm>
            <a:off x="502920" y="4962438"/>
            <a:ext cx="11186129" cy="84124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3" name="TextBox 52"/>
          <p:cNvSpPr txBox="1"/>
          <p:nvPr/>
        </p:nvSpPr>
        <p:spPr>
          <a:xfrm>
            <a:off x="649224" y="5072166"/>
            <a:ext cx="2503924"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6.4 GW</a:t>
            </a:r>
          </a:p>
        </p:txBody>
      </p:sp>
      <p:sp>
        <p:nvSpPr>
          <p:cNvPr id="54" name="TextBox 53"/>
          <p:cNvSpPr txBox="1"/>
          <p:nvPr/>
        </p:nvSpPr>
        <p:spPr>
          <a:xfrm>
            <a:off x="649224" y="5481462"/>
            <a:ext cx="2503924"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Goodman global ‘power bank’ (30 Jun 2026)</a:t>
            </a:r>
          </a:p>
        </p:txBody>
      </p:sp>
      <p:sp>
        <p:nvSpPr>
          <p:cNvPr id="55" name="Rectangle 54"/>
          <p:cNvSpPr/>
          <p:nvPr/>
        </p:nvSpPr>
        <p:spPr>
          <a:xfrm>
            <a:off x="3299452" y="5090454"/>
            <a:ext cx="11430" cy="585216"/>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6" name="TextBox 55"/>
          <p:cNvSpPr txBox="1"/>
          <p:nvPr/>
        </p:nvSpPr>
        <p:spPr>
          <a:xfrm>
            <a:off x="3445756" y="5072166"/>
            <a:ext cx="2503924"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720 MW</a:t>
            </a:r>
          </a:p>
        </p:txBody>
      </p:sp>
      <p:sp>
        <p:nvSpPr>
          <p:cNvPr id="57" name="TextBox 56"/>
          <p:cNvSpPr txBox="1"/>
          <p:nvPr/>
        </p:nvSpPr>
        <p:spPr>
          <a:xfrm>
            <a:off x="3445756" y="5481462"/>
            <a:ext cx="2503924"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Marsden Park substation: the 555 MW contract followed it</a:t>
            </a:r>
          </a:p>
        </p:txBody>
      </p:sp>
      <p:sp>
        <p:nvSpPr>
          <p:cNvPr id="58" name="Rectangle 57"/>
          <p:cNvSpPr/>
          <p:nvPr/>
        </p:nvSpPr>
        <p:spPr>
          <a:xfrm>
            <a:off x="6095984" y="5090454"/>
            <a:ext cx="11430" cy="585216"/>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9" name="TextBox 58"/>
          <p:cNvSpPr txBox="1"/>
          <p:nvPr/>
        </p:nvSpPr>
        <p:spPr>
          <a:xfrm>
            <a:off x="6242288" y="5072166"/>
            <a:ext cx="2503924"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A$1,838/sqm</a:t>
            </a:r>
          </a:p>
        </p:txBody>
      </p:sp>
      <p:sp>
        <p:nvSpPr>
          <p:cNvPr id="60" name="TextBox 59"/>
          <p:cNvSpPr txBox="1"/>
          <p:nvPr/>
        </p:nvSpPr>
        <p:spPr>
          <a:xfrm>
            <a:off x="6242288" y="5481462"/>
            <a:ext cx="2503924"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Erskine Park land, Dec 2024 (PwC)</a:t>
            </a:r>
          </a:p>
        </p:txBody>
      </p:sp>
      <p:sp>
        <p:nvSpPr>
          <p:cNvPr id="61" name="Rectangle 60"/>
          <p:cNvSpPr/>
          <p:nvPr/>
        </p:nvSpPr>
        <p:spPr>
          <a:xfrm>
            <a:off x="8892517" y="5090454"/>
            <a:ext cx="11430" cy="585216"/>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2" name="TextBox 61"/>
          <p:cNvSpPr txBox="1"/>
          <p:nvPr/>
        </p:nvSpPr>
        <p:spPr>
          <a:xfrm>
            <a:off x="9038821" y="5072166"/>
            <a:ext cx="2503924"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3.67 GW</a:t>
            </a:r>
          </a:p>
        </p:txBody>
      </p:sp>
      <p:sp>
        <p:nvSpPr>
          <p:cNvPr id="63" name="TextBox 62"/>
          <p:cNvSpPr txBox="1"/>
          <p:nvPr/>
        </p:nvSpPr>
        <p:spPr>
          <a:xfrm>
            <a:off x="9038821" y="5481462"/>
            <a:ext cx="2503924"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NSW SSD approved/received cohort (end of 2025)</a:t>
            </a:r>
          </a:p>
        </p:txBody>
      </p:sp>
      <p:sp>
        <p:nvSpPr>
          <p:cNvPr id="64" name="TextBox 63"/>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NSW Planning Portal; Climate Council (Jun 2026); King &amp; Wood Mallesons (6 Aug 2026); Goodman FY26 (20 Aug 2026); CDC/NSW SSD (Nov 2025).</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07 · Competitive position</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39</a:t>
            </a:r>
          </a:p>
        </p:txBody>
      </p:sp>
      <p:sp>
        <p:nvSpPr>
          <p:cNvPr id="9" name="TextBox 8"/>
          <p:cNvSpPr txBox="1"/>
          <p:nvPr/>
        </p:nvSpPr>
        <p:spPr>
          <a:xfrm>
            <a:off x="502920" y="521208"/>
            <a:ext cx="868680" cy="557784"/>
          </a:xfrm>
          <a:prstGeom prst="rect">
            <a:avLst/>
          </a:prstGeom>
          <a:noFill/>
        </p:spPr>
        <p:txBody>
          <a:bodyPr wrap="square" anchor="t" lIns="0" tIns="0" rIns="0" bIns="0">
            <a:noAutofit/>
          </a:bodyPr>
          <a:lstStyle/>
          <a:p>
            <a:pPr algn="l">
              <a:lnSpc>
                <a:spcPct val="122000"/>
              </a:lnSpc>
              <a:spcAft>
                <a:spcPts val="0"/>
              </a:spcAft>
            </a:pPr>
            <a:r>
              <a:rPr sz="3000" b="1">
                <a:solidFill>
                  <a:srgbClr val="D7DEE9"/>
                </a:solidFill>
                <a:latin typeface="Georgia"/>
              </a:rPr>
              <a:t>07</a:t>
            </a:r>
          </a:p>
        </p:txBody>
      </p:sp>
      <p:sp>
        <p:nvSpPr>
          <p:cNvPr id="10" name="TextBox 9"/>
          <p:cNvSpPr txBox="1"/>
          <p:nvPr/>
        </p:nvSpPr>
        <p:spPr>
          <a:xfrm>
            <a:off x="1435608" y="576072"/>
            <a:ext cx="10253441" cy="371855"/>
          </a:xfrm>
          <a:prstGeom prst="rect">
            <a:avLst/>
          </a:prstGeom>
          <a:noFill/>
        </p:spPr>
        <p:txBody>
          <a:bodyPr wrap="square" anchor="t" lIns="0" tIns="0" rIns="0" bIns="0">
            <a:noAutofit/>
          </a:bodyPr>
          <a:lstStyle/>
          <a:p>
            <a:pPr algn="l">
              <a:lnSpc>
                <a:spcPct val="122000"/>
              </a:lnSpc>
              <a:spcAft>
                <a:spcPts val="0"/>
              </a:spcAft>
            </a:pPr>
            <a:r>
              <a:rPr sz="2000" b="1">
                <a:solidFill>
                  <a:srgbClr val="0A1E3C"/>
                </a:solidFill>
                <a:latin typeface="Georgia"/>
              </a:rPr>
              <a:t>Competitive position</a:t>
            </a:r>
          </a:p>
        </p:txBody>
      </p:sp>
      <p:sp>
        <p:nvSpPr>
          <p:cNvPr id="11" name="Rectangle 10"/>
          <p:cNvSpPr/>
          <p:nvPr/>
        </p:nvSpPr>
        <p:spPr>
          <a:xfrm>
            <a:off x="1435608" y="978408"/>
            <a:ext cx="566928" cy="2926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2093976" y="989380"/>
            <a:ext cx="9595073"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1435608" y="1097280"/>
            <a:ext cx="10253441" cy="178490"/>
          </a:xfrm>
          <a:prstGeom prst="rect">
            <a:avLst/>
          </a:prstGeom>
          <a:noFill/>
        </p:spPr>
        <p:txBody>
          <a:bodyPr wrap="square" anchor="t" lIns="0" tIns="0" rIns="0" bIns="0">
            <a:noAutofit/>
          </a:bodyPr>
          <a:lstStyle/>
          <a:p>
            <a:pPr algn="l">
              <a:lnSpc>
                <a:spcPct val="122000"/>
              </a:lnSpc>
              <a:spcAft>
                <a:spcPts val="0"/>
              </a:spcAft>
            </a:pPr>
            <a:r>
              <a:rPr sz="960" b="0">
                <a:solidFill>
                  <a:srgbClr val="5B6B84"/>
                </a:solidFill>
                <a:latin typeface="Arial"/>
              </a:rPr>
              <a:t>AirTrunk, CDC, NEXTDC, and the capital behind each model</a:t>
            </a:r>
          </a:p>
        </p:txBody>
      </p:sp>
      <p:sp>
        <p:nvSpPr>
          <p:cNvPr id="14" name="TextBox 13"/>
          <p:cNvSpPr txBox="1"/>
          <p:nvPr/>
        </p:nvSpPr>
        <p:spPr>
          <a:xfrm>
            <a:off x="502920" y="1371600"/>
            <a:ext cx="8343877" cy="494995"/>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Two platforms dominate operating capacity, AirTrunk and CDC, with NEXTDC the listed third; shares are triangulated and no audited series exists</a:t>
            </a:r>
          </a:p>
        </p:txBody>
      </p:sp>
      <p:sp>
        <p:nvSpPr>
          <p:cNvPr id="15" name="TextBox 14"/>
          <p:cNvSpPr txBox="1"/>
          <p:nvPr/>
        </p:nvSpPr>
        <p:spPr>
          <a:xfrm>
            <a:off x="502920" y="1966976"/>
            <a:ext cx="5410184"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Indicative capacity by operator, MW: Australia only, mixed bases</a:t>
            </a:r>
          </a:p>
        </p:txBody>
      </p:sp>
      <p:sp>
        <p:nvSpPr>
          <p:cNvPr id="16" name="Rectangle 15"/>
          <p:cNvSpPr/>
          <p:nvPr/>
        </p:nvSpPr>
        <p:spPr>
          <a:xfrm>
            <a:off x="502920" y="2149856"/>
            <a:ext cx="541018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17" name="Chart 16"/>
          <p:cNvGraphicFramePr>
            <a:graphicFrameLocks noGrp="1"/>
          </p:cNvGraphicFramePr>
          <p:nvPr/>
        </p:nvGraphicFramePr>
        <p:xfrm>
          <a:off x="502920" y="2241296"/>
          <a:ext cx="5410184" cy="1737360"/>
        </p:xfrm>
        <a:graphic>
          <a:graphicData uri="http://schemas.openxmlformats.org/drawingml/2006/chart">
            <c:chart xmlns:c="http://schemas.openxmlformats.org/drawingml/2006/chart" r:id="rId2"/>
          </a:graphicData>
        </a:graphic>
      </p:graphicFrame>
      <p:sp>
        <p:nvSpPr>
          <p:cNvPr id="18" name="Rectangle 17"/>
          <p:cNvSpPr/>
          <p:nvPr/>
        </p:nvSpPr>
        <p:spPr>
          <a:xfrm>
            <a:off x="502920" y="4056380"/>
            <a:ext cx="105156" cy="10515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TextBox 18"/>
          <p:cNvSpPr txBox="1"/>
          <p:nvPr/>
        </p:nvSpPr>
        <p:spPr>
          <a:xfrm>
            <a:off x="672084" y="4015232"/>
            <a:ext cx="488315" cy="16459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Reported</a:t>
            </a:r>
          </a:p>
        </p:txBody>
      </p:sp>
      <p:sp>
        <p:nvSpPr>
          <p:cNvPr id="20" name="Rectangle 19"/>
          <p:cNvSpPr/>
          <p:nvPr/>
        </p:nvSpPr>
        <p:spPr>
          <a:xfrm>
            <a:off x="1324991" y="4056380"/>
            <a:ext cx="105156" cy="105156"/>
          </a:xfrm>
          <a:prstGeom prst="rect">
            <a:avLst/>
          </a:prstGeom>
          <a:solidFill>
            <a:srgbClr val="AEBCCE"/>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TextBox 20"/>
          <p:cNvSpPr txBox="1"/>
          <p:nvPr/>
        </p:nvSpPr>
        <p:spPr>
          <a:xfrm>
            <a:off x="1494155" y="4015232"/>
            <a:ext cx="627965" cy="16459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Triangulated</a:t>
            </a:r>
          </a:p>
        </p:txBody>
      </p:sp>
      <p:sp>
        <p:nvSpPr>
          <p:cNvPr id="22" name="TextBox 21"/>
          <p:cNvSpPr txBox="1"/>
          <p:nvPr/>
        </p:nvSpPr>
        <p:spPr>
          <a:xfrm>
            <a:off x="502920" y="4207256"/>
            <a:ext cx="5410184" cy="423915"/>
          </a:xfrm>
          <a:prstGeom prst="rect">
            <a:avLst/>
          </a:prstGeom>
          <a:noFill/>
        </p:spPr>
        <p:txBody>
          <a:bodyPr wrap="square" anchor="t" lIns="0" tIns="0" rIns="0" bIns="0">
            <a:noAutofit/>
          </a:bodyPr>
          <a:lstStyle/>
          <a:p>
            <a:pPr algn="l">
              <a:lnSpc>
                <a:spcPct val="122000"/>
              </a:lnSpc>
              <a:spcAft>
                <a:spcPts val="0"/>
              </a:spcAft>
            </a:pPr>
            <a:r>
              <a:rPr sz="760" b="0" spc="-17">
                <a:solidFill>
                  <a:srgbClr val="5B6B84"/>
                </a:solidFill>
                <a:latin typeface="Arial"/>
              </a:rPr>
              <a:t>Bases differ: the navy bars are reported Australian capacity (CDC operating, 31 Mar 2026; NEXTDC built, 30 Jun 2026; Stack MEL01 A+B operating); lighter bars are inashanu estimates. Built capacity runs ahead of the IT load actually drawn, so the bars sum to ~1.6 GW against ~1.35 GW of national operating IT load (ITK) and are not additive. Equinix (18 IBX) discloses no MW.</a:t>
            </a:r>
          </a:p>
        </p:txBody>
      </p:sp>
      <p:sp>
        <p:nvSpPr>
          <p:cNvPr id="23" name="Rectangle 22"/>
          <p:cNvSpPr/>
          <p:nvPr/>
        </p:nvSpPr>
        <p:spPr>
          <a:xfrm>
            <a:off x="502920" y="4670247"/>
            <a:ext cx="5410184" cy="407822"/>
          </a:xfrm>
          <a:prstGeom prst="rect">
            <a:avLst/>
          </a:prstGeom>
          <a:solidFill>
            <a:srgbClr val="F6E9E2"/>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Rectangle 23"/>
          <p:cNvSpPr/>
          <p:nvPr/>
        </p:nvSpPr>
        <p:spPr>
          <a:xfrm>
            <a:off x="502920" y="4670247"/>
            <a:ext cx="36576" cy="407822"/>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TextBox 24"/>
          <p:cNvSpPr txBox="1"/>
          <p:nvPr/>
        </p:nvSpPr>
        <p:spPr>
          <a:xfrm>
            <a:off x="640080" y="4752543"/>
            <a:ext cx="5154152" cy="291876"/>
          </a:xfrm>
          <a:prstGeom prst="rect">
            <a:avLst/>
          </a:prstGeom>
          <a:noFill/>
        </p:spPr>
        <p:txBody>
          <a:bodyPr wrap="square" anchor="t" lIns="0" tIns="0" rIns="0" bIns="0">
            <a:noAutofit/>
          </a:bodyPr>
          <a:lstStyle/>
          <a:p>
            <a:pPr algn="l">
              <a:lnSpc>
                <a:spcPct val="126000"/>
              </a:lnSpc>
              <a:spcAft>
                <a:spcPts val="0"/>
              </a:spcAft>
            </a:pPr>
            <a:r>
              <a:rPr sz="760" b="0">
                <a:solidFill>
                  <a:srgbClr val="0A1E3C"/>
                </a:solidFill>
                <a:latin typeface="Arial"/>
              </a:rPr>
              <a:t>AirTrunk conflict, not resolved (pages retrieved 21 Sep 2026): campus pages 835+ MW, 1,189+ with MEL2; Australia page 755+ MW; 24 Dec 2025 release ‘more than 1.2 GW’. None defined or stated as operating.</a:t>
            </a:r>
          </a:p>
        </p:txBody>
      </p:sp>
      <p:sp>
        <p:nvSpPr>
          <p:cNvPr id="26" name="TextBox 25"/>
          <p:cNvSpPr txBox="1"/>
          <p:nvPr/>
        </p:nvSpPr>
        <p:spPr>
          <a:xfrm>
            <a:off x="6278864" y="1966976"/>
            <a:ext cx="5410184"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Triangulating disclosed figures</a:t>
            </a:r>
          </a:p>
        </p:txBody>
      </p:sp>
      <p:sp>
        <p:nvSpPr>
          <p:cNvPr id="27" name="Rectangle 26"/>
          <p:cNvSpPr/>
          <p:nvPr/>
        </p:nvSpPr>
        <p:spPr>
          <a:xfrm>
            <a:off x="6278864" y="2149856"/>
            <a:ext cx="541018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28" name="Table 27"/>
          <p:cNvGraphicFramePr>
            <a:graphicFrameLocks noGrp="1"/>
          </p:cNvGraphicFramePr>
          <p:nvPr/>
        </p:nvGraphicFramePr>
        <p:xfrm>
          <a:off x="6278864" y="2241296"/>
          <a:ext cx="5410184" cy="2854400"/>
        </p:xfrm>
        <a:graphic>
          <a:graphicData uri="http://schemas.openxmlformats.org/drawingml/2006/table">
            <a:tbl>
              <a:tblPr firstRow="0" bandRow="0" firstCol="0" bandCol="0">
                <a:tableStyleId>{2D5ABB26-0587-4C30-8999-92F81FD0307C}</a:tableStyleId>
              </a:tblPr>
              <a:tblGrid>
                <a:gridCol w="1481328"/>
                <a:gridCol w="713232"/>
                <a:gridCol w="3215624"/>
              </a:tblGrid>
              <a:tr h="297180">
                <a:tc>
                  <a:txBody>
                    <a:bodyPr wrap="square">
                      <a:noAutofit/>
                    </a:bodyPr>
                    <a:lstStyle/>
                    <a:p>
                      <a:pPr algn="l">
                        <a:lnSpc>
                          <a:spcPct val="118000"/>
                        </a:lnSpc>
                      </a:pPr>
                      <a:r>
                        <a:rPr sz="860" b="1">
                          <a:solidFill>
                            <a:srgbClr val="0A1E3C"/>
                          </a:solidFill>
                          <a:latin typeface="Arial"/>
                        </a:rPr>
                        <a:t>Operator</a:t>
                      </a:r>
                    </a:p>
                  </a:txBody>
                  <a:tcPr marL="91440"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r">
                        <a:lnSpc>
                          <a:spcPct val="118000"/>
                        </a:lnSpc>
                      </a:pPr>
                      <a:r>
                        <a:rPr sz="860" b="1">
                          <a:solidFill>
                            <a:srgbClr val="0A1E3C"/>
                          </a:solidFill>
                          <a:latin typeface="Arial"/>
                        </a:rPr>
                        <a:t>MW</a:t>
                      </a:r>
                    </a:p>
                  </a:txBody>
                  <a:tcPr marL="82296"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Basis (register item 1)</a:t>
                      </a:r>
                    </a:p>
                  </a:txBody>
                  <a:tcPr marL="82296" marR="82296" marT="77724" marB="77724" anchor="t">
                    <a:lnT w="11430" cap="flat" cmpd="sng" algn="ctr">
                      <a:solidFill>
                        <a:srgbClr val="0A1E3C"/>
                      </a:solidFill>
                    </a:lnT>
                    <a:lnB w="11430" cap="flat" cmpd="sng" algn="ctr">
                      <a:solidFill>
                        <a:srgbClr val="0A1E3C"/>
                      </a:solidFill>
                    </a:lnB>
                    <a:noFill/>
                  </a:tcPr>
                </a:tc>
              </a:tr>
              <a:tr h="413207">
                <a:tc>
                  <a:txBody>
                    <a:bodyPr wrap="square">
                      <a:noAutofit/>
                    </a:bodyPr>
                    <a:lstStyle/>
                    <a:p>
                      <a:pPr algn="l">
                        <a:lnSpc>
                          <a:spcPct val="118000"/>
                        </a:lnSpc>
                      </a:pPr>
                      <a:r>
                        <a:rPr sz="860" b="1">
                          <a:solidFill>
                            <a:srgbClr val="0A1E3C"/>
                          </a:solidFill>
                          <a:latin typeface="Arial"/>
                        </a:rPr>
                        <a:t>CDC Data Centres</a:t>
                      </a:r>
                    </a:p>
                  </a:txBody>
                  <a:tcPr marL="91440" marR="82296" marT="77724" marB="77724" anchor="t">
                    <a:lnB w="7620" cap="flat" cmpd="sng" algn="ctr">
                      <a:solidFill>
                        <a:srgbClr val="D7DEE9"/>
                      </a:solidFill>
                    </a:lnB>
                    <a:noFill/>
                  </a:tcPr>
                </a:tc>
                <a:tc>
                  <a:txBody>
                    <a:bodyPr wrap="square">
                      <a:noAutofit/>
                    </a:bodyPr>
                    <a:lstStyle/>
                    <a:p>
                      <a:pPr algn="r">
                        <a:lnSpc>
                          <a:spcPct val="118000"/>
                        </a:lnSpc>
                      </a:pPr>
                      <a:r>
                        <a:rPr sz="860" b="0">
                          <a:solidFill>
                            <a:srgbClr val="0A1E3C"/>
                          </a:solidFill>
                          <a:latin typeface="Arial"/>
                        </a:rPr>
                        <a:t>574</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AU operating, 31 Mar 2026: Canberra 156, Sydney 237, Melbourne 181 (reported; excludes Auckland 98)</a:t>
                      </a:r>
                    </a:p>
                  </a:txBody>
                  <a:tcPr marL="82296" marR="82296" marT="77724" marB="77724" anchor="t">
                    <a:lnB w="7620" cap="flat" cmpd="sng" algn="ctr">
                      <a:solidFill>
                        <a:srgbClr val="D7DEE9"/>
                      </a:solidFill>
                    </a:lnB>
                    <a:noFill/>
                  </a:tcPr>
                </a:tc>
              </a:tr>
              <a:tr h="542086">
                <a:tc>
                  <a:txBody>
                    <a:bodyPr wrap="square">
                      <a:noAutofit/>
                    </a:bodyPr>
                    <a:lstStyle/>
                    <a:p>
                      <a:pPr algn="l">
                        <a:lnSpc>
                          <a:spcPct val="118000"/>
                        </a:lnSpc>
                      </a:pPr>
                      <a:r>
                        <a:rPr sz="860" b="1">
                          <a:solidFill>
                            <a:srgbClr val="0A1E3C"/>
                          </a:solidFill>
                          <a:latin typeface="Arial"/>
                        </a:rPr>
                        <a:t>AirTrunk</a:t>
                      </a:r>
                    </a:p>
                  </a:txBody>
                  <a:tcPr marL="91440" marR="82296" marT="77724" marB="77724" anchor="t">
                    <a:lnB w="7620" cap="flat" cmpd="sng" algn="ctr">
                      <a:solidFill>
                        <a:srgbClr val="D7DEE9"/>
                      </a:solidFill>
                    </a:lnB>
                    <a:noFill/>
                  </a:tcPr>
                </a:tc>
                <a:tc>
                  <a:txBody>
                    <a:bodyPr wrap="square">
                      <a:noAutofit/>
                    </a:bodyPr>
                    <a:lstStyle/>
                    <a:p>
                      <a:pPr algn="r">
                        <a:lnSpc>
                          <a:spcPct val="118000"/>
                        </a:lnSpc>
                      </a:pPr>
                      <a:r>
                        <a:rPr sz="860" b="0">
                          <a:solidFill>
                            <a:srgbClr val="0A1E3C"/>
                          </a:solidFill>
                          <a:latin typeface="Arial"/>
                        </a:rPr>
                        <a:t>~500</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inashanu low-end operating est.; operator publishes three conflicting AU totals (note at left); SYD3 ~330 MW operating (ITK)</a:t>
                      </a:r>
                    </a:p>
                  </a:txBody>
                  <a:tcPr marL="82296" marR="82296" marT="77724" marB="77724" anchor="t">
                    <a:lnB w="7620" cap="flat" cmpd="sng" algn="ctr">
                      <a:solidFill>
                        <a:srgbClr val="D7DEE9"/>
                      </a:solidFill>
                    </a:lnB>
                    <a:noFill/>
                  </a:tcPr>
                </a:tc>
              </a:tr>
              <a:tr h="413207">
                <a:tc>
                  <a:txBody>
                    <a:bodyPr wrap="square">
                      <a:noAutofit/>
                    </a:bodyPr>
                    <a:lstStyle/>
                    <a:p>
                      <a:pPr algn="l">
                        <a:lnSpc>
                          <a:spcPct val="118000"/>
                        </a:lnSpc>
                      </a:pPr>
                      <a:r>
                        <a:rPr sz="860" b="1">
                          <a:solidFill>
                            <a:srgbClr val="0A1E3C"/>
                          </a:solidFill>
                          <a:latin typeface="Arial"/>
                        </a:rPr>
                        <a:t>NEXTDC</a:t>
                      </a:r>
                    </a:p>
                  </a:txBody>
                  <a:tcPr marL="91440" marR="82296" marT="77724" marB="77724" anchor="t">
                    <a:lnB w="7620" cap="flat" cmpd="sng" algn="ctr">
                      <a:solidFill>
                        <a:srgbClr val="D7DEE9"/>
                      </a:solidFill>
                    </a:lnB>
                    <a:noFill/>
                  </a:tcPr>
                </a:tc>
                <a:tc>
                  <a:txBody>
                    <a:bodyPr wrap="square">
                      <a:noAutofit/>
                    </a:bodyPr>
                    <a:lstStyle/>
                    <a:p>
                      <a:pPr algn="r">
                        <a:lnSpc>
                          <a:spcPct val="118000"/>
                        </a:lnSpc>
                      </a:pPr>
                      <a:r>
                        <a:rPr sz="860" b="0">
                          <a:solidFill>
                            <a:srgbClr val="0A1E3C"/>
                          </a:solidFill>
                          <a:latin typeface="Arial"/>
                        </a:rPr>
                        <a:t>278</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AU built capacity, 30 Jun 2026 (reported; 288 incl. KL1); billing 175.0 MW</a:t>
                      </a:r>
                    </a:p>
                  </a:txBody>
                  <a:tcPr marL="82296" marR="82296" marT="77724" marB="77724" anchor="t">
                    <a:lnB w="7620" cap="flat" cmpd="sng" algn="ctr">
                      <a:solidFill>
                        <a:srgbClr val="D7DEE9"/>
                      </a:solidFill>
                    </a:lnB>
                    <a:noFill/>
                  </a:tcPr>
                </a:tc>
              </a:tr>
              <a:tr h="297180">
                <a:tc>
                  <a:txBody>
                    <a:bodyPr wrap="square">
                      <a:noAutofit/>
                    </a:bodyPr>
                    <a:lstStyle/>
                    <a:p>
                      <a:pPr algn="l">
                        <a:lnSpc>
                          <a:spcPct val="118000"/>
                        </a:lnSpc>
                      </a:pPr>
                      <a:r>
                        <a:rPr sz="860" b="1">
                          <a:solidFill>
                            <a:srgbClr val="0A1E3C"/>
                          </a:solidFill>
                          <a:latin typeface="Arial"/>
                        </a:rPr>
                        <a:t>Hyperscaler self-builds</a:t>
                      </a:r>
                    </a:p>
                  </a:txBody>
                  <a:tcPr marL="91440" marR="82296" marT="77724" marB="77724" anchor="t">
                    <a:lnB w="7620" cap="flat" cmpd="sng" algn="ctr">
                      <a:solidFill>
                        <a:srgbClr val="D7DEE9"/>
                      </a:solidFill>
                    </a:lnB>
                    <a:noFill/>
                  </a:tcPr>
                </a:tc>
                <a:tc>
                  <a:txBody>
                    <a:bodyPr wrap="square">
                      <a:noAutofit/>
                    </a:bodyPr>
                    <a:lstStyle/>
                    <a:p>
                      <a:pPr algn="r">
                        <a:lnSpc>
                          <a:spcPct val="118000"/>
                        </a:lnSpc>
                      </a:pPr>
                      <a:r>
                        <a:rPr sz="860" b="0">
                          <a:solidFill>
                            <a:srgbClr val="0A1E3C"/>
                          </a:solidFill>
                          <a:latin typeface="Arial"/>
                        </a:rPr>
                        <a:t>~100–200</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AWS / Microsoft / Google combined (~150, est.)</a:t>
                      </a:r>
                    </a:p>
                  </a:txBody>
                  <a:tcPr marL="82296" marR="82296" marT="77724" marB="77724" anchor="t">
                    <a:lnB w="7620" cap="flat" cmpd="sng" algn="ctr">
                      <a:solidFill>
                        <a:srgbClr val="D7DEE9"/>
                      </a:solidFill>
                    </a:lnB>
                    <a:noFill/>
                  </a:tcPr>
                </a:tc>
              </a:tr>
              <a:tr h="297180">
                <a:tc>
                  <a:txBody>
                    <a:bodyPr wrap="square">
                      <a:noAutofit/>
                    </a:bodyPr>
                    <a:lstStyle/>
                    <a:p>
                      <a:pPr algn="l">
                        <a:lnSpc>
                          <a:spcPct val="118000"/>
                        </a:lnSpc>
                      </a:pPr>
                      <a:r>
                        <a:rPr sz="860" b="1">
                          <a:solidFill>
                            <a:srgbClr val="0A1E3C"/>
                          </a:solidFill>
                          <a:latin typeface="Arial"/>
                        </a:rPr>
                        <a:t>Stack Infrastructure</a:t>
                      </a:r>
                    </a:p>
                  </a:txBody>
                  <a:tcPr marL="91440" marR="82296" marT="77724" marB="77724" anchor="t">
                    <a:lnB w="7620" cap="flat" cmpd="sng" algn="ctr">
                      <a:solidFill>
                        <a:srgbClr val="D7DEE9"/>
                      </a:solidFill>
                    </a:lnB>
                    <a:noFill/>
                  </a:tcPr>
                </a:tc>
                <a:tc>
                  <a:txBody>
                    <a:bodyPr wrap="square">
                      <a:noAutofit/>
                    </a:bodyPr>
                    <a:lstStyle/>
                    <a:p>
                      <a:pPr algn="r">
                        <a:lnSpc>
                          <a:spcPct val="118000"/>
                        </a:lnSpc>
                      </a:pPr>
                      <a:r>
                        <a:rPr sz="860" b="0">
                          <a:solidFill>
                            <a:srgbClr val="0A1E3C"/>
                          </a:solidFill>
                          <a:latin typeface="Arial"/>
                        </a:rPr>
                        <a:t>72</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MEL01 A+B operating (reported)</a:t>
                      </a:r>
                    </a:p>
                  </a:txBody>
                  <a:tcPr marL="82296" marR="82296" marT="77724" marB="77724" anchor="t">
                    <a:lnB w="7620" cap="flat" cmpd="sng" algn="ctr">
                      <a:solidFill>
                        <a:srgbClr val="D7DEE9"/>
                      </a:solidFill>
                    </a:lnB>
                    <a:noFill/>
                  </a:tcPr>
                </a:tc>
              </a:tr>
              <a:tr h="297180">
                <a:tc>
                  <a:txBody>
                    <a:bodyPr wrap="square">
                      <a:noAutofit/>
                    </a:bodyPr>
                    <a:lstStyle/>
                    <a:p>
                      <a:pPr algn="l">
                        <a:lnSpc>
                          <a:spcPct val="118000"/>
                        </a:lnSpc>
                      </a:pPr>
                      <a:r>
                        <a:rPr sz="860" b="1">
                          <a:solidFill>
                            <a:srgbClr val="0A1E3C"/>
                          </a:solidFill>
                          <a:latin typeface="Arial"/>
                        </a:rPr>
                        <a:t>DigiCo</a:t>
                      </a:r>
                    </a:p>
                  </a:txBody>
                  <a:tcPr marL="91440" marR="82296" marT="77724" marB="77724" anchor="t">
                    <a:lnB w="7620" cap="flat" cmpd="sng" algn="ctr">
                      <a:solidFill>
                        <a:srgbClr val="D7DEE9"/>
                      </a:solidFill>
                    </a:lnB>
                    <a:noFill/>
                  </a:tcPr>
                </a:tc>
                <a:tc>
                  <a:txBody>
                    <a:bodyPr wrap="square">
                      <a:noAutofit/>
                    </a:bodyPr>
                    <a:lstStyle/>
                    <a:p>
                      <a:pPr algn="r">
                        <a:lnSpc>
                          <a:spcPct val="118000"/>
                        </a:lnSpc>
                      </a:pPr>
                      <a:r>
                        <a:rPr sz="860" b="0">
                          <a:solidFill>
                            <a:srgbClr val="0A1E3C"/>
                          </a:solidFill>
                          <a:latin typeface="Arial"/>
                        </a:rPr>
                        <a:t>~57</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SYD1 26 MW to 88 MW on completion (mid-point est.)</a:t>
                      </a:r>
                    </a:p>
                  </a:txBody>
                  <a:tcPr marL="82296" marR="82296" marT="77724" marB="77724" anchor="t">
                    <a:lnB w="7620" cap="flat" cmpd="sng" algn="ctr">
                      <a:solidFill>
                        <a:srgbClr val="D7DEE9"/>
                      </a:solidFill>
                    </a:lnB>
                    <a:noFill/>
                  </a:tcPr>
                </a:tc>
              </a:tr>
              <a:tr h="297180">
                <a:tc>
                  <a:txBody>
                    <a:bodyPr wrap="square">
                      <a:noAutofit/>
                    </a:bodyPr>
                    <a:lstStyle/>
                    <a:p>
                      <a:pPr algn="l">
                        <a:lnSpc>
                          <a:spcPct val="118000"/>
                        </a:lnSpc>
                      </a:pPr>
                      <a:r>
                        <a:rPr sz="860" b="1">
                          <a:solidFill>
                            <a:srgbClr val="0A1E3C"/>
                          </a:solidFill>
                          <a:latin typeface="Arial"/>
                        </a:rPr>
                        <a:t>Equinix</a:t>
                      </a:r>
                    </a:p>
                  </a:txBody>
                  <a:tcPr marL="91440" marR="82296" marT="77724" marB="77724" anchor="t">
                    <a:lnB w="11430" cap="flat" cmpd="sng" algn="ctr">
                      <a:solidFill>
                        <a:srgbClr val="0A1E3C"/>
                      </a:solidFill>
                    </a:lnB>
                    <a:noFill/>
                  </a:tcPr>
                </a:tc>
                <a:tc>
                  <a:txBody>
                    <a:bodyPr wrap="square">
                      <a:noAutofit/>
                    </a:bodyPr>
                    <a:lstStyle/>
                    <a:p>
                      <a:pPr algn="r">
                        <a:lnSpc>
                          <a:spcPct val="118000"/>
                        </a:lnSpc>
                      </a:pPr>
                      <a:r>
                        <a:rPr sz="860" b="0">
                          <a:solidFill>
                            <a:srgbClr val="0A1E3C"/>
                          </a:solidFill>
                          <a:latin typeface="Arial"/>
                        </a:rPr>
                        <a:t>n/d</a:t>
                      </a:r>
                    </a:p>
                  </a:txBody>
                  <a:tcPr marL="82296"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18 facilities; MW undisclosed</a:t>
                      </a:r>
                    </a:p>
                  </a:txBody>
                  <a:tcPr marL="82296" marR="82296" marT="77724" marB="77724" anchor="t">
                    <a:lnB w="11430" cap="flat" cmpd="sng" algn="ctr">
                      <a:solidFill>
                        <a:srgbClr val="0A1E3C"/>
                      </a:solidFill>
                    </a:lnB>
                    <a:noFill/>
                  </a:tcPr>
                </a:tc>
              </a:tr>
            </a:tbl>
          </a:graphicData>
        </a:graphic>
      </p:graphicFrame>
      <p:sp>
        <p:nvSpPr>
          <p:cNvPr id="29" name="Rectangle 28"/>
          <p:cNvSpPr/>
          <p:nvPr/>
        </p:nvSpPr>
        <p:spPr>
          <a:xfrm>
            <a:off x="502920" y="5222418"/>
            <a:ext cx="5410184" cy="888822"/>
          </a:xfrm>
          <a:prstGeom prst="rect">
            <a:avLst/>
          </a:prstGeom>
          <a:solidFill>
            <a:srgbClr val="FBF9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Rectangle 29"/>
          <p:cNvSpPr/>
          <p:nvPr/>
        </p:nvSpPr>
        <p:spPr>
          <a:xfrm>
            <a:off x="502920" y="5222418"/>
            <a:ext cx="41148" cy="888822"/>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TextBox 30"/>
          <p:cNvSpPr txBox="1"/>
          <p:nvPr/>
        </p:nvSpPr>
        <p:spPr>
          <a:xfrm>
            <a:off x="685800" y="5350434"/>
            <a:ext cx="5099288" cy="156159"/>
          </a:xfrm>
          <a:prstGeom prst="rect">
            <a:avLst/>
          </a:prstGeom>
          <a:noFill/>
        </p:spPr>
        <p:txBody>
          <a:bodyPr wrap="square" anchor="t" lIns="0" tIns="0" rIns="0" bIns="0">
            <a:noAutofit/>
          </a:bodyPr>
          <a:lstStyle/>
          <a:p>
            <a:pPr>
              <a:lnSpc>
                <a:spcPct val="118000"/>
              </a:lnSpc>
            </a:pPr>
            <a:r>
              <a:rPr sz="919" b="1" spc="50">
                <a:solidFill>
                  <a:srgbClr val="C2410C"/>
                </a:solidFill>
                <a:latin typeface="Arial"/>
              </a:rPr>
              <a:t>THE BIG THREE: ~65–75% OF THIRD-PARTY MW (INASHANU ESTIMATE)</a:t>
            </a:r>
          </a:p>
        </p:txBody>
      </p:sp>
      <p:sp>
        <p:nvSpPr>
          <p:cNvPr id="32" name="TextBox 31"/>
          <p:cNvSpPr txBox="1"/>
          <p:nvPr/>
        </p:nvSpPr>
        <p:spPr>
          <a:xfrm>
            <a:off x="685800" y="5552313"/>
            <a:ext cx="5099288" cy="516498"/>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No house publishes an audited share-of-MW series (register item 1). AirTrunk and CDC are the two largest operators; with NEXTDC they plausibly represent ~65–75% of third-party operational MW, an explicit estimate.</a:t>
            </a:r>
          </a:p>
        </p:txBody>
      </p:sp>
      <p:sp>
        <p:nvSpPr>
          <p:cNvPr id="33" name="Rectangle 32"/>
          <p:cNvSpPr/>
          <p:nvPr/>
        </p:nvSpPr>
        <p:spPr>
          <a:xfrm>
            <a:off x="6278864" y="5222418"/>
            <a:ext cx="5410184" cy="88882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Rectangle 33"/>
          <p:cNvSpPr/>
          <p:nvPr/>
        </p:nvSpPr>
        <p:spPr>
          <a:xfrm>
            <a:off x="6278864" y="5222418"/>
            <a:ext cx="41148" cy="888822"/>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5" name="TextBox 34"/>
          <p:cNvSpPr txBox="1"/>
          <p:nvPr/>
        </p:nvSpPr>
        <p:spPr>
          <a:xfrm>
            <a:off x="6461744" y="5350434"/>
            <a:ext cx="5099288" cy="156159"/>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CONCENTRATION CUTS BOTH WAYS</a:t>
            </a:r>
          </a:p>
        </p:txBody>
      </p:sp>
      <p:sp>
        <p:nvSpPr>
          <p:cNvPr id="36" name="TextBox 35"/>
          <p:cNvSpPr txBox="1"/>
          <p:nvPr/>
        </p:nvSpPr>
        <p:spPr>
          <a:xfrm>
            <a:off x="6461744" y="5552313"/>
            <a:ext cx="5099288" cy="516498"/>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ResearchAndMarkets names CDC, NEXTDC and AirTrunk as the dominant trio. Concentration gives the leaders pricing power on scarce powered capacity, and makes the sector’s credit profile hostage to three balance sheets.</a:t>
            </a:r>
          </a:p>
        </p:txBody>
      </p:sp>
      <p:sp>
        <p:nvSpPr>
          <p:cNvPr id="37" name="TextBox 36"/>
          <p:cNvSpPr txBox="1"/>
          <p:nvPr/>
        </p:nvSpPr>
        <p:spPr>
          <a:xfrm>
            <a:off x="502920" y="6257544"/>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ITK Research (11 May 2026); Infratil disclosures (Mar 2026); Business Wire (5 Dec 2025); Infratil CDC valuation update (31 Mar 2026); NEXTDC FY26 results (27 Aug 2026); AirTrunk pages and release; dossier Section 4.10 triangulation.</a:t>
            </a:r>
          </a:p>
        </p:txBody>
      </p:sp>
      <p:pic>
        <p:nvPicPr>
          <p:cNvPr id="38" name="Picture 37" descr="sect07.png"/>
          <p:cNvPicPr>
            <a:picLocks noChangeAspect="1"/>
          </p:cNvPicPr>
          <p:nvPr/>
        </p:nvPicPr>
        <p:blipFill>
          <a:blip r:embed="rId3"/>
          <a:stretch>
            <a:fillRect/>
          </a:stretch>
        </p:blipFill>
        <p:spPr>
          <a:xfrm>
            <a:off x="11323289" y="603504"/>
            <a:ext cx="365760" cy="365760"/>
          </a:xfrm>
          <a:prstGeom prst="rect">
            <a:avLst/>
          </a:prstGeom>
        </p:spPr>
      </p:pic>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07 · Competitive position</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40</a:t>
            </a:r>
          </a:p>
        </p:txBody>
      </p:sp>
      <p:sp>
        <p:nvSpPr>
          <p:cNvPr id="9" name="TextBox 8"/>
          <p:cNvSpPr txBox="1"/>
          <p:nvPr/>
        </p:nvSpPr>
        <p:spPr>
          <a:xfrm>
            <a:off x="502920" y="576072"/>
            <a:ext cx="8343877" cy="494995"/>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AirTrunk is the sector’s price-setter: an A$24bn platform, &gt;800 MW committed, and now heading for a Singapore REIT window</a:t>
            </a:r>
          </a:p>
        </p:txBody>
      </p:sp>
      <p:sp>
        <p:nvSpPr>
          <p:cNvPr id="10" name="Rectangle 9"/>
          <p:cNvSpPr/>
          <p:nvPr/>
        </p:nvSpPr>
        <p:spPr>
          <a:xfrm>
            <a:off x="502920" y="1171448"/>
            <a:ext cx="11186129" cy="6766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1" name="TextBox 10"/>
          <p:cNvSpPr txBox="1"/>
          <p:nvPr/>
        </p:nvSpPr>
        <p:spPr>
          <a:xfrm>
            <a:off x="649224" y="1281176"/>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&gt;A$24bn</a:t>
            </a:r>
          </a:p>
        </p:txBody>
      </p:sp>
      <p:sp>
        <p:nvSpPr>
          <p:cNvPr id="12" name="TextBox 11"/>
          <p:cNvSpPr txBox="1"/>
          <p:nvPr/>
        </p:nvSpPr>
        <p:spPr>
          <a:xfrm>
            <a:off x="649224" y="1641271"/>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Implied EV (US$16.1bn), Dec 2024</a:t>
            </a:r>
          </a:p>
        </p:txBody>
      </p:sp>
      <p:sp>
        <p:nvSpPr>
          <p:cNvPr id="13" name="Rectangle 12"/>
          <p:cNvSpPr/>
          <p:nvPr/>
        </p:nvSpPr>
        <p:spPr>
          <a:xfrm>
            <a:off x="2740145" y="1299464"/>
            <a:ext cx="11430" cy="42062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4" name="TextBox 13"/>
          <p:cNvSpPr txBox="1"/>
          <p:nvPr/>
        </p:nvSpPr>
        <p:spPr>
          <a:xfrm>
            <a:off x="2886449" y="1281176"/>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&gt;800 MW</a:t>
            </a:r>
          </a:p>
        </p:txBody>
      </p:sp>
      <p:sp>
        <p:nvSpPr>
          <p:cNvPr id="15" name="TextBox 14"/>
          <p:cNvSpPr txBox="1"/>
          <p:nvPr/>
        </p:nvSpPr>
        <p:spPr>
          <a:xfrm>
            <a:off x="2886449" y="1641271"/>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Committed to customers at acquisition</a:t>
            </a:r>
          </a:p>
        </p:txBody>
      </p:sp>
      <p:sp>
        <p:nvSpPr>
          <p:cNvPr id="16" name="Rectangle 15"/>
          <p:cNvSpPr/>
          <p:nvPr/>
        </p:nvSpPr>
        <p:spPr>
          <a:xfrm>
            <a:off x="4977371" y="1299464"/>
            <a:ext cx="11430" cy="42062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TextBox 16"/>
          <p:cNvSpPr txBox="1"/>
          <p:nvPr/>
        </p:nvSpPr>
        <p:spPr>
          <a:xfrm>
            <a:off x="5123675" y="1281176"/>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&gt;1 GW</a:t>
            </a:r>
          </a:p>
        </p:txBody>
      </p:sp>
      <p:sp>
        <p:nvSpPr>
          <p:cNvPr id="18" name="TextBox 17"/>
          <p:cNvSpPr txBox="1"/>
          <p:nvPr/>
        </p:nvSpPr>
        <p:spPr>
          <a:xfrm>
            <a:off x="5123675" y="1641271"/>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Growth supported by land bank</a:t>
            </a:r>
          </a:p>
        </p:txBody>
      </p:sp>
      <p:sp>
        <p:nvSpPr>
          <p:cNvPr id="19" name="Rectangle 18"/>
          <p:cNvSpPr/>
          <p:nvPr/>
        </p:nvSpPr>
        <p:spPr>
          <a:xfrm>
            <a:off x="7214597" y="1299464"/>
            <a:ext cx="11430" cy="42062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TextBox 19"/>
          <p:cNvSpPr txBox="1"/>
          <p:nvPr/>
        </p:nvSpPr>
        <p:spPr>
          <a:xfrm>
            <a:off x="7360901" y="1281176"/>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&gt;A$18bn</a:t>
            </a:r>
          </a:p>
        </p:txBody>
      </p:sp>
      <p:sp>
        <p:nvSpPr>
          <p:cNvPr id="21" name="TextBox 20"/>
          <p:cNvSpPr txBox="1"/>
          <p:nvPr/>
        </p:nvSpPr>
        <p:spPr>
          <a:xfrm>
            <a:off x="7360901" y="1641271"/>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Total financing, incl. A$16bn refinancing</a:t>
            </a:r>
          </a:p>
        </p:txBody>
      </p:sp>
      <p:sp>
        <p:nvSpPr>
          <p:cNvPr id="22" name="Rectangle 21"/>
          <p:cNvSpPr/>
          <p:nvPr/>
        </p:nvSpPr>
        <p:spPr>
          <a:xfrm>
            <a:off x="9451823" y="1299464"/>
            <a:ext cx="11430" cy="42062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TextBox 22"/>
          <p:cNvSpPr txBox="1"/>
          <p:nvPr/>
        </p:nvSpPr>
        <p:spPr>
          <a:xfrm>
            <a:off x="9598127" y="1281176"/>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~US$1.5bn</a:t>
            </a:r>
          </a:p>
        </p:txBody>
      </p:sp>
      <p:sp>
        <p:nvSpPr>
          <p:cNvPr id="24" name="TextBox 23"/>
          <p:cNvSpPr txBox="1"/>
          <p:nvPr/>
        </p:nvSpPr>
        <p:spPr>
          <a:xfrm>
            <a:off x="9598127" y="1641271"/>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Singapore REIT IPO, confidential filing</a:t>
            </a:r>
          </a:p>
        </p:txBody>
      </p:sp>
      <p:sp>
        <p:nvSpPr>
          <p:cNvPr id="25" name="TextBox 24"/>
          <p:cNvSpPr txBox="1"/>
          <p:nvPr/>
        </p:nvSpPr>
        <p:spPr>
          <a:xfrm>
            <a:off x="502920" y="2030984"/>
            <a:ext cx="5897101"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Ownership &amp; scale</a:t>
            </a:r>
          </a:p>
        </p:txBody>
      </p:sp>
      <p:sp>
        <p:nvSpPr>
          <p:cNvPr id="26" name="Rectangle 25"/>
          <p:cNvSpPr/>
          <p:nvPr/>
        </p:nvSpPr>
        <p:spPr>
          <a:xfrm>
            <a:off x="502920" y="2213864"/>
            <a:ext cx="5897101"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Rectangle 26"/>
          <p:cNvSpPr/>
          <p:nvPr/>
        </p:nvSpPr>
        <p:spPr>
          <a:xfrm>
            <a:off x="512064" y="2371377"/>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TextBox 27"/>
          <p:cNvSpPr txBox="1"/>
          <p:nvPr/>
        </p:nvSpPr>
        <p:spPr>
          <a:xfrm>
            <a:off x="685800" y="2305304"/>
            <a:ext cx="5714221" cy="516498"/>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Blackstone-led consortium with CPP Investments (12%) acquired AirTrunk from Macquarie AM/PSP for an implied EV over A$24bn (US$16.1bn), announced 4 Sep 2024, completed Dec 2024 after FIRB. Largest DC transaction globally at the time; top-five Australian M&amp;A ever; Blackstone’s largest APAC investment.</a:t>
            </a:r>
          </a:p>
        </p:txBody>
      </p:sp>
      <p:sp>
        <p:nvSpPr>
          <p:cNvPr id="29" name="Rectangle 28"/>
          <p:cNvSpPr/>
          <p:nvPr/>
        </p:nvSpPr>
        <p:spPr>
          <a:xfrm>
            <a:off x="512064" y="2979910"/>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TextBox 29"/>
          <p:cNvSpPr txBox="1"/>
          <p:nvPr/>
        </p:nvSpPr>
        <p:spPr>
          <a:xfrm>
            <a:off x="685800" y="2913837"/>
            <a:ext cx="5714221"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Macquarie/PSP had taken 88% in 2020 at a ~A$3bn valuation, an ~8x uplift in four years. Founder Robin Khuda retained a stake.</a:t>
            </a:r>
          </a:p>
        </p:txBody>
      </p:sp>
      <p:sp>
        <p:nvSpPr>
          <p:cNvPr id="31" name="Rectangle 30"/>
          <p:cNvSpPr/>
          <p:nvPr/>
        </p:nvSpPr>
        <p:spPr>
          <a:xfrm>
            <a:off x="512064" y="3416079"/>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2" name="TextBox 31"/>
          <p:cNvSpPr txBox="1"/>
          <p:nvPr/>
        </p:nvSpPr>
        <p:spPr>
          <a:xfrm>
            <a:off x="685800" y="3350006"/>
            <a:ext cx="5714221"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&gt;800 MW committed to customers at acquisition; land supporting &gt;1 GW growth. APAC footprint: AU, Japan, Singapore, HK, Malaysia; India entry Apr 2026 plus a US$30bn/5 GW India commitment (Jun 2026).</a:t>
            </a:r>
          </a:p>
        </p:txBody>
      </p:sp>
      <p:sp>
        <p:nvSpPr>
          <p:cNvPr id="33" name="TextBox 32"/>
          <p:cNvSpPr txBox="1"/>
          <p:nvPr/>
        </p:nvSpPr>
        <p:spPr>
          <a:xfrm>
            <a:off x="502920" y="3859326"/>
            <a:ext cx="5897101"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Financing machine</a:t>
            </a:r>
          </a:p>
        </p:txBody>
      </p:sp>
      <p:sp>
        <p:nvSpPr>
          <p:cNvPr id="34" name="Rectangle 33"/>
          <p:cNvSpPr/>
          <p:nvPr/>
        </p:nvSpPr>
        <p:spPr>
          <a:xfrm>
            <a:off x="502920" y="4042206"/>
            <a:ext cx="5897101"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5" name="Rectangle 34"/>
          <p:cNvSpPr/>
          <p:nvPr/>
        </p:nvSpPr>
        <p:spPr>
          <a:xfrm>
            <a:off x="512064" y="4199719"/>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TextBox 35"/>
          <p:cNvSpPr txBox="1"/>
          <p:nvPr/>
        </p:nvSpPr>
        <p:spPr>
          <a:xfrm>
            <a:off x="685800" y="4133646"/>
            <a:ext cx="5714221"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A$16bn sustainability-linked refinancing (Aug 2025, 60 banks), APAC’s largest sustainable financing issuer; total &gt;A$18bn.</a:t>
            </a:r>
          </a:p>
        </p:txBody>
      </p:sp>
      <p:sp>
        <p:nvSpPr>
          <p:cNvPr id="37" name="Rectangle 36"/>
          <p:cNvSpPr/>
          <p:nvPr/>
        </p:nvSpPr>
        <p:spPr>
          <a:xfrm>
            <a:off x="512064" y="4635888"/>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TextBox 37"/>
          <p:cNvSpPr txBox="1"/>
          <p:nvPr/>
        </p:nvSpPr>
        <p:spPr>
          <a:xfrm>
            <a:off x="685800" y="4569815"/>
            <a:ext cx="5714221" cy="172166"/>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Reportedly seeking ~A$4.3bn construction facility for Kemps Creek (Jun 2026).</a:t>
            </a:r>
          </a:p>
        </p:txBody>
      </p:sp>
      <p:sp>
        <p:nvSpPr>
          <p:cNvPr id="39" name="Rectangle 38"/>
          <p:cNvSpPr/>
          <p:nvPr/>
        </p:nvSpPr>
        <p:spPr>
          <a:xfrm>
            <a:off x="512064" y="4899693"/>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0" name="TextBox 39"/>
          <p:cNvSpPr txBox="1"/>
          <p:nvPr/>
        </p:nvSpPr>
        <p:spPr>
          <a:xfrm>
            <a:off x="685800" y="4833620"/>
            <a:ext cx="5714221"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Confidential filing for a ~US$1.5bn Singapore REIT IPO (Jul 2026; targeting Sep–Oct 2026), the first public financial window into the platform.</a:t>
            </a:r>
          </a:p>
        </p:txBody>
      </p:sp>
      <p:sp>
        <p:nvSpPr>
          <p:cNvPr id="41" name="Rectangle 40"/>
          <p:cNvSpPr/>
          <p:nvPr/>
        </p:nvSpPr>
        <p:spPr>
          <a:xfrm>
            <a:off x="502920" y="5342940"/>
            <a:ext cx="1782820" cy="54864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Rectangle 41"/>
          <p:cNvSpPr/>
          <p:nvPr/>
        </p:nvSpPr>
        <p:spPr>
          <a:xfrm>
            <a:off x="502920" y="5342940"/>
            <a:ext cx="1782820"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3" name="TextBox 42"/>
          <p:cNvSpPr txBox="1"/>
          <p:nvPr/>
        </p:nvSpPr>
        <p:spPr>
          <a:xfrm>
            <a:off x="603504" y="5452668"/>
            <a:ext cx="1581652" cy="150875"/>
          </a:xfrm>
          <a:prstGeom prst="rect">
            <a:avLst/>
          </a:prstGeom>
          <a:noFill/>
        </p:spPr>
        <p:txBody>
          <a:bodyPr wrap="square" anchor="t" lIns="0" tIns="0" rIns="0" bIns="0">
            <a:noAutofit/>
          </a:bodyPr>
          <a:lstStyle/>
          <a:p>
            <a:pPr algn="l">
              <a:lnSpc>
                <a:spcPct val="116000"/>
              </a:lnSpc>
              <a:spcAft>
                <a:spcPts val="0"/>
              </a:spcAft>
            </a:pPr>
            <a:r>
              <a:rPr sz="900" b="1">
                <a:solidFill>
                  <a:srgbClr val="0A1E3C"/>
                </a:solidFill>
                <a:latin typeface="Arial"/>
              </a:rPr>
              <a:t>2020: ~A$3bn</a:t>
            </a:r>
          </a:p>
        </p:txBody>
      </p:sp>
      <p:sp>
        <p:nvSpPr>
          <p:cNvPr id="44" name="TextBox 43"/>
          <p:cNvSpPr txBox="1"/>
          <p:nvPr/>
        </p:nvSpPr>
        <p:spPr>
          <a:xfrm>
            <a:off x="603504" y="5640120"/>
            <a:ext cx="1581652" cy="13604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Macquarie AM / PSP take 88%</a:t>
            </a:r>
          </a:p>
        </p:txBody>
      </p:sp>
      <p:sp>
        <p:nvSpPr>
          <p:cNvPr id="45" name="Isosceles Triangle 44"/>
          <p:cNvSpPr/>
          <p:nvPr/>
        </p:nvSpPr>
        <p:spPr>
          <a:xfrm rot="5400000">
            <a:off x="2345176" y="5548680"/>
            <a:ext cx="128016" cy="137160"/>
          </a:xfrm>
          <a:prstGeom prst="triangle">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46" name="Rectangle 45"/>
          <p:cNvSpPr/>
          <p:nvPr/>
        </p:nvSpPr>
        <p:spPr>
          <a:xfrm>
            <a:off x="2560060" y="5342940"/>
            <a:ext cx="1782820" cy="54864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7" name="Rectangle 46"/>
          <p:cNvSpPr/>
          <p:nvPr/>
        </p:nvSpPr>
        <p:spPr>
          <a:xfrm>
            <a:off x="2560060" y="5342940"/>
            <a:ext cx="1782820"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8" name="TextBox 47"/>
          <p:cNvSpPr txBox="1"/>
          <p:nvPr/>
        </p:nvSpPr>
        <p:spPr>
          <a:xfrm>
            <a:off x="2660644" y="5452668"/>
            <a:ext cx="1581652" cy="150875"/>
          </a:xfrm>
          <a:prstGeom prst="rect">
            <a:avLst/>
          </a:prstGeom>
          <a:noFill/>
        </p:spPr>
        <p:txBody>
          <a:bodyPr wrap="square" anchor="t" lIns="0" tIns="0" rIns="0" bIns="0">
            <a:noAutofit/>
          </a:bodyPr>
          <a:lstStyle/>
          <a:p>
            <a:pPr algn="l">
              <a:lnSpc>
                <a:spcPct val="116000"/>
              </a:lnSpc>
              <a:spcAft>
                <a:spcPts val="0"/>
              </a:spcAft>
            </a:pPr>
            <a:r>
              <a:rPr sz="900" b="1">
                <a:solidFill>
                  <a:srgbClr val="0A1E3C"/>
                </a:solidFill>
                <a:latin typeface="Arial"/>
              </a:rPr>
              <a:t>2024: &gt;A$24bn EV</a:t>
            </a:r>
          </a:p>
        </p:txBody>
      </p:sp>
      <p:sp>
        <p:nvSpPr>
          <p:cNvPr id="49" name="TextBox 48"/>
          <p:cNvSpPr txBox="1"/>
          <p:nvPr/>
        </p:nvSpPr>
        <p:spPr>
          <a:xfrm>
            <a:off x="2660644" y="5640120"/>
            <a:ext cx="1581652" cy="13604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Blackstone-led; CPP 12%</a:t>
            </a:r>
          </a:p>
        </p:txBody>
      </p:sp>
      <p:sp>
        <p:nvSpPr>
          <p:cNvPr id="50" name="Isosceles Triangle 49"/>
          <p:cNvSpPr/>
          <p:nvPr/>
        </p:nvSpPr>
        <p:spPr>
          <a:xfrm rot="5400000">
            <a:off x="4402316" y="5548680"/>
            <a:ext cx="128016" cy="137160"/>
          </a:xfrm>
          <a:prstGeom prst="triangle">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51" name="Rectangle 50"/>
          <p:cNvSpPr/>
          <p:nvPr/>
        </p:nvSpPr>
        <p:spPr>
          <a:xfrm>
            <a:off x="4617200" y="5342940"/>
            <a:ext cx="1782820" cy="548640"/>
          </a:xfrm>
          <a:prstGeom prst="rect">
            <a:avLst/>
          </a:prstGeom>
          <a:solidFill>
            <a:srgbClr val="F6E9E2"/>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2" name="Rectangle 51"/>
          <p:cNvSpPr/>
          <p:nvPr/>
        </p:nvSpPr>
        <p:spPr>
          <a:xfrm>
            <a:off x="4617200" y="5342940"/>
            <a:ext cx="1782820" cy="32004"/>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3" name="TextBox 52"/>
          <p:cNvSpPr txBox="1"/>
          <p:nvPr/>
        </p:nvSpPr>
        <p:spPr>
          <a:xfrm>
            <a:off x="4717784" y="5452668"/>
            <a:ext cx="1581652" cy="150875"/>
          </a:xfrm>
          <a:prstGeom prst="rect">
            <a:avLst/>
          </a:prstGeom>
          <a:noFill/>
        </p:spPr>
        <p:txBody>
          <a:bodyPr wrap="square" anchor="t" lIns="0" tIns="0" rIns="0" bIns="0">
            <a:noAutofit/>
          </a:bodyPr>
          <a:lstStyle/>
          <a:p>
            <a:pPr algn="l">
              <a:lnSpc>
                <a:spcPct val="116000"/>
              </a:lnSpc>
              <a:spcAft>
                <a:spcPts val="0"/>
              </a:spcAft>
            </a:pPr>
            <a:r>
              <a:rPr sz="900" b="1">
                <a:solidFill>
                  <a:srgbClr val="9A330A"/>
                </a:solidFill>
                <a:latin typeface="Arial"/>
              </a:rPr>
              <a:t>~8x in four years</a:t>
            </a:r>
          </a:p>
        </p:txBody>
      </p:sp>
      <p:sp>
        <p:nvSpPr>
          <p:cNvPr id="54" name="TextBox 53"/>
          <p:cNvSpPr txBox="1"/>
          <p:nvPr/>
        </p:nvSpPr>
        <p:spPr>
          <a:xfrm>
            <a:off x="4717784" y="5640120"/>
            <a:ext cx="1581652" cy="13604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Value uplift, 2020 to 2024</a:t>
            </a:r>
          </a:p>
        </p:txBody>
      </p:sp>
      <p:sp>
        <p:nvSpPr>
          <p:cNvPr id="55" name="TextBox 54"/>
          <p:cNvSpPr txBox="1"/>
          <p:nvPr/>
        </p:nvSpPr>
        <p:spPr>
          <a:xfrm>
            <a:off x="6765781" y="2030984"/>
            <a:ext cx="4923268"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Australian portfolio</a:t>
            </a:r>
          </a:p>
        </p:txBody>
      </p:sp>
      <p:sp>
        <p:nvSpPr>
          <p:cNvPr id="56" name="Rectangle 55"/>
          <p:cNvSpPr/>
          <p:nvPr/>
        </p:nvSpPr>
        <p:spPr>
          <a:xfrm>
            <a:off x="6765781" y="2213864"/>
            <a:ext cx="4923268"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57" name="Table 56"/>
          <p:cNvGraphicFramePr>
            <a:graphicFrameLocks noGrp="1"/>
          </p:cNvGraphicFramePr>
          <p:nvPr/>
        </p:nvGraphicFramePr>
        <p:xfrm>
          <a:off x="6765781" y="2305304"/>
          <a:ext cx="4923268" cy="2518054"/>
        </p:xfrm>
        <a:graphic>
          <a:graphicData uri="http://schemas.openxmlformats.org/drawingml/2006/table">
            <a:tbl>
              <a:tblPr firstRow="0" bandRow="0" firstCol="0" bandCol="0">
                <a:tableStyleId>{2D5ABB26-0587-4C30-8999-92F81FD0307C}</a:tableStyleId>
              </a:tblPr>
              <a:tblGrid>
                <a:gridCol w="1481328"/>
                <a:gridCol w="1371600"/>
                <a:gridCol w="2070340"/>
              </a:tblGrid>
              <a:tr h="338328">
                <a:tc>
                  <a:txBody>
                    <a:bodyPr wrap="square">
                      <a:noAutofit/>
                    </a:bodyPr>
                    <a:lstStyle/>
                    <a:p>
                      <a:pPr algn="l">
                        <a:lnSpc>
                          <a:spcPct val="118000"/>
                        </a:lnSpc>
                      </a:pPr>
                      <a:r>
                        <a:rPr sz="860" b="1">
                          <a:solidFill>
                            <a:srgbClr val="0A1E3C"/>
                          </a:solidFill>
                          <a:latin typeface="Arial"/>
                        </a:rPr>
                        <a:t>Asset</a:t>
                      </a:r>
                    </a:p>
                  </a:txBody>
                  <a:tcPr marL="91440"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Capacity</a:t>
                      </a:r>
                    </a:p>
                  </a:txBody>
                  <a:tcPr marL="82296"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Note</a:t>
                      </a:r>
                    </a:p>
                  </a:txBody>
                  <a:tcPr marL="82296" marR="82296" marT="77724" marB="77724" anchor="t">
                    <a:lnT w="11430" cap="flat" cmpd="sng" algn="ctr">
                      <a:solidFill>
                        <a:srgbClr val="0A1E3C"/>
                      </a:solidFill>
                    </a:lnT>
                    <a:lnB w="11430" cap="flat" cmpd="sng" algn="ctr">
                      <a:solidFill>
                        <a:srgbClr val="0A1E3C"/>
                      </a:solidFill>
                    </a:lnB>
                    <a:noFill/>
                  </a:tcPr>
                </a:tc>
              </a:tr>
              <a:tr h="338328">
                <a:tc>
                  <a:txBody>
                    <a:bodyPr wrap="square">
                      <a:noAutofit/>
                    </a:bodyPr>
                    <a:lstStyle/>
                    <a:p>
                      <a:pPr algn="l">
                        <a:lnSpc>
                          <a:spcPct val="118000"/>
                        </a:lnSpc>
                      </a:pPr>
                      <a:r>
                        <a:rPr sz="860" b="1">
                          <a:solidFill>
                            <a:srgbClr val="0A1E3C"/>
                          </a:solidFill>
                          <a:latin typeface="Arial"/>
                        </a:rPr>
                        <a:t>SYD3 Huntingwood</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~330–400 MW operating</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Australia’s largest operating campus</a:t>
                      </a:r>
                    </a:p>
                  </a:txBody>
                  <a:tcPr marL="82296" marR="82296" marT="77724" marB="77724" anchor="t">
                    <a:lnB w="7620" cap="flat" cmpd="sng" algn="ctr">
                      <a:solidFill>
                        <a:srgbClr val="D7DEE9"/>
                      </a:solidFill>
                    </a:lnB>
                    <a:noFill/>
                  </a:tcPr>
                </a:tc>
              </a:tr>
              <a:tr h="413207">
                <a:tc>
                  <a:txBody>
                    <a:bodyPr wrap="square">
                      <a:noAutofit/>
                    </a:bodyPr>
                    <a:lstStyle/>
                    <a:p>
                      <a:pPr algn="l">
                        <a:lnSpc>
                          <a:spcPct val="118000"/>
                        </a:lnSpc>
                      </a:pPr>
                      <a:r>
                        <a:rPr sz="860" b="1">
                          <a:solidFill>
                            <a:srgbClr val="0A1E3C"/>
                          </a:solidFill>
                          <a:latin typeface="Arial"/>
                        </a:rPr>
                        <a:t>SYD4 Kemps Creek</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up to 1,200 MW planned</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6 buildings; land $780m; SSDA exhibited</a:t>
                      </a:r>
                    </a:p>
                  </a:txBody>
                  <a:tcPr marL="82296" marR="82296" marT="77724" marB="77724" anchor="t">
                    <a:lnB w="7620" cap="flat" cmpd="sng" algn="ctr">
                      <a:solidFill>
                        <a:srgbClr val="D7DEE9"/>
                      </a:solidFill>
                    </a:lnB>
                    <a:noFill/>
                  </a:tcPr>
                </a:tc>
              </a:tr>
              <a:tr h="338328">
                <a:tc>
                  <a:txBody>
                    <a:bodyPr wrap="square">
                      <a:noAutofit/>
                    </a:bodyPr>
                    <a:lstStyle/>
                    <a:p>
                      <a:pPr algn="l">
                        <a:lnSpc>
                          <a:spcPct val="118000"/>
                        </a:lnSpc>
                      </a:pPr>
                      <a:r>
                        <a:rPr sz="860" b="1">
                          <a:solidFill>
                            <a:srgbClr val="0A1E3C"/>
                          </a:solidFill>
                          <a:latin typeface="Arial"/>
                        </a:rPr>
                        <a:t>SYD1 Lane Cove West</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~150 MW</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Established metro</a:t>
                      </a:r>
                    </a:p>
                  </a:txBody>
                  <a:tcPr marL="82296" marR="82296" marT="77724" marB="77724" anchor="t">
                    <a:lnB w="7620" cap="flat" cmpd="sng" algn="ctr">
                      <a:solidFill>
                        <a:srgbClr val="D7DEE9"/>
                      </a:solidFill>
                    </a:lnB>
                    <a:noFill/>
                  </a:tcPr>
                </a:tc>
              </a:tr>
              <a:tr h="338328">
                <a:tc>
                  <a:txBody>
                    <a:bodyPr wrap="square">
                      <a:noAutofit/>
                    </a:bodyPr>
                    <a:lstStyle/>
                    <a:p>
                      <a:pPr algn="l">
                        <a:lnSpc>
                          <a:spcPct val="118000"/>
                        </a:lnSpc>
                      </a:pPr>
                      <a:r>
                        <a:rPr sz="860" b="1">
                          <a:solidFill>
                            <a:srgbClr val="0A1E3C"/>
                          </a:solidFill>
                          <a:latin typeface="Arial"/>
                        </a:rPr>
                        <a:t>MEL1 Derrimut</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185+ MW</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Six phases; PUE 1.15</a:t>
                      </a:r>
                    </a:p>
                  </a:txBody>
                  <a:tcPr marL="82296" marR="82296" marT="77724" marB="77724" anchor="t">
                    <a:lnB w="7620" cap="flat" cmpd="sng" algn="ctr">
                      <a:solidFill>
                        <a:srgbClr val="D7DEE9"/>
                      </a:solidFill>
                    </a:lnB>
                    <a:noFill/>
                  </a:tcPr>
                </a:tc>
              </a:tr>
              <a:tr h="413207">
                <a:tc>
                  <a:txBody>
                    <a:bodyPr wrap="square">
                      <a:noAutofit/>
                    </a:bodyPr>
                    <a:lstStyle/>
                    <a:p>
                      <a:pPr algn="l">
                        <a:lnSpc>
                          <a:spcPct val="118000"/>
                        </a:lnSpc>
                      </a:pPr>
                      <a:r>
                        <a:rPr sz="860" b="1">
                          <a:solidFill>
                            <a:srgbClr val="0A1E3C"/>
                          </a:solidFill>
                          <a:latin typeface="Arial"/>
                        </a:rPr>
                        <a:t>MEL2</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354+ MW</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A$5bn+; announced Dec 2025; opening targeted 2H 2027</a:t>
                      </a:r>
                    </a:p>
                  </a:txBody>
                  <a:tcPr marL="82296" marR="82296" marT="77724" marB="77724" anchor="t">
                    <a:lnB w="7620" cap="flat" cmpd="sng" algn="ctr">
                      <a:solidFill>
                        <a:srgbClr val="D7DEE9"/>
                      </a:solidFill>
                    </a:lnB>
                    <a:noFill/>
                  </a:tcPr>
                </a:tc>
              </a:tr>
              <a:tr h="338328">
                <a:tc>
                  <a:txBody>
                    <a:bodyPr wrap="square">
                      <a:noAutofit/>
                    </a:bodyPr>
                    <a:lstStyle/>
                    <a:p>
                      <a:pPr algn="l">
                        <a:lnSpc>
                          <a:spcPct val="118000"/>
                        </a:lnSpc>
                      </a:pPr>
                      <a:r>
                        <a:rPr sz="860" b="1">
                          <a:solidFill>
                            <a:srgbClr val="0A1E3C"/>
                          </a:solidFill>
                          <a:latin typeface="Arial"/>
                        </a:rPr>
                        <a:t>PER1</a:t>
                      </a:r>
                    </a:p>
                  </a:txBody>
                  <a:tcPr marL="91440"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operating</a:t>
                      </a:r>
                    </a:p>
                  </a:txBody>
                  <a:tcPr marL="82296"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WA anchor</a:t>
                      </a:r>
                    </a:p>
                  </a:txBody>
                  <a:tcPr marL="82296" marR="82296" marT="77724" marB="77724" anchor="t">
                    <a:lnB w="11430" cap="flat" cmpd="sng" algn="ctr">
                      <a:solidFill>
                        <a:srgbClr val="0A1E3C"/>
                      </a:solidFill>
                    </a:lnB>
                    <a:noFill/>
                  </a:tcPr>
                </a:tc>
              </a:tr>
            </a:tbl>
          </a:graphicData>
        </a:graphic>
      </p:graphicFrame>
      <p:sp>
        <p:nvSpPr>
          <p:cNvPr id="58" name="Rectangle 57"/>
          <p:cNvSpPr/>
          <p:nvPr/>
        </p:nvSpPr>
        <p:spPr>
          <a:xfrm>
            <a:off x="6765781" y="5024526"/>
            <a:ext cx="4923268" cy="88882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9" name="Rectangle 58"/>
          <p:cNvSpPr/>
          <p:nvPr/>
        </p:nvSpPr>
        <p:spPr>
          <a:xfrm>
            <a:off x="6765781" y="5024526"/>
            <a:ext cx="41148" cy="888822"/>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0" name="TextBox 59"/>
          <p:cNvSpPr txBox="1"/>
          <p:nvPr/>
        </p:nvSpPr>
        <p:spPr>
          <a:xfrm>
            <a:off x="6948661" y="5152542"/>
            <a:ext cx="4612372" cy="156159"/>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HYPERSCALER PROSPECTS, NAMED PUBLICLY</a:t>
            </a:r>
          </a:p>
        </p:txBody>
      </p:sp>
      <p:sp>
        <p:nvSpPr>
          <p:cNvPr id="61" name="TextBox 60"/>
          <p:cNvSpPr txBox="1"/>
          <p:nvPr/>
        </p:nvSpPr>
        <p:spPr>
          <a:xfrm>
            <a:off x="6948661" y="5354421"/>
            <a:ext cx="4612372" cy="516498"/>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AirTrunk named Google, Apple, Meta, Amazon and Microsoft as Australian prospects (Sep 2026), a public marker that the leased-campus model expects to capture, not lose, the hyperscaler build wave.</a:t>
            </a:r>
          </a:p>
        </p:txBody>
      </p:sp>
      <p:sp>
        <p:nvSpPr>
          <p:cNvPr id="62" name="TextBox 61"/>
          <p:cNvSpPr txBox="1"/>
          <p:nvPr/>
        </p:nvSpPr>
        <p:spPr>
          <a:xfrm>
            <a:off x="502920" y="6114288"/>
            <a:ext cx="11186129" cy="267004"/>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Reuters (4 Sep 2024); RBC case study; Reuters Breakingviews (5 Sep 2024); Arc Brief (Jul 2026); Caproasia (16 Jul 2026); Crypto Briefing (6 Jun 2026); Reuters/Yahoo (25 Aug 2025); Mingtiandi (16 Jul 2026); Troview (Jun 2026); ITK (May 2026); Certified Strategic (10 Sep 2026).</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07 · Competitive position</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41</a:t>
            </a:r>
          </a:p>
        </p:txBody>
      </p:sp>
      <p:sp>
        <p:nvSpPr>
          <p:cNvPr id="9" name="TextBox 8"/>
          <p:cNvSpPr txBox="1"/>
          <p:nvPr/>
        </p:nvSpPr>
        <p:spPr>
          <a:xfrm>
            <a:off x="502920" y="576072"/>
            <a:ext cx="8343877" cy="494995"/>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NEXTDC is the listed pure-play: FY26 revenue +16%, margins near 50%, and a 565 MW order book the market prices at ~45x EBITDA</a:t>
            </a:r>
          </a:p>
        </p:txBody>
      </p:sp>
      <p:sp>
        <p:nvSpPr>
          <p:cNvPr id="10" name="TextBox 9"/>
          <p:cNvSpPr txBox="1"/>
          <p:nvPr/>
        </p:nvSpPr>
        <p:spPr>
          <a:xfrm>
            <a:off x="502920" y="1171448"/>
            <a:ext cx="5410184"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Total revenue and underlying EBITDA, A$m</a:t>
            </a:r>
          </a:p>
        </p:txBody>
      </p:sp>
      <p:sp>
        <p:nvSpPr>
          <p:cNvPr id="11" name="Rectangle 10"/>
          <p:cNvSpPr/>
          <p:nvPr/>
        </p:nvSpPr>
        <p:spPr>
          <a:xfrm>
            <a:off x="502920" y="1354328"/>
            <a:ext cx="541018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12" name="Chart 11"/>
          <p:cNvGraphicFramePr>
            <a:graphicFrameLocks noGrp="1"/>
          </p:cNvGraphicFramePr>
          <p:nvPr/>
        </p:nvGraphicFramePr>
        <p:xfrm>
          <a:off x="502920" y="1445768"/>
          <a:ext cx="5410184" cy="2157984"/>
        </p:xfrm>
        <a:graphic>
          <a:graphicData uri="http://schemas.openxmlformats.org/drawingml/2006/chart">
            <c:chart xmlns:c="http://schemas.openxmlformats.org/drawingml/2006/chart" r:id="rId2"/>
          </a:graphicData>
        </a:graphic>
      </p:graphicFrame>
      <p:sp>
        <p:nvSpPr>
          <p:cNvPr id="13" name="TextBox 12"/>
          <p:cNvSpPr txBox="1"/>
          <p:nvPr/>
        </p:nvSpPr>
        <p:spPr>
          <a:xfrm>
            <a:off x="502920" y="3658616"/>
            <a:ext cx="5410184" cy="282610"/>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NEXTDC: +16% revenue, +15% uEBITDA in FY26, margins near 50% (51% FY25 / 50% FY26) while FCF runs -A$1.98bn in build-out</a:t>
            </a:r>
          </a:p>
        </p:txBody>
      </p:sp>
      <p:sp>
        <p:nvSpPr>
          <p:cNvPr id="14" name="TextBox 13"/>
          <p:cNvSpPr txBox="1"/>
          <p:nvPr/>
        </p:nvSpPr>
        <p:spPr>
          <a:xfrm>
            <a:off x="6278864" y="1171448"/>
            <a:ext cx="5410184"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Contracted capacity vs billing, MW</a:t>
            </a:r>
          </a:p>
        </p:txBody>
      </p:sp>
      <p:sp>
        <p:nvSpPr>
          <p:cNvPr id="15" name="Rectangle 14"/>
          <p:cNvSpPr/>
          <p:nvPr/>
        </p:nvSpPr>
        <p:spPr>
          <a:xfrm>
            <a:off x="6278864" y="1354328"/>
            <a:ext cx="541018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16" name="Chart 15"/>
          <p:cNvGraphicFramePr>
            <a:graphicFrameLocks noGrp="1"/>
          </p:cNvGraphicFramePr>
          <p:nvPr/>
        </p:nvGraphicFramePr>
        <p:xfrm>
          <a:off x="6278864" y="1445768"/>
          <a:ext cx="5410184" cy="2157984"/>
        </p:xfrm>
        <a:graphic>
          <a:graphicData uri="http://schemas.openxmlformats.org/drawingml/2006/chart">
            <c:chart xmlns:c="http://schemas.openxmlformats.org/drawingml/2006/chart" r:id="rId3"/>
          </a:graphicData>
        </a:graphic>
      </p:graphicFrame>
      <p:sp>
        <p:nvSpPr>
          <p:cNvPr id="17" name="TextBox 16"/>
          <p:cNvSpPr txBox="1"/>
          <p:nvPr/>
        </p:nvSpPr>
        <p:spPr>
          <a:xfrm>
            <a:off x="6278864" y="3658616"/>
            <a:ext cx="5410184" cy="13604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The contracted-to-billing conversion lag is the sector’s revenue J-curve (NEXTDC disclosure)</a:t>
            </a:r>
          </a:p>
        </p:txBody>
      </p:sp>
      <p:sp>
        <p:nvSpPr>
          <p:cNvPr id="18" name="TextBox 17"/>
          <p:cNvSpPr txBox="1"/>
          <p:nvPr/>
        </p:nvSpPr>
        <p:spPr>
          <a:xfrm>
            <a:off x="502920" y="4113580"/>
            <a:ext cx="1118612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The conversion path: contracted utilisation, FY25 to Jul 2026</a:t>
            </a:r>
          </a:p>
        </p:txBody>
      </p:sp>
      <p:sp>
        <p:nvSpPr>
          <p:cNvPr id="19" name="Rectangle 18"/>
          <p:cNvSpPr/>
          <p:nvPr/>
        </p:nvSpPr>
        <p:spPr>
          <a:xfrm>
            <a:off x="502920" y="4296460"/>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Rectangle 19"/>
          <p:cNvSpPr/>
          <p:nvPr/>
        </p:nvSpPr>
        <p:spPr>
          <a:xfrm>
            <a:off x="502920" y="4387900"/>
            <a:ext cx="3545829" cy="58521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Rectangle 20"/>
          <p:cNvSpPr/>
          <p:nvPr/>
        </p:nvSpPr>
        <p:spPr>
          <a:xfrm>
            <a:off x="502920" y="4387900"/>
            <a:ext cx="3545829"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2" name="TextBox 21"/>
          <p:cNvSpPr txBox="1"/>
          <p:nvPr/>
        </p:nvSpPr>
        <p:spPr>
          <a:xfrm>
            <a:off x="603504" y="4497628"/>
            <a:ext cx="3344661" cy="150875"/>
          </a:xfrm>
          <a:prstGeom prst="rect">
            <a:avLst/>
          </a:prstGeom>
          <a:noFill/>
        </p:spPr>
        <p:txBody>
          <a:bodyPr wrap="square" anchor="t" lIns="0" tIns="0" rIns="0" bIns="0">
            <a:noAutofit/>
          </a:bodyPr>
          <a:lstStyle/>
          <a:p>
            <a:pPr algn="l">
              <a:lnSpc>
                <a:spcPct val="116000"/>
              </a:lnSpc>
              <a:spcAft>
                <a:spcPts val="0"/>
              </a:spcAft>
            </a:pPr>
            <a:r>
              <a:rPr sz="900" b="1">
                <a:solidFill>
                  <a:srgbClr val="0A1E3C"/>
                </a:solidFill>
                <a:latin typeface="Arial"/>
              </a:rPr>
              <a:t>244.8 MW, FY25</a:t>
            </a:r>
          </a:p>
        </p:txBody>
      </p:sp>
      <p:sp>
        <p:nvSpPr>
          <p:cNvPr id="23" name="TextBox 22"/>
          <p:cNvSpPr txBox="1"/>
          <p:nvPr/>
        </p:nvSpPr>
        <p:spPr>
          <a:xfrm>
            <a:off x="603504" y="4685080"/>
            <a:ext cx="3344661" cy="13604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Contracted utilisation at Jun 2025</a:t>
            </a:r>
          </a:p>
        </p:txBody>
      </p:sp>
      <p:sp>
        <p:nvSpPr>
          <p:cNvPr id="24" name="Isosceles Triangle 23"/>
          <p:cNvSpPr/>
          <p:nvPr/>
        </p:nvSpPr>
        <p:spPr>
          <a:xfrm rot="5400000">
            <a:off x="4108185" y="4611928"/>
            <a:ext cx="128016" cy="137160"/>
          </a:xfrm>
          <a:prstGeom prst="triangle">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25" name="Rectangle 24"/>
          <p:cNvSpPr/>
          <p:nvPr/>
        </p:nvSpPr>
        <p:spPr>
          <a:xfrm>
            <a:off x="4323069" y="4387900"/>
            <a:ext cx="3545829" cy="58521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6" name="Rectangle 25"/>
          <p:cNvSpPr/>
          <p:nvPr/>
        </p:nvSpPr>
        <p:spPr>
          <a:xfrm>
            <a:off x="4323069" y="4387900"/>
            <a:ext cx="3545829"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TextBox 26"/>
          <p:cNvSpPr txBox="1"/>
          <p:nvPr/>
        </p:nvSpPr>
        <p:spPr>
          <a:xfrm>
            <a:off x="4423653" y="4497628"/>
            <a:ext cx="3344661" cy="150875"/>
          </a:xfrm>
          <a:prstGeom prst="rect">
            <a:avLst/>
          </a:prstGeom>
          <a:noFill/>
        </p:spPr>
        <p:txBody>
          <a:bodyPr wrap="square" anchor="t" lIns="0" tIns="0" rIns="0" bIns="0">
            <a:noAutofit/>
          </a:bodyPr>
          <a:lstStyle/>
          <a:p>
            <a:pPr algn="l">
              <a:lnSpc>
                <a:spcPct val="116000"/>
              </a:lnSpc>
              <a:spcAft>
                <a:spcPts val="0"/>
              </a:spcAft>
            </a:pPr>
            <a:r>
              <a:rPr sz="900" b="1">
                <a:solidFill>
                  <a:srgbClr val="0A1E3C"/>
                </a:solidFill>
                <a:latin typeface="Arial"/>
              </a:rPr>
              <a:t>667 MW, Apr 2026</a:t>
            </a:r>
          </a:p>
        </p:txBody>
      </p:sp>
      <p:sp>
        <p:nvSpPr>
          <p:cNvPr id="28" name="TextBox 27"/>
          <p:cNvSpPr txBox="1"/>
          <p:nvPr/>
        </p:nvSpPr>
        <p:spPr>
          <a:xfrm>
            <a:off x="4423653" y="4685080"/>
            <a:ext cx="3344661" cy="13604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Pro forma, incl. a record 250 MW S4 contract</a:t>
            </a:r>
          </a:p>
        </p:txBody>
      </p:sp>
      <p:sp>
        <p:nvSpPr>
          <p:cNvPr id="29" name="Isosceles Triangle 28"/>
          <p:cNvSpPr/>
          <p:nvPr/>
        </p:nvSpPr>
        <p:spPr>
          <a:xfrm rot="5400000">
            <a:off x="7928335" y="4611928"/>
            <a:ext cx="128016" cy="137160"/>
          </a:xfrm>
          <a:prstGeom prst="triangle">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30" name="Rectangle 29"/>
          <p:cNvSpPr/>
          <p:nvPr/>
        </p:nvSpPr>
        <p:spPr>
          <a:xfrm>
            <a:off x="8143219" y="4387900"/>
            <a:ext cx="3545829" cy="585216"/>
          </a:xfrm>
          <a:prstGeom prst="rect">
            <a:avLst/>
          </a:prstGeom>
          <a:solidFill>
            <a:srgbClr val="F6E9E2"/>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Rectangle 30"/>
          <p:cNvSpPr/>
          <p:nvPr/>
        </p:nvSpPr>
        <p:spPr>
          <a:xfrm>
            <a:off x="8143219" y="4387900"/>
            <a:ext cx="3545829" cy="32004"/>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2" name="TextBox 31"/>
          <p:cNvSpPr txBox="1"/>
          <p:nvPr/>
        </p:nvSpPr>
        <p:spPr>
          <a:xfrm>
            <a:off x="8243803" y="4497628"/>
            <a:ext cx="3344661" cy="150875"/>
          </a:xfrm>
          <a:prstGeom prst="rect">
            <a:avLst/>
          </a:prstGeom>
          <a:noFill/>
        </p:spPr>
        <p:txBody>
          <a:bodyPr wrap="square" anchor="t" lIns="0" tIns="0" rIns="0" bIns="0">
            <a:noAutofit/>
          </a:bodyPr>
          <a:lstStyle/>
          <a:p>
            <a:pPr algn="l">
              <a:lnSpc>
                <a:spcPct val="116000"/>
              </a:lnSpc>
              <a:spcAft>
                <a:spcPts val="0"/>
              </a:spcAft>
            </a:pPr>
            <a:r>
              <a:rPr sz="900" b="1">
                <a:solidFill>
                  <a:srgbClr val="9A330A"/>
                </a:solidFill>
                <a:latin typeface="Arial"/>
              </a:rPr>
              <a:t>740 MW, Jul 2026</a:t>
            </a:r>
          </a:p>
        </p:txBody>
      </p:sp>
      <p:sp>
        <p:nvSpPr>
          <p:cNvPr id="33" name="TextBox 32"/>
          <p:cNvSpPr txBox="1"/>
          <p:nvPr/>
        </p:nvSpPr>
        <p:spPr>
          <a:xfrm>
            <a:off x="8243803" y="4685080"/>
            <a:ext cx="3344661" cy="13604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With a 565 MW forward order book, converting FY26–FY30</a:t>
            </a:r>
          </a:p>
        </p:txBody>
      </p:sp>
      <p:sp>
        <p:nvSpPr>
          <p:cNvPr id="34" name="Rectangle 33"/>
          <p:cNvSpPr/>
          <p:nvPr/>
        </p:nvSpPr>
        <p:spPr>
          <a:xfrm>
            <a:off x="502920" y="5155996"/>
            <a:ext cx="11186129" cy="60154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5" name="Rectangle 34"/>
          <p:cNvSpPr/>
          <p:nvPr/>
        </p:nvSpPr>
        <p:spPr>
          <a:xfrm>
            <a:off x="502920" y="5155996"/>
            <a:ext cx="41148" cy="60154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TextBox 35"/>
          <p:cNvSpPr txBox="1"/>
          <p:nvPr/>
        </p:nvSpPr>
        <p:spPr>
          <a:xfrm>
            <a:off x="685800" y="5284012"/>
            <a:ext cx="10875233" cy="156159"/>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THE SWING ASSET</a:t>
            </a:r>
          </a:p>
        </p:txBody>
      </p:sp>
      <p:sp>
        <p:nvSpPr>
          <p:cNvPr id="37" name="TextBox 36"/>
          <p:cNvSpPr txBox="1"/>
          <p:nvPr/>
        </p:nvSpPr>
        <p:spPr>
          <a:xfrm>
            <a:off x="685800" y="5485892"/>
            <a:ext cx="10875233" cy="172166"/>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S7 (612 MW planning basis, A$7bn, OpenAI MoU, SOCI-compliant, Phase 1 target H2 2027) is the swing asset. Sharon AI signed a 50 MW expansion.</a:t>
            </a:r>
          </a:p>
        </p:txBody>
      </p:sp>
      <p:sp>
        <p:nvSpPr>
          <p:cNvPr id="38" name="TextBox 37"/>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WealthQuestLab cross-validation of ASX filings (31 Jul 2026); Motley Fool (9 Sep 2026); Yahoo Finance AU (16 Sep 2026); Quantfolio (19 Jul 2026); Kalkine (21 Jul 2026); Troview (Jun 2026).</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07 · Competitive position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42</a:t>
            </a:r>
          </a:p>
        </p:txBody>
      </p:sp>
      <p:sp>
        <p:nvSpPr>
          <p:cNvPr id="9" name="TextBox 8"/>
          <p:cNvSpPr txBox="1"/>
          <p:nvPr/>
        </p:nvSpPr>
        <p:spPr>
          <a:xfrm>
            <a:off x="502920" y="576072"/>
            <a:ext cx="8343877" cy="494995"/>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The multiple does the work: 44.7x EV/EBITDA, a statutory profit that rests on a revaluation gain, and A$3.4bn of FY26 capex</a:t>
            </a:r>
          </a:p>
        </p:txBody>
      </p:sp>
      <p:sp>
        <p:nvSpPr>
          <p:cNvPr id="10" name="Rectangle 9"/>
          <p:cNvSpPr/>
          <p:nvPr/>
        </p:nvSpPr>
        <p:spPr>
          <a:xfrm>
            <a:off x="502920" y="1171448"/>
            <a:ext cx="11186129" cy="69494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1" name="TextBox 10"/>
          <p:cNvSpPr txBox="1"/>
          <p:nvPr/>
        </p:nvSpPr>
        <p:spPr>
          <a:xfrm>
            <a:off x="649224" y="1281176"/>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FFFFFF"/>
                </a:solidFill>
                <a:latin typeface="Georgia"/>
              </a:rPr>
              <a:t>A$496.5m</a:t>
            </a:r>
          </a:p>
        </p:txBody>
      </p:sp>
      <p:sp>
        <p:nvSpPr>
          <p:cNvPr id="12" name="TextBox 11"/>
          <p:cNvSpPr txBox="1"/>
          <p:nvPr/>
        </p:nvSpPr>
        <p:spPr>
          <a:xfrm>
            <a:off x="649224" y="1659559"/>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C9D4E4"/>
                </a:solidFill>
                <a:latin typeface="Arial"/>
              </a:rPr>
              <a:t>FY26 total revenue (+16%)</a:t>
            </a:r>
          </a:p>
        </p:txBody>
      </p:sp>
      <p:sp>
        <p:nvSpPr>
          <p:cNvPr id="13" name="Rectangle 12"/>
          <p:cNvSpPr/>
          <p:nvPr/>
        </p:nvSpPr>
        <p:spPr>
          <a:xfrm>
            <a:off x="2740145" y="1299464"/>
            <a:ext cx="11430" cy="438912"/>
          </a:xfrm>
          <a:prstGeom prst="rect">
            <a:avLst/>
          </a:prstGeom>
          <a:solidFill>
            <a:srgbClr val="2A3F6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4" name="TextBox 13"/>
          <p:cNvSpPr txBox="1"/>
          <p:nvPr/>
        </p:nvSpPr>
        <p:spPr>
          <a:xfrm>
            <a:off x="2886449" y="1281176"/>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FFFFFF"/>
                </a:solidFill>
                <a:latin typeface="Georgia"/>
              </a:rPr>
              <a:t>A$248.8m</a:t>
            </a:r>
          </a:p>
        </p:txBody>
      </p:sp>
      <p:sp>
        <p:nvSpPr>
          <p:cNvPr id="15" name="TextBox 14"/>
          <p:cNvSpPr txBox="1"/>
          <p:nvPr/>
        </p:nvSpPr>
        <p:spPr>
          <a:xfrm>
            <a:off x="2886449" y="1659559"/>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C9D4E4"/>
                </a:solidFill>
                <a:latin typeface="Arial"/>
              </a:rPr>
              <a:t>FY26 underlying EBITDA (+15%)</a:t>
            </a:r>
          </a:p>
        </p:txBody>
      </p:sp>
      <p:sp>
        <p:nvSpPr>
          <p:cNvPr id="16" name="Rectangle 15"/>
          <p:cNvSpPr/>
          <p:nvPr/>
        </p:nvSpPr>
        <p:spPr>
          <a:xfrm>
            <a:off x="4977371" y="1299464"/>
            <a:ext cx="11430" cy="438912"/>
          </a:xfrm>
          <a:prstGeom prst="rect">
            <a:avLst/>
          </a:prstGeom>
          <a:solidFill>
            <a:srgbClr val="2A3F6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TextBox 16"/>
          <p:cNvSpPr txBox="1"/>
          <p:nvPr/>
        </p:nvSpPr>
        <p:spPr>
          <a:xfrm>
            <a:off x="5123675" y="1281176"/>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FFFFFF"/>
                </a:solidFill>
                <a:latin typeface="Georgia"/>
              </a:rPr>
              <a:t>44.7x</a:t>
            </a:r>
          </a:p>
        </p:txBody>
      </p:sp>
      <p:sp>
        <p:nvSpPr>
          <p:cNvPr id="18" name="TextBox 17"/>
          <p:cNvSpPr txBox="1"/>
          <p:nvPr/>
        </p:nvSpPr>
        <p:spPr>
          <a:xfrm>
            <a:off x="5123675" y="1659559"/>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C9D4E4"/>
                </a:solidFill>
                <a:latin typeface="Arial"/>
              </a:rPr>
              <a:t>EV/EBITDA (FY26); EV/revenue 22.4x</a:t>
            </a:r>
          </a:p>
        </p:txBody>
      </p:sp>
      <p:sp>
        <p:nvSpPr>
          <p:cNvPr id="19" name="Rectangle 18"/>
          <p:cNvSpPr/>
          <p:nvPr/>
        </p:nvSpPr>
        <p:spPr>
          <a:xfrm>
            <a:off x="7214597" y="1299464"/>
            <a:ext cx="11430" cy="438912"/>
          </a:xfrm>
          <a:prstGeom prst="rect">
            <a:avLst/>
          </a:prstGeom>
          <a:solidFill>
            <a:srgbClr val="2A3F6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TextBox 19"/>
          <p:cNvSpPr txBox="1"/>
          <p:nvPr/>
        </p:nvSpPr>
        <p:spPr>
          <a:xfrm>
            <a:off x="7360901" y="1281176"/>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FFFFFF"/>
                </a:solidFill>
                <a:latin typeface="Georgia"/>
              </a:rPr>
              <a:t>A$11.39</a:t>
            </a:r>
          </a:p>
        </p:txBody>
      </p:sp>
      <p:sp>
        <p:nvSpPr>
          <p:cNvPr id="21" name="TextBox 20"/>
          <p:cNvSpPr txBox="1"/>
          <p:nvPr/>
        </p:nvSpPr>
        <p:spPr>
          <a:xfrm>
            <a:off x="7360901" y="1659559"/>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C9D4E4"/>
                </a:solidFill>
                <a:latin typeface="Arial"/>
              </a:rPr>
              <a:t>Share price, 16 Sep 2026 close</a:t>
            </a:r>
          </a:p>
        </p:txBody>
      </p:sp>
      <p:sp>
        <p:nvSpPr>
          <p:cNvPr id="22" name="Rectangle 21"/>
          <p:cNvSpPr/>
          <p:nvPr/>
        </p:nvSpPr>
        <p:spPr>
          <a:xfrm>
            <a:off x="9451823" y="1299464"/>
            <a:ext cx="11430" cy="438912"/>
          </a:xfrm>
          <a:prstGeom prst="rect">
            <a:avLst/>
          </a:prstGeom>
          <a:solidFill>
            <a:srgbClr val="2A3F6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TextBox 22"/>
          <p:cNvSpPr txBox="1"/>
          <p:nvPr/>
        </p:nvSpPr>
        <p:spPr>
          <a:xfrm>
            <a:off x="9598127" y="1281176"/>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FFFFFF"/>
                </a:solidFill>
                <a:latin typeface="Georgia"/>
              </a:rPr>
              <a:t>A$20.03</a:t>
            </a:r>
          </a:p>
        </p:txBody>
      </p:sp>
      <p:sp>
        <p:nvSpPr>
          <p:cNvPr id="24" name="TextBox 23"/>
          <p:cNvSpPr txBox="1"/>
          <p:nvPr/>
        </p:nvSpPr>
        <p:spPr>
          <a:xfrm>
            <a:off x="9598127" y="1659559"/>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C9D4E4"/>
                </a:solidFill>
                <a:latin typeface="Arial"/>
              </a:rPr>
              <a:t>Consensus target (strong buy)</a:t>
            </a:r>
          </a:p>
        </p:txBody>
      </p:sp>
      <p:sp>
        <p:nvSpPr>
          <p:cNvPr id="25" name="TextBox 24"/>
          <p:cNvSpPr txBox="1"/>
          <p:nvPr/>
        </p:nvSpPr>
        <p:spPr>
          <a:xfrm>
            <a:off x="502920" y="2067560"/>
            <a:ext cx="6492221"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NEXTDC: reported financials and market data</a:t>
            </a:r>
          </a:p>
        </p:txBody>
      </p:sp>
      <p:sp>
        <p:nvSpPr>
          <p:cNvPr id="26" name="Rectangle 25"/>
          <p:cNvSpPr/>
          <p:nvPr/>
        </p:nvSpPr>
        <p:spPr>
          <a:xfrm>
            <a:off x="502920" y="2250440"/>
            <a:ext cx="6492221"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27" name="Table 26"/>
          <p:cNvGraphicFramePr>
            <a:graphicFrameLocks noGrp="1"/>
          </p:cNvGraphicFramePr>
          <p:nvPr/>
        </p:nvGraphicFramePr>
        <p:xfrm>
          <a:off x="502920" y="2341880"/>
          <a:ext cx="6492220" cy="2794101"/>
        </p:xfrm>
        <a:graphic>
          <a:graphicData uri="http://schemas.openxmlformats.org/drawingml/2006/table">
            <a:tbl>
              <a:tblPr firstRow="0" bandRow="0" firstCol="0" bandCol="0">
                <a:tableStyleId>{2D5ABB26-0587-4C30-8999-92F81FD0307C}</a:tableStyleId>
              </a:tblPr>
              <a:tblGrid>
                <a:gridCol w="1874519"/>
                <a:gridCol w="4617701"/>
              </a:tblGrid>
              <a:tr h="310896">
                <a:tc>
                  <a:txBody>
                    <a:bodyPr wrap="square">
                      <a:noAutofit/>
                    </a:bodyPr>
                    <a:lstStyle/>
                    <a:p>
                      <a:pPr algn="l">
                        <a:lnSpc>
                          <a:spcPct val="118000"/>
                        </a:lnSpc>
                      </a:pPr>
                      <a:r>
                        <a:rPr sz="860" b="1">
                          <a:solidFill>
                            <a:srgbClr val="0A1E3C"/>
                          </a:solidFill>
                          <a:latin typeface="Arial"/>
                        </a:rPr>
                        <a:t>Metric</a:t>
                      </a:r>
                    </a:p>
                  </a:txBody>
                  <a:tcPr marL="91440"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Value</a:t>
                      </a:r>
                    </a:p>
                  </a:txBody>
                  <a:tcPr marL="82296" marR="82296" marT="77724" marB="77724" anchor="t">
                    <a:lnT w="11430" cap="flat" cmpd="sng" algn="ctr">
                      <a:solidFill>
                        <a:srgbClr val="0A1E3C"/>
                      </a:solidFill>
                    </a:lnT>
                    <a:lnB w="11430" cap="flat" cmpd="sng" algn="ctr">
                      <a:solidFill>
                        <a:srgbClr val="0A1E3C"/>
                      </a:solidFill>
                    </a:lnB>
                    <a:noFill/>
                  </a:tcPr>
                </a:tc>
              </a:tr>
              <a:tr h="310896">
                <a:tc>
                  <a:txBody>
                    <a:bodyPr wrap="square">
                      <a:noAutofit/>
                    </a:bodyPr>
                    <a:lstStyle/>
                    <a:p>
                      <a:pPr algn="l">
                        <a:lnSpc>
                          <a:spcPct val="118000"/>
                        </a:lnSpc>
                      </a:pPr>
                      <a:r>
                        <a:rPr sz="860" b="1">
                          <a:solidFill>
                            <a:srgbClr val="0A1E3C"/>
                          </a:solidFill>
                          <a:latin typeface="Arial"/>
                        </a:rPr>
                        <a:t>FY26 total revenue / uEBITDA</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A$496.5m (+16%) / A$248.8m (+15%)</a:t>
                      </a:r>
                    </a:p>
                  </a:txBody>
                  <a:tcPr marL="82296" marR="82296" marT="77724" marB="77724" anchor="t">
                    <a:lnB w="7620" cap="flat" cmpd="sng" algn="ctr">
                      <a:solidFill>
                        <a:srgbClr val="D7DEE9"/>
                      </a:solidFill>
                    </a:lnB>
                    <a:noFill/>
                  </a:tcPr>
                </a:tc>
              </a:tr>
              <a:tr h="310896">
                <a:tc>
                  <a:txBody>
                    <a:bodyPr wrap="square">
                      <a:noAutofit/>
                    </a:bodyPr>
                    <a:lstStyle/>
                    <a:p>
                      <a:pPr algn="l">
                        <a:lnSpc>
                          <a:spcPct val="118000"/>
                        </a:lnSpc>
                      </a:pPr>
                      <a:r>
                        <a:rPr sz="860" b="1">
                          <a:solidFill>
                            <a:srgbClr val="0A1E3C"/>
                          </a:solidFill>
                          <a:latin typeface="Arial"/>
                        </a:rPr>
                        <a:t>FY25 total revenue / uEBITDA</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A$427.2m (+5.7%) / A$216.7m</a:t>
                      </a:r>
                    </a:p>
                  </a:txBody>
                  <a:tcPr marL="82296" marR="82296" marT="77724" marB="77724" anchor="t">
                    <a:lnB w="7620" cap="flat" cmpd="sng" algn="ctr">
                      <a:solidFill>
                        <a:srgbClr val="D7DEE9"/>
                      </a:solidFill>
                    </a:lnB>
                    <a:noFill/>
                  </a:tcPr>
                </a:tc>
              </a:tr>
              <a:tr h="413207">
                <a:tc>
                  <a:txBody>
                    <a:bodyPr wrap="square">
                      <a:noAutofit/>
                    </a:bodyPr>
                    <a:lstStyle/>
                    <a:p>
                      <a:pPr algn="l">
                        <a:lnSpc>
                          <a:spcPct val="118000"/>
                        </a:lnSpc>
                      </a:pPr>
                      <a:r>
                        <a:rPr sz="860" b="1">
                          <a:solidFill>
                            <a:srgbClr val="0A1E3C"/>
                          </a:solidFill>
                          <a:latin typeface="Arial"/>
                        </a:rPr>
                        <a:t>Statutory result</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FY26 profit A$82.1m, incl. A$128.8m fair-value gain; on the historical accounting basis, unaudited and prepared for comparison only, a A$103.9m loss after tax; FY25 loss A$60.5m</a:t>
                      </a:r>
                    </a:p>
                  </a:txBody>
                  <a:tcPr marL="82296" marR="82296" marT="77724" marB="77724" anchor="t">
                    <a:lnB w="7620" cap="flat" cmpd="sng" algn="ctr">
                      <a:solidFill>
                        <a:srgbClr val="D7DEE9"/>
                      </a:solidFill>
                    </a:lnB>
                    <a:noFill/>
                  </a:tcPr>
                </a:tc>
              </a:tr>
              <a:tr h="413207">
                <a:tc>
                  <a:txBody>
                    <a:bodyPr wrap="square">
                      <a:noAutofit/>
                    </a:bodyPr>
                    <a:lstStyle/>
                    <a:p>
                      <a:pPr algn="l">
                        <a:lnSpc>
                          <a:spcPct val="118000"/>
                        </a:lnSpc>
                      </a:pPr>
                      <a:r>
                        <a:rPr sz="860" b="1">
                          <a:solidFill>
                            <a:srgbClr val="0A1E3C"/>
                          </a:solidFill>
                          <a:latin typeface="Arial"/>
                        </a:rPr>
                        <a:t>Market data (16 Sep 2026 close)</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A$11.39; market cap A$8,651.3m; 52-wk A$10.91–17.84 (MarketScreener, retrieved 21 Sep 2026)</a:t>
                      </a:r>
                    </a:p>
                  </a:txBody>
                  <a:tcPr marL="82296" marR="82296" marT="77724" marB="77724" anchor="t">
                    <a:lnB w="7620" cap="flat" cmpd="sng" algn="ctr">
                      <a:solidFill>
                        <a:srgbClr val="D7DEE9"/>
                      </a:solidFill>
                    </a:lnB>
                    <a:noFill/>
                  </a:tcPr>
                </a:tc>
              </a:tr>
              <a:tr h="310896">
                <a:tc>
                  <a:txBody>
                    <a:bodyPr wrap="square">
                      <a:noAutofit/>
                    </a:bodyPr>
                    <a:lstStyle/>
                    <a:p>
                      <a:pPr algn="l">
                        <a:lnSpc>
                          <a:spcPct val="118000"/>
                        </a:lnSpc>
                      </a:pPr>
                      <a:r>
                        <a:rPr sz="860" b="1">
                          <a:solidFill>
                            <a:srgbClr val="0A1E3C"/>
                          </a:solidFill>
                          <a:latin typeface="Arial"/>
                        </a:rPr>
                        <a:t>Multiples (inashanu computation)</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EV/EBITDA 44.7x; EV/total revenue 22.4x; EV/net revenue 27.5x; build at right</a:t>
                      </a:r>
                    </a:p>
                  </a:txBody>
                  <a:tcPr marL="82296" marR="82296" marT="77724" marB="77724" anchor="t">
                    <a:lnB w="7620" cap="flat" cmpd="sng" algn="ctr">
                      <a:solidFill>
                        <a:srgbClr val="D7DEE9"/>
                      </a:solidFill>
                    </a:lnB>
                    <a:noFill/>
                  </a:tcPr>
                </a:tc>
              </a:tr>
              <a:tr h="310896">
                <a:tc>
                  <a:txBody>
                    <a:bodyPr wrap="square">
                      <a:noAutofit/>
                    </a:bodyPr>
                    <a:lstStyle/>
                    <a:p>
                      <a:pPr algn="l">
                        <a:lnSpc>
                          <a:spcPct val="118000"/>
                        </a:lnSpc>
                      </a:pPr>
                      <a:r>
                        <a:rPr sz="860" b="1">
                          <a:solidFill>
                            <a:srgbClr val="0A1E3C"/>
                          </a:solidFill>
                          <a:latin typeface="Arial"/>
                        </a:rPr>
                        <a:t>Consensus</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Target A$20.03 (strong buy, ~76% implied upside)</a:t>
                      </a:r>
                    </a:p>
                  </a:txBody>
                  <a:tcPr marL="82296" marR="82296" marT="77724" marB="77724" anchor="t">
                    <a:lnB w="7620" cap="flat" cmpd="sng" algn="ctr">
                      <a:solidFill>
                        <a:srgbClr val="D7DEE9"/>
                      </a:solidFill>
                    </a:lnB>
                    <a:noFill/>
                  </a:tcPr>
                </a:tc>
              </a:tr>
              <a:tr h="413207">
                <a:tc>
                  <a:txBody>
                    <a:bodyPr wrap="square">
                      <a:noAutofit/>
                    </a:bodyPr>
                    <a:lstStyle/>
                    <a:p>
                      <a:pPr algn="l">
                        <a:lnSpc>
                          <a:spcPct val="118000"/>
                        </a:lnSpc>
                      </a:pPr>
                      <a:r>
                        <a:rPr sz="860" b="1">
                          <a:solidFill>
                            <a:srgbClr val="0A1E3C"/>
                          </a:solidFill>
                          <a:latin typeface="Arial"/>
                        </a:rPr>
                        <a:t>Capex / funding</a:t>
                      </a:r>
                    </a:p>
                  </a:txBody>
                  <a:tcPr marL="91440"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FY26 capex A$3,397m (FY25: A$1,699m); pro forma available liquidity A$8,676m at 30 Jun 2026 (components at source log entry 106)</a:t>
                      </a:r>
                    </a:p>
                  </a:txBody>
                  <a:tcPr marL="82296" marR="82296" marT="77724" marB="77724" anchor="t">
                    <a:lnB w="11430" cap="flat" cmpd="sng" algn="ctr">
                      <a:solidFill>
                        <a:srgbClr val="0A1E3C"/>
                      </a:solidFill>
                    </a:lnB>
                    <a:noFill/>
                  </a:tcPr>
                </a:tc>
              </a:tr>
            </a:tbl>
          </a:graphicData>
        </a:graphic>
      </p:graphicFrame>
      <p:sp>
        <p:nvSpPr>
          <p:cNvPr id="28" name="Rectangle 27"/>
          <p:cNvSpPr/>
          <p:nvPr/>
        </p:nvSpPr>
        <p:spPr>
          <a:xfrm>
            <a:off x="502920" y="5337149"/>
            <a:ext cx="6492221" cy="601548"/>
          </a:xfrm>
          <a:prstGeom prst="rect">
            <a:avLst/>
          </a:prstGeom>
          <a:solidFill>
            <a:srgbClr val="F6E9E2"/>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Rectangle 28"/>
          <p:cNvSpPr/>
          <p:nvPr/>
        </p:nvSpPr>
        <p:spPr>
          <a:xfrm>
            <a:off x="502920" y="5337149"/>
            <a:ext cx="41148" cy="601548"/>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TextBox 29"/>
          <p:cNvSpPr txBox="1"/>
          <p:nvPr/>
        </p:nvSpPr>
        <p:spPr>
          <a:xfrm>
            <a:off x="685800" y="5465165"/>
            <a:ext cx="6181325" cy="156159"/>
          </a:xfrm>
          <a:prstGeom prst="rect">
            <a:avLst/>
          </a:prstGeom>
          <a:noFill/>
        </p:spPr>
        <p:txBody>
          <a:bodyPr wrap="square" anchor="t" lIns="0" tIns="0" rIns="0" bIns="0">
            <a:noAutofit/>
          </a:bodyPr>
          <a:lstStyle/>
          <a:p>
            <a:pPr>
              <a:lnSpc>
                <a:spcPct val="118000"/>
              </a:lnSpc>
            </a:pPr>
            <a:r>
              <a:rPr sz="919" b="1" spc="50">
                <a:solidFill>
                  <a:srgbClr val="9A330A"/>
                </a:solidFill>
                <a:latin typeface="Arial"/>
              </a:rPr>
              <a:t>THE BEAR CASE IN ONE LINE</a:t>
            </a:r>
          </a:p>
        </p:txBody>
      </p:sp>
      <p:sp>
        <p:nvSpPr>
          <p:cNvPr id="31" name="TextBox 30"/>
          <p:cNvSpPr txBox="1"/>
          <p:nvPr/>
        </p:nvSpPr>
        <p:spPr>
          <a:xfrm>
            <a:off x="685800" y="5667044"/>
            <a:ext cx="6181325" cy="172166"/>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Priced for flawless conversion: -14% in the month to 9 Sep 2026 on nothing more than an AI-sentiment wobble.</a:t>
            </a:r>
          </a:p>
        </p:txBody>
      </p:sp>
      <p:sp>
        <p:nvSpPr>
          <p:cNvPr id="32" name="TextBox 31"/>
          <p:cNvSpPr txBox="1"/>
          <p:nvPr/>
        </p:nvSpPr>
        <p:spPr>
          <a:xfrm>
            <a:off x="7360901" y="2067560"/>
            <a:ext cx="4328147"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Where the share price sits, A$ per share</a:t>
            </a:r>
          </a:p>
        </p:txBody>
      </p:sp>
      <p:sp>
        <p:nvSpPr>
          <p:cNvPr id="33" name="Rectangle 32"/>
          <p:cNvSpPr/>
          <p:nvPr/>
        </p:nvSpPr>
        <p:spPr>
          <a:xfrm>
            <a:off x="7360901" y="2250440"/>
            <a:ext cx="4328147"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TextBox 33"/>
          <p:cNvSpPr txBox="1"/>
          <p:nvPr/>
        </p:nvSpPr>
        <p:spPr>
          <a:xfrm>
            <a:off x="7360901" y="2351024"/>
            <a:ext cx="981963" cy="219456"/>
          </a:xfrm>
          <a:prstGeom prst="rect">
            <a:avLst/>
          </a:prstGeom>
          <a:noFill/>
        </p:spPr>
        <p:txBody>
          <a:bodyPr wrap="square" anchor="ctr" lIns="0" tIns="0" rIns="0" bIns="0">
            <a:noAutofit/>
          </a:bodyPr>
          <a:lstStyle/>
          <a:p>
            <a:r>
              <a:rPr sz="869" b="0">
                <a:solidFill>
                  <a:srgbClr val="0A1E3C"/>
                </a:solidFill>
                <a:latin typeface="Arial"/>
              </a:rPr>
              <a:t>52-week low</a:t>
            </a:r>
          </a:p>
        </p:txBody>
      </p:sp>
      <p:sp>
        <p:nvSpPr>
          <p:cNvPr id="35" name="Rectangle 34"/>
          <p:cNvSpPr/>
          <p:nvPr/>
        </p:nvSpPr>
        <p:spPr>
          <a:xfrm>
            <a:off x="8434305" y="2387600"/>
            <a:ext cx="2523223" cy="14630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Rectangle 35"/>
          <p:cNvSpPr/>
          <p:nvPr/>
        </p:nvSpPr>
        <p:spPr>
          <a:xfrm>
            <a:off x="8434305" y="2387600"/>
            <a:ext cx="1374357" cy="1463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7" name="TextBox 36"/>
          <p:cNvSpPr txBox="1"/>
          <p:nvPr/>
        </p:nvSpPr>
        <p:spPr>
          <a:xfrm>
            <a:off x="11030681" y="2351024"/>
            <a:ext cx="640080" cy="219456"/>
          </a:xfrm>
          <a:prstGeom prst="rect">
            <a:avLst/>
          </a:prstGeom>
          <a:noFill/>
        </p:spPr>
        <p:txBody>
          <a:bodyPr wrap="square" anchor="ctr" lIns="0" tIns="0" rIns="0" bIns="0">
            <a:noAutofit/>
          </a:bodyPr>
          <a:lstStyle/>
          <a:p>
            <a:r>
              <a:rPr sz="869" b="1">
                <a:solidFill>
                  <a:srgbClr val="0A1E3C"/>
                </a:solidFill>
                <a:latin typeface="Arial"/>
              </a:rPr>
              <a:t>A$10.91</a:t>
            </a:r>
          </a:p>
        </p:txBody>
      </p:sp>
      <p:sp>
        <p:nvSpPr>
          <p:cNvPr id="38" name="TextBox 37"/>
          <p:cNvSpPr txBox="1"/>
          <p:nvPr/>
        </p:nvSpPr>
        <p:spPr>
          <a:xfrm>
            <a:off x="7360901" y="2552192"/>
            <a:ext cx="981963" cy="219456"/>
          </a:xfrm>
          <a:prstGeom prst="rect">
            <a:avLst/>
          </a:prstGeom>
          <a:noFill/>
        </p:spPr>
        <p:txBody>
          <a:bodyPr wrap="square" anchor="ctr" lIns="0" tIns="0" rIns="0" bIns="0">
            <a:noAutofit/>
          </a:bodyPr>
          <a:lstStyle/>
          <a:p>
            <a:r>
              <a:rPr sz="869" b="0">
                <a:solidFill>
                  <a:srgbClr val="0A1E3C"/>
                </a:solidFill>
                <a:latin typeface="Arial"/>
              </a:rPr>
              <a:t>Last, 16 Sep 2026</a:t>
            </a:r>
          </a:p>
        </p:txBody>
      </p:sp>
      <p:sp>
        <p:nvSpPr>
          <p:cNvPr id="39" name="Rectangle 38"/>
          <p:cNvSpPr/>
          <p:nvPr/>
        </p:nvSpPr>
        <p:spPr>
          <a:xfrm>
            <a:off x="8434305" y="2588768"/>
            <a:ext cx="2523223" cy="14630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0" name="Rectangle 39"/>
          <p:cNvSpPr/>
          <p:nvPr/>
        </p:nvSpPr>
        <p:spPr>
          <a:xfrm>
            <a:off x="8434305" y="2588768"/>
            <a:ext cx="1434823" cy="1463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1" name="TextBox 40"/>
          <p:cNvSpPr txBox="1"/>
          <p:nvPr/>
        </p:nvSpPr>
        <p:spPr>
          <a:xfrm>
            <a:off x="11030681" y="2552192"/>
            <a:ext cx="640080" cy="219456"/>
          </a:xfrm>
          <a:prstGeom prst="rect">
            <a:avLst/>
          </a:prstGeom>
          <a:noFill/>
        </p:spPr>
        <p:txBody>
          <a:bodyPr wrap="square" anchor="ctr" lIns="0" tIns="0" rIns="0" bIns="0">
            <a:noAutofit/>
          </a:bodyPr>
          <a:lstStyle/>
          <a:p>
            <a:r>
              <a:rPr sz="869" b="1">
                <a:solidFill>
                  <a:srgbClr val="0A1E3C"/>
                </a:solidFill>
                <a:latin typeface="Arial"/>
              </a:rPr>
              <a:t>A$11.39</a:t>
            </a:r>
          </a:p>
        </p:txBody>
      </p:sp>
      <p:sp>
        <p:nvSpPr>
          <p:cNvPr id="42" name="TextBox 41"/>
          <p:cNvSpPr txBox="1"/>
          <p:nvPr/>
        </p:nvSpPr>
        <p:spPr>
          <a:xfrm>
            <a:off x="7360901" y="2753360"/>
            <a:ext cx="981963" cy="219456"/>
          </a:xfrm>
          <a:prstGeom prst="rect">
            <a:avLst/>
          </a:prstGeom>
          <a:noFill/>
        </p:spPr>
        <p:txBody>
          <a:bodyPr wrap="square" anchor="ctr" lIns="0" tIns="0" rIns="0" bIns="0">
            <a:noAutofit/>
          </a:bodyPr>
          <a:lstStyle/>
          <a:p>
            <a:r>
              <a:rPr sz="869" b="0">
                <a:solidFill>
                  <a:srgbClr val="0A1E3C"/>
                </a:solidFill>
                <a:latin typeface="Arial"/>
              </a:rPr>
              <a:t>52-week high</a:t>
            </a:r>
          </a:p>
        </p:txBody>
      </p:sp>
      <p:sp>
        <p:nvSpPr>
          <p:cNvPr id="43" name="Rectangle 42"/>
          <p:cNvSpPr/>
          <p:nvPr/>
        </p:nvSpPr>
        <p:spPr>
          <a:xfrm>
            <a:off x="8434305" y="2789936"/>
            <a:ext cx="2523223" cy="14630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4" name="Rectangle 43"/>
          <p:cNvSpPr/>
          <p:nvPr/>
        </p:nvSpPr>
        <p:spPr>
          <a:xfrm>
            <a:off x="8434305" y="2789936"/>
            <a:ext cx="2247344" cy="1463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5" name="TextBox 44"/>
          <p:cNvSpPr txBox="1"/>
          <p:nvPr/>
        </p:nvSpPr>
        <p:spPr>
          <a:xfrm>
            <a:off x="11030681" y="2753360"/>
            <a:ext cx="640080" cy="219456"/>
          </a:xfrm>
          <a:prstGeom prst="rect">
            <a:avLst/>
          </a:prstGeom>
          <a:noFill/>
        </p:spPr>
        <p:txBody>
          <a:bodyPr wrap="square" anchor="ctr" lIns="0" tIns="0" rIns="0" bIns="0">
            <a:noAutofit/>
          </a:bodyPr>
          <a:lstStyle/>
          <a:p>
            <a:r>
              <a:rPr sz="869" b="1">
                <a:solidFill>
                  <a:srgbClr val="0A1E3C"/>
                </a:solidFill>
                <a:latin typeface="Arial"/>
              </a:rPr>
              <a:t>A$17.84</a:t>
            </a:r>
          </a:p>
        </p:txBody>
      </p:sp>
      <p:sp>
        <p:nvSpPr>
          <p:cNvPr id="46" name="TextBox 45"/>
          <p:cNvSpPr txBox="1"/>
          <p:nvPr/>
        </p:nvSpPr>
        <p:spPr>
          <a:xfrm>
            <a:off x="7360901" y="2954528"/>
            <a:ext cx="981963" cy="219456"/>
          </a:xfrm>
          <a:prstGeom prst="rect">
            <a:avLst/>
          </a:prstGeom>
          <a:noFill/>
        </p:spPr>
        <p:txBody>
          <a:bodyPr wrap="square" anchor="ctr" lIns="0" tIns="0" rIns="0" bIns="0">
            <a:noAutofit/>
          </a:bodyPr>
          <a:lstStyle/>
          <a:p>
            <a:r>
              <a:rPr sz="869" b="0">
                <a:solidFill>
                  <a:srgbClr val="0A1E3C"/>
                </a:solidFill>
                <a:latin typeface="Arial"/>
              </a:rPr>
              <a:t>Consensus target</a:t>
            </a:r>
          </a:p>
        </p:txBody>
      </p:sp>
      <p:sp>
        <p:nvSpPr>
          <p:cNvPr id="47" name="Rectangle 46"/>
          <p:cNvSpPr/>
          <p:nvPr/>
        </p:nvSpPr>
        <p:spPr>
          <a:xfrm>
            <a:off x="8434305" y="2991104"/>
            <a:ext cx="2523223" cy="14630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8" name="Rectangle 47"/>
          <p:cNvSpPr/>
          <p:nvPr/>
        </p:nvSpPr>
        <p:spPr>
          <a:xfrm>
            <a:off x="8434305" y="2991104"/>
            <a:ext cx="2523223" cy="1463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9" name="TextBox 48"/>
          <p:cNvSpPr txBox="1"/>
          <p:nvPr/>
        </p:nvSpPr>
        <p:spPr>
          <a:xfrm>
            <a:off x="11030681" y="2954528"/>
            <a:ext cx="640080" cy="219456"/>
          </a:xfrm>
          <a:prstGeom prst="rect">
            <a:avLst/>
          </a:prstGeom>
          <a:noFill/>
        </p:spPr>
        <p:txBody>
          <a:bodyPr wrap="square" anchor="ctr" lIns="0" tIns="0" rIns="0" bIns="0">
            <a:noAutofit/>
          </a:bodyPr>
          <a:lstStyle/>
          <a:p>
            <a:r>
              <a:rPr sz="869" b="1">
                <a:solidFill>
                  <a:srgbClr val="0A1E3C"/>
                </a:solidFill>
                <a:latin typeface="Arial"/>
              </a:rPr>
              <a:t>A$20.03</a:t>
            </a:r>
          </a:p>
        </p:txBody>
      </p:sp>
      <p:sp>
        <p:nvSpPr>
          <p:cNvPr id="50" name="TextBox 49"/>
          <p:cNvSpPr txBox="1"/>
          <p:nvPr/>
        </p:nvSpPr>
        <p:spPr>
          <a:xfrm>
            <a:off x="7360901" y="3210560"/>
            <a:ext cx="4328147" cy="282610"/>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52-week range on the 16 Sep 2026 close (MarketScreener, retrieved 21 Sep 2026); consensus target A$20.03 (strong buy). The last price sits near the bottom of the 52-week range.</a:t>
            </a:r>
          </a:p>
        </p:txBody>
      </p:sp>
      <p:sp>
        <p:nvSpPr>
          <p:cNvPr id="51" name="TextBox 50"/>
          <p:cNvSpPr txBox="1"/>
          <p:nvPr/>
        </p:nvSpPr>
        <p:spPr>
          <a:xfrm>
            <a:off x="7360901" y="3647236"/>
            <a:ext cx="4328147"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Capital intensity and funding</a:t>
            </a:r>
          </a:p>
        </p:txBody>
      </p:sp>
      <p:sp>
        <p:nvSpPr>
          <p:cNvPr id="52" name="Rectangle 51"/>
          <p:cNvSpPr/>
          <p:nvPr/>
        </p:nvSpPr>
        <p:spPr>
          <a:xfrm>
            <a:off x="7360901" y="3830116"/>
            <a:ext cx="4328147"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3" name="Rectangle 52"/>
          <p:cNvSpPr/>
          <p:nvPr/>
        </p:nvSpPr>
        <p:spPr>
          <a:xfrm>
            <a:off x="7360901" y="3939844"/>
            <a:ext cx="986024" cy="84124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4" name="Rectangle 53"/>
          <p:cNvSpPr/>
          <p:nvPr/>
        </p:nvSpPr>
        <p:spPr>
          <a:xfrm>
            <a:off x="7360901" y="3939844"/>
            <a:ext cx="32004" cy="84124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5" name="TextBox 54"/>
          <p:cNvSpPr txBox="1"/>
          <p:nvPr/>
        </p:nvSpPr>
        <p:spPr>
          <a:xfrm>
            <a:off x="7507205" y="4022140"/>
            <a:ext cx="766568" cy="175861"/>
          </a:xfrm>
          <a:prstGeom prst="rect">
            <a:avLst/>
          </a:prstGeom>
          <a:noFill/>
        </p:spPr>
        <p:txBody>
          <a:bodyPr wrap="square" anchor="t" lIns="0" tIns="0" rIns="0" bIns="0">
            <a:noAutofit/>
          </a:bodyPr>
          <a:lstStyle/>
          <a:p>
            <a:pPr algn="l">
              <a:lnSpc>
                <a:spcPct val="105000"/>
              </a:lnSpc>
              <a:spcAft>
                <a:spcPts val="0"/>
              </a:spcAft>
            </a:pPr>
            <a:r>
              <a:rPr sz="1099" b="1">
                <a:solidFill>
                  <a:srgbClr val="0A1E3C"/>
                </a:solidFill>
                <a:latin typeface="Georgia"/>
              </a:rPr>
              <a:t>A$3,397m</a:t>
            </a:r>
          </a:p>
        </p:txBody>
      </p:sp>
      <p:sp>
        <p:nvSpPr>
          <p:cNvPr id="56" name="TextBox 55"/>
          <p:cNvSpPr txBox="1"/>
          <p:nvPr/>
        </p:nvSpPr>
        <p:spPr>
          <a:xfrm>
            <a:off x="7507205" y="4361764"/>
            <a:ext cx="766568" cy="41541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FY26 capex (FY25: A$1,699m)</a:t>
            </a:r>
          </a:p>
        </p:txBody>
      </p:sp>
      <p:sp>
        <p:nvSpPr>
          <p:cNvPr id="57" name="Rectangle 56"/>
          <p:cNvSpPr/>
          <p:nvPr/>
        </p:nvSpPr>
        <p:spPr>
          <a:xfrm>
            <a:off x="8474942" y="3939844"/>
            <a:ext cx="986024" cy="84124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8" name="Rectangle 57"/>
          <p:cNvSpPr/>
          <p:nvPr/>
        </p:nvSpPr>
        <p:spPr>
          <a:xfrm>
            <a:off x="8474942" y="3939844"/>
            <a:ext cx="32004" cy="84124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9" name="TextBox 58"/>
          <p:cNvSpPr txBox="1"/>
          <p:nvPr/>
        </p:nvSpPr>
        <p:spPr>
          <a:xfrm>
            <a:off x="8621246" y="4022140"/>
            <a:ext cx="766568" cy="175861"/>
          </a:xfrm>
          <a:prstGeom prst="rect">
            <a:avLst/>
          </a:prstGeom>
          <a:noFill/>
        </p:spPr>
        <p:txBody>
          <a:bodyPr wrap="square" anchor="t" lIns="0" tIns="0" rIns="0" bIns="0">
            <a:noAutofit/>
          </a:bodyPr>
          <a:lstStyle/>
          <a:p>
            <a:pPr algn="l">
              <a:lnSpc>
                <a:spcPct val="105000"/>
              </a:lnSpc>
              <a:spcAft>
                <a:spcPts val="0"/>
              </a:spcAft>
            </a:pPr>
            <a:r>
              <a:rPr sz="1099" b="1">
                <a:solidFill>
                  <a:srgbClr val="0A1E3C"/>
                </a:solidFill>
                <a:latin typeface="Georgia"/>
              </a:rPr>
              <a:t>A$8,676m</a:t>
            </a:r>
          </a:p>
        </p:txBody>
      </p:sp>
      <p:sp>
        <p:nvSpPr>
          <p:cNvPr id="60" name="TextBox 59"/>
          <p:cNvSpPr txBox="1"/>
          <p:nvPr/>
        </p:nvSpPr>
        <p:spPr>
          <a:xfrm>
            <a:off x="8621246" y="4361764"/>
            <a:ext cx="766568" cy="41541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Pro forma liquidity, 30 Jun 2026</a:t>
            </a:r>
          </a:p>
        </p:txBody>
      </p:sp>
      <p:sp>
        <p:nvSpPr>
          <p:cNvPr id="61" name="Rectangle 60"/>
          <p:cNvSpPr/>
          <p:nvPr/>
        </p:nvSpPr>
        <p:spPr>
          <a:xfrm>
            <a:off x="9588983" y="3939844"/>
            <a:ext cx="986024" cy="84124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2" name="Rectangle 61"/>
          <p:cNvSpPr/>
          <p:nvPr/>
        </p:nvSpPr>
        <p:spPr>
          <a:xfrm>
            <a:off x="9588983" y="3939844"/>
            <a:ext cx="32004" cy="84124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3" name="TextBox 62"/>
          <p:cNvSpPr txBox="1"/>
          <p:nvPr/>
        </p:nvSpPr>
        <p:spPr>
          <a:xfrm>
            <a:off x="9735287" y="4022140"/>
            <a:ext cx="766568" cy="175861"/>
          </a:xfrm>
          <a:prstGeom prst="rect">
            <a:avLst/>
          </a:prstGeom>
          <a:noFill/>
        </p:spPr>
        <p:txBody>
          <a:bodyPr wrap="square" anchor="t" lIns="0" tIns="0" rIns="0" bIns="0">
            <a:noAutofit/>
          </a:bodyPr>
          <a:lstStyle/>
          <a:p>
            <a:pPr algn="l">
              <a:lnSpc>
                <a:spcPct val="105000"/>
              </a:lnSpc>
              <a:spcAft>
                <a:spcPts val="0"/>
              </a:spcAft>
            </a:pPr>
            <a:r>
              <a:rPr sz="1099" b="1">
                <a:solidFill>
                  <a:srgbClr val="0A1E3C"/>
                </a:solidFill>
                <a:latin typeface="Georgia"/>
              </a:rPr>
              <a:t>A$262.5m</a:t>
            </a:r>
          </a:p>
        </p:txBody>
      </p:sp>
      <p:sp>
        <p:nvSpPr>
          <p:cNvPr id="64" name="TextBox 63"/>
          <p:cNvSpPr txBox="1"/>
          <p:nvPr/>
        </p:nvSpPr>
        <p:spPr>
          <a:xfrm>
            <a:off x="9735287" y="4361764"/>
            <a:ext cx="766568"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D&amp;A, FY26</a:t>
            </a:r>
          </a:p>
        </p:txBody>
      </p:sp>
      <p:sp>
        <p:nvSpPr>
          <p:cNvPr id="65" name="Rectangle 64"/>
          <p:cNvSpPr/>
          <p:nvPr/>
        </p:nvSpPr>
        <p:spPr>
          <a:xfrm>
            <a:off x="10703024" y="3939844"/>
            <a:ext cx="986024" cy="84124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6" name="Rectangle 65"/>
          <p:cNvSpPr/>
          <p:nvPr/>
        </p:nvSpPr>
        <p:spPr>
          <a:xfrm>
            <a:off x="10703024" y="3939844"/>
            <a:ext cx="32004" cy="84124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7" name="TextBox 66"/>
          <p:cNvSpPr txBox="1"/>
          <p:nvPr/>
        </p:nvSpPr>
        <p:spPr>
          <a:xfrm>
            <a:off x="10849328" y="4022140"/>
            <a:ext cx="766568" cy="201465"/>
          </a:xfrm>
          <a:prstGeom prst="rect">
            <a:avLst/>
          </a:prstGeom>
          <a:noFill/>
        </p:spPr>
        <p:txBody>
          <a:bodyPr wrap="square" anchor="t" lIns="0" tIns="0" rIns="0" bIns="0">
            <a:noAutofit/>
          </a:bodyPr>
          <a:lstStyle/>
          <a:p>
            <a:pPr algn="l">
              <a:lnSpc>
                <a:spcPct val="105000"/>
              </a:lnSpc>
              <a:spcAft>
                <a:spcPts val="0"/>
              </a:spcAft>
            </a:pPr>
            <a:r>
              <a:rPr sz="1259" b="1">
                <a:solidFill>
                  <a:srgbClr val="0A1E3C"/>
                </a:solidFill>
                <a:latin typeface="Georgia"/>
              </a:rPr>
              <a:t>A$81.7m</a:t>
            </a:r>
          </a:p>
        </p:txBody>
      </p:sp>
      <p:sp>
        <p:nvSpPr>
          <p:cNvPr id="68" name="TextBox 67"/>
          <p:cNvSpPr txBox="1"/>
          <p:nvPr/>
        </p:nvSpPr>
        <p:spPr>
          <a:xfrm>
            <a:off x="10849328" y="4361764"/>
            <a:ext cx="766568"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Finance costs, FY26</a:t>
            </a:r>
          </a:p>
        </p:txBody>
      </p:sp>
      <p:sp>
        <p:nvSpPr>
          <p:cNvPr id="69" name="TextBox 68"/>
          <p:cNvSpPr txBox="1"/>
          <p:nvPr/>
        </p:nvSpPr>
        <p:spPr>
          <a:xfrm>
            <a:off x="7360901" y="4890820"/>
            <a:ext cx="4328147" cy="989136"/>
          </a:xfrm>
          <a:prstGeom prst="rect">
            <a:avLst/>
          </a:prstGeom>
          <a:noFill/>
        </p:spPr>
        <p:txBody>
          <a:bodyPr wrap="square" anchor="t" lIns="0" tIns="0" rIns="0" bIns="0">
            <a:noAutofit/>
          </a:bodyPr>
          <a:lstStyle/>
          <a:p>
            <a:pPr algn="l">
              <a:lnSpc>
                <a:spcPct val="122000"/>
              </a:lnSpc>
              <a:spcAft>
                <a:spcPts val="0"/>
              </a:spcAft>
            </a:pPr>
            <a:r>
              <a:rPr sz="760" b="1">
                <a:solidFill>
                  <a:srgbClr val="0A1E3C"/>
                </a:solidFill>
                <a:latin typeface="Arial"/>
              </a:rPr>
              <a:t>Multiple build, 16 Sep 2026 close. </a:t>
            </a:r>
            <a:r>
              <a:rPr sz="760" b="0">
                <a:solidFill>
                  <a:srgbClr val="5B6B84"/>
                </a:solidFill>
                <a:latin typeface="Arial"/>
              </a:rPr>
              <a:t>759,554,497 shares (FY26 Annual Report note 15) × A$11.39 = market capitalisation A$8,651.3m; plus net debt A$2,466.7m at 30 Jun 2026 (note 14: borrowings and lease liabilities A$3,358.6m, less derivatives A$15.9m, less cash A$876.0m) = enterprise value A$11,118.0m. That is 44.7x FY26 underlying EBITDA of A$248.8m, 22.4x total revenue of A$496.5m and 27.5x net revenue of A$405.0m. On NEXTDC’s gearing measure, which excludes subordinated capital and lease liabilities, net debt is A$751m, enterprise value A$9,402.3m, 37.8x and 18.9x.</a:t>
            </a:r>
          </a:p>
        </p:txBody>
      </p:sp>
      <p:sp>
        <p:nvSpPr>
          <p:cNvPr id="70" name="TextBox 69"/>
          <p:cNvSpPr txBox="1"/>
          <p:nvPr/>
        </p:nvSpPr>
        <p:spPr>
          <a:xfrm>
            <a:off x="502920" y="6114288"/>
            <a:ext cx="11186129" cy="267004"/>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WealthQuestLab cross-validation of ASX filings (31 Jul 2026); Motley Fool (9 Sep 2026); Kalkine (21 Jul 2026); Troview (Jun 2026); DCD (4 Sep 2026); NEXTDC FY26 Results Announcement, Results Presentation and Annual Report (27 Aug 2026); The Bull (17 Sep 2026); MarketScreener quote page (live page, retrieved 21 Sep 2026).</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07 · Competitive position</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43</a:t>
            </a:r>
          </a:p>
        </p:txBody>
      </p:sp>
      <p:sp>
        <p:nvSpPr>
          <p:cNvPr id="9" name="TextBox 8"/>
          <p:cNvSpPr txBox="1"/>
          <p:nvPr/>
        </p:nvSpPr>
        <p:spPr>
          <a:xfrm>
            <a:off x="502920" y="576072"/>
            <a:ext cx="8343877" cy="494995"/>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CDC is the sovereign heavyweight: one 555 MW contract doubled its earnings trajectory and re-rated it A$3.5bn in a quarter</a:t>
            </a:r>
          </a:p>
        </p:txBody>
      </p:sp>
      <p:sp>
        <p:nvSpPr>
          <p:cNvPr id="10" name="Rectangle 9"/>
          <p:cNvSpPr/>
          <p:nvPr/>
        </p:nvSpPr>
        <p:spPr>
          <a:xfrm>
            <a:off x="502920" y="1171448"/>
            <a:ext cx="11186129" cy="6766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1" name="TextBox 10"/>
          <p:cNvSpPr txBox="1"/>
          <p:nvPr/>
        </p:nvSpPr>
        <p:spPr>
          <a:xfrm>
            <a:off x="649224" y="1281176"/>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C2410C"/>
                </a:solidFill>
                <a:latin typeface="Georgia"/>
              </a:rPr>
              <a:t>555 MW</a:t>
            </a:r>
          </a:p>
        </p:txBody>
      </p:sp>
      <p:sp>
        <p:nvSpPr>
          <p:cNvPr id="12" name="TextBox 11"/>
          <p:cNvSpPr txBox="1"/>
          <p:nvPr/>
        </p:nvSpPr>
        <p:spPr>
          <a:xfrm>
            <a:off x="649224" y="1641271"/>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Contract, 10-year minimum, May 2026</a:t>
            </a:r>
          </a:p>
        </p:txBody>
      </p:sp>
      <p:sp>
        <p:nvSpPr>
          <p:cNvPr id="13" name="Rectangle 12"/>
          <p:cNvSpPr/>
          <p:nvPr/>
        </p:nvSpPr>
        <p:spPr>
          <a:xfrm>
            <a:off x="2740145" y="1299464"/>
            <a:ext cx="11430" cy="42062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4" name="TextBox 13"/>
          <p:cNvSpPr txBox="1"/>
          <p:nvPr/>
        </p:nvSpPr>
        <p:spPr>
          <a:xfrm>
            <a:off x="2886449" y="1281176"/>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~40%</a:t>
            </a:r>
          </a:p>
        </p:txBody>
      </p:sp>
      <p:sp>
        <p:nvSpPr>
          <p:cNvPr id="15" name="TextBox 14"/>
          <p:cNvSpPr txBox="1"/>
          <p:nvPr/>
        </p:nvSpPr>
        <p:spPr>
          <a:xfrm>
            <a:off x="2886449" y="1641271"/>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of 2025 national operating capacity</a:t>
            </a:r>
          </a:p>
        </p:txBody>
      </p:sp>
      <p:sp>
        <p:nvSpPr>
          <p:cNvPr id="16" name="Rectangle 15"/>
          <p:cNvSpPr/>
          <p:nvPr/>
        </p:nvSpPr>
        <p:spPr>
          <a:xfrm>
            <a:off x="4977371" y="1299464"/>
            <a:ext cx="11430" cy="42062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TextBox 16"/>
          <p:cNvSpPr txBox="1"/>
          <p:nvPr/>
        </p:nvSpPr>
        <p:spPr>
          <a:xfrm>
            <a:off x="5123675" y="1281176"/>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3.9 GW</a:t>
            </a:r>
          </a:p>
        </p:txBody>
      </p:sp>
      <p:sp>
        <p:nvSpPr>
          <p:cNvPr id="18" name="TextBox 17"/>
          <p:cNvSpPr txBox="1"/>
          <p:nvPr/>
        </p:nvSpPr>
        <p:spPr>
          <a:xfrm>
            <a:off x="5123675" y="1641271"/>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Pipeline to FY2040 (from 2.6 GW)</a:t>
            </a:r>
          </a:p>
        </p:txBody>
      </p:sp>
      <p:sp>
        <p:nvSpPr>
          <p:cNvPr id="19" name="Rectangle 18"/>
          <p:cNvSpPr/>
          <p:nvPr/>
        </p:nvSpPr>
        <p:spPr>
          <a:xfrm>
            <a:off x="7214597" y="1299464"/>
            <a:ext cx="11430" cy="42062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TextBox 19"/>
          <p:cNvSpPr txBox="1"/>
          <p:nvPr/>
        </p:nvSpPr>
        <p:spPr>
          <a:xfrm>
            <a:off x="7360901" y="1281176"/>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≥A$1bn</a:t>
            </a:r>
          </a:p>
        </p:txBody>
      </p:sp>
      <p:sp>
        <p:nvSpPr>
          <p:cNvPr id="21" name="TextBox 20"/>
          <p:cNvSpPr txBox="1"/>
          <p:nvPr/>
        </p:nvSpPr>
        <p:spPr>
          <a:xfrm>
            <a:off x="7360901" y="1641271"/>
            <a:ext cx="1944617" cy="133680"/>
          </a:xfrm>
          <a:prstGeom prst="rect">
            <a:avLst/>
          </a:prstGeom>
          <a:noFill/>
        </p:spPr>
        <p:txBody>
          <a:bodyPr wrap="square" anchor="t" lIns="0" tIns="0" rIns="0" bIns="0">
            <a:noAutofit/>
          </a:bodyPr>
          <a:lstStyle/>
          <a:p>
            <a:pPr algn="l">
              <a:lnSpc>
                <a:spcPct val="118000"/>
              </a:lnSpc>
              <a:spcAft>
                <a:spcPts val="0"/>
              </a:spcAft>
            </a:pPr>
            <a:r>
              <a:rPr sz="770" b="0" spc="-17">
                <a:solidFill>
                  <a:srgbClr val="5B6B84"/>
                </a:solidFill>
                <a:latin typeface="Arial"/>
              </a:rPr>
              <a:t>FY28 EBITDA forecast vs ~A$400m current</a:t>
            </a:r>
          </a:p>
        </p:txBody>
      </p:sp>
      <p:sp>
        <p:nvSpPr>
          <p:cNvPr id="22" name="Rectangle 21"/>
          <p:cNvSpPr/>
          <p:nvPr/>
        </p:nvSpPr>
        <p:spPr>
          <a:xfrm>
            <a:off x="9451823" y="1299464"/>
            <a:ext cx="11430" cy="42062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TextBox 22"/>
          <p:cNvSpPr txBox="1"/>
          <p:nvPr/>
        </p:nvSpPr>
        <p:spPr>
          <a:xfrm>
            <a:off x="9598127" y="1281176"/>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A$18.5bn</a:t>
            </a:r>
          </a:p>
        </p:txBody>
      </p:sp>
      <p:sp>
        <p:nvSpPr>
          <p:cNvPr id="24" name="TextBox 23"/>
          <p:cNvSpPr txBox="1"/>
          <p:nvPr/>
        </p:nvSpPr>
        <p:spPr>
          <a:xfrm>
            <a:off x="9598127" y="1641271"/>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Independent valuation, Jun 2026</a:t>
            </a:r>
          </a:p>
        </p:txBody>
      </p:sp>
      <p:sp>
        <p:nvSpPr>
          <p:cNvPr id="25" name="TextBox 24"/>
          <p:cNvSpPr txBox="1"/>
          <p:nvPr/>
        </p:nvSpPr>
        <p:spPr>
          <a:xfrm>
            <a:off x="502920" y="2030984"/>
            <a:ext cx="5410184"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The contract (May 2026)</a:t>
            </a:r>
          </a:p>
        </p:txBody>
      </p:sp>
      <p:sp>
        <p:nvSpPr>
          <p:cNvPr id="26" name="Rectangle 25"/>
          <p:cNvSpPr/>
          <p:nvPr/>
        </p:nvSpPr>
        <p:spPr>
          <a:xfrm>
            <a:off x="502920" y="2213864"/>
            <a:ext cx="541018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Rectangle 26"/>
          <p:cNvSpPr/>
          <p:nvPr/>
        </p:nvSpPr>
        <p:spPr>
          <a:xfrm>
            <a:off x="512064" y="2371377"/>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TextBox 27"/>
          <p:cNvSpPr txBox="1"/>
          <p:nvPr/>
        </p:nvSpPr>
        <p:spPr>
          <a:xfrm>
            <a:off x="685800" y="2305304"/>
            <a:ext cx="5227304"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555 MW, 10-year minimum, US investment-grade hyperscaler, the largest data centre contract in Australian history, equal to ~40% of all 2025 national operating capacity.</a:t>
            </a:r>
          </a:p>
        </p:txBody>
      </p:sp>
      <p:sp>
        <p:nvSpPr>
          <p:cNvPr id="29" name="Rectangle 28"/>
          <p:cNvSpPr/>
          <p:nvPr/>
        </p:nvSpPr>
        <p:spPr>
          <a:xfrm>
            <a:off x="512064" y="2807545"/>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TextBox 29"/>
          <p:cNvSpPr txBox="1"/>
          <p:nvPr/>
        </p:nvSpPr>
        <p:spPr>
          <a:xfrm>
            <a:off x="685800" y="2741472"/>
            <a:ext cx="5227304"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Delivered FY28–FY29 on existing sites, debt-funded, no new equity; pipeline expanded to 3.9 GW to FY2040 (from 2.6 GW); incremental capex ~A$20bn.</a:t>
            </a:r>
          </a:p>
        </p:txBody>
      </p:sp>
      <p:sp>
        <p:nvSpPr>
          <p:cNvPr id="31" name="Rectangle 30"/>
          <p:cNvSpPr/>
          <p:nvPr/>
        </p:nvSpPr>
        <p:spPr>
          <a:xfrm>
            <a:off x="512064" y="3243714"/>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2" name="TextBox 31"/>
          <p:cNvSpPr txBox="1"/>
          <p:nvPr/>
        </p:nvSpPr>
        <p:spPr>
          <a:xfrm>
            <a:off x="685800" y="3177641"/>
            <a:ext cx="5227304"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1 GW fully deployed equates to ~A$2bn annualised contracted EBITDA; FY28 EBITDA forecast ≥A$1bn vs ~A$400m current.</a:t>
            </a:r>
          </a:p>
        </p:txBody>
      </p:sp>
      <p:sp>
        <p:nvSpPr>
          <p:cNvPr id="33" name="TextBox 32"/>
          <p:cNvSpPr txBox="1"/>
          <p:nvPr/>
        </p:nvSpPr>
        <p:spPr>
          <a:xfrm>
            <a:off x="502920" y="3705250"/>
            <a:ext cx="5410184"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Ownership &amp; valuation</a:t>
            </a:r>
          </a:p>
        </p:txBody>
      </p:sp>
      <p:sp>
        <p:nvSpPr>
          <p:cNvPr id="34" name="Rectangle 33"/>
          <p:cNvSpPr/>
          <p:nvPr/>
        </p:nvSpPr>
        <p:spPr>
          <a:xfrm>
            <a:off x="502920" y="3888130"/>
            <a:ext cx="541018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5" name="TextBox 34"/>
          <p:cNvSpPr txBox="1"/>
          <p:nvPr/>
        </p:nvSpPr>
        <p:spPr>
          <a:xfrm>
            <a:off x="502920" y="3988714"/>
            <a:ext cx="724789" cy="219456"/>
          </a:xfrm>
          <a:prstGeom prst="rect">
            <a:avLst/>
          </a:prstGeom>
          <a:noFill/>
        </p:spPr>
        <p:txBody>
          <a:bodyPr wrap="square" anchor="ctr" lIns="0" tIns="0" rIns="0" bIns="0">
            <a:noAutofit/>
          </a:bodyPr>
          <a:lstStyle/>
          <a:p>
            <a:r>
              <a:rPr sz="869" b="0">
                <a:solidFill>
                  <a:srgbClr val="0A1E3C"/>
                </a:solidFill>
                <a:latin typeface="Arial"/>
              </a:rPr>
              <a:t>Infratil</a:t>
            </a:r>
          </a:p>
        </p:txBody>
      </p:sp>
      <p:sp>
        <p:nvSpPr>
          <p:cNvPr id="36" name="Rectangle 35"/>
          <p:cNvSpPr/>
          <p:nvPr/>
        </p:nvSpPr>
        <p:spPr>
          <a:xfrm>
            <a:off x="1319149" y="4025290"/>
            <a:ext cx="3862435" cy="14630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7" name="Rectangle 36"/>
          <p:cNvSpPr/>
          <p:nvPr/>
        </p:nvSpPr>
        <p:spPr>
          <a:xfrm>
            <a:off x="1319149" y="4025290"/>
            <a:ext cx="1921561" cy="1463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TextBox 37"/>
          <p:cNvSpPr txBox="1"/>
          <p:nvPr/>
        </p:nvSpPr>
        <p:spPr>
          <a:xfrm>
            <a:off x="5254736" y="3988714"/>
            <a:ext cx="640080" cy="219456"/>
          </a:xfrm>
          <a:prstGeom prst="rect">
            <a:avLst/>
          </a:prstGeom>
          <a:noFill/>
        </p:spPr>
        <p:txBody>
          <a:bodyPr wrap="square" anchor="ctr" lIns="0" tIns="0" rIns="0" bIns="0">
            <a:noAutofit/>
          </a:bodyPr>
          <a:lstStyle/>
          <a:p>
            <a:r>
              <a:rPr sz="869" b="1">
                <a:solidFill>
                  <a:srgbClr val="0A1E3C"/>
                </a:solidFill>
                <a:latin typeface="Arial"/>
              </a:rPr>
              <a:t>49.75%</a:t>
            </a:r>
          </a:p>
        </p:txBody>
      </p:sp>
      <p:sp>
        <p:nvSpPr>
          <p:cNvPr id="39" name="TextBox 38"/>
          <p:cNvSpPr txBox="1"/>
          <p:nvPr/>
        </p:nvSpPr>
        <p:spPr>
          <a:xfrm>
            <a:off x="502920" y="4244746"/>
            <a:ext cx="724789" cy="219456"/>
          </a:xfrm>
          <a:prstGeom prst="rect">
            <a:avLst/>
          </a:prstGeom>
          <a:noFill/>
        </p:spPr>
        <p:txBody>
          <a:bodyPr wrap="square" anchor="ctr" lIns="0" tIns="0" rIns="0" bIns="0">
            <a:noAutofit/>
          </a:bodyPr>
          <a:lstStyle/>
          <a:p>
            <a:r>
              <a:rPr sz="869" b="0">
                <a:solidFill>
                  <a:srgbClr val="0A1E3C"/>
                </a:solidFill>
                <a:latin typeface="Arial"/>
              </a:rPr>
              <a:t>Future Fund</a:t>
            </a:r>
          </a:p>
        </p:txBody>
      </p:sp>
      <p:sp>
        <p:nvSpPr>
          <p:cNvPr id="40" name="Rectangle 39"/>
          <p:cNvSpPr/>
          <p:nvPr/>
        </p:nvSpPr>
        <p:spPr>
          <a:xfrm>
            <a:off x="1319149" y="4281322"/>
            <a:ext cx="3862435" cy="14630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1" name="Rectangle 40"/>
          <p:cNvSpPr/>
          <p:nvPr/>
        </p:nvSpPr>
        <p:spPr>
          <a:xfrm>
            <a:off x="1319149" y="4281322"/>
            <a:ext cx="1334471" cy="1463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TextBox 41"/>
          <p:cNvSpPr txBox="1"/>
          <p:nvPr/>
        </p:nvSpPr>
        <p:spPr>
          <a:xfrm>
            <a:off x="5254736" y="4244746"/>
            <a:ext cx="640080" cy="219456"/>
          </a:xfrm>
          <a:prstGeom prst="rect">
            <a:avLst/>
          </a:prstGeom>
          <a:noFill/>
        </p:spPr>
        <p:txBody>
          <a:bodyPr wrap="square" anchor="ctr" lIns="0" tIns="0" rIns="0" bIns="0">
            <a:noAutofit/>
          </a:bodyPr>
          <a:lstStyle/>
          <a:p>
            <a:r>
              <a:rPr sz="869" b="1">
                <a:solidFill>
                  <a:srgbClr val="0A1E3C"/>
                </a:solidFill>
                <a:latin typeface="Arial"/>
              </a:rPr>
              <a:t>34.55%</a:t>
            </a:r>
          </a:p>
        </p:txBody>
      </p:sp>
      <p:sp>
        <p:nvSpPr>
          <p:cNvPr id="43" name="TextBox 42"/>
          <p:cNvSpPr txBox="1"/>
          <p:nvPr/>
        </p:nvSpPr>
        <p:spPr>
          <a:xfrm>
            <a:off x="502920" y="4500778"/>
            <a:ext cx="724789" cy="219456"/>
          </a:xfrm>
          <a:prstGeom prst="rect">
            <a:avLst/>
          </a:prstGeom>
          <a:noFill/>
        </p:spPr>
        <p:txBody>
          <a:bodyPr wrap="square" anchor="ctr" lIns="0" tIns="0" rIns="0" bIns="0">
            <a:noAutofit/>
          </a:bodyPr>
          <a:lstStyle/>
          <a:p>
            <a:r>
              <a:rPr sz="869" b="0">
                <a:solidFill>
                  <a:srgbClr val="0A1E3C"/>
                </a:solidFill>
                <a:latin typeface="Arial"/>
              </a:rPr>
              <a:t>CSC</a:t>
            </a:r>
          </a:p>
        </p:txBody>
      </p:sp>
      <p:sp>
        <p:nvSpPr>
          <p:cNvPr id="44" name="Rectangle 43"/>
          <p:cNvSpPr/>
          <p:nvPr/>
        </p:nvSpPr>
        <p:spPr>
          <a:xfrm>
            <a:off x="1319149" y="4537354"/>
            <a:ext cx="3862435" cy="14630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5" name="Rectangle 44"/>
          <p:cNvSpPr/>
          <p:nvPr/>
        </p:nvSpPr>
        <p:spPr>
          <a:xfrm>
            <a:off x="1319149" y="4537354"/>
            <a:ext cx="465037" cy="1463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6" name="TextBox 45"/>
          <p:cNvSpPr txBox="1"/>
          <p:nvPr/>
        </p:nvSpPr>
        <p:spPr>
          <a:xfrm>
            <a:off x="5254736" y="4500778"/>
            <a:ext cx="640080" cy="219456"/>
          </a:xfrm>
          <a:prstGeom prst="rect">
            <a:avLst/>
          </a:prstGeom>
          <a:noFill/>
        </p:spPr>
        <p:txBody>
          <a:bodyPr wrap="square" anchor="ctr" lIns="0" tIns="0" rIns="0" bIns="0">
            <a:noAutofit/>
          </a:bodyPr>
          <a:lstStyle/>
          <a:p>
            <a:r>
              <a:rPr sz="869" b="1">
                <a:solidFill>
                  <a:srgbClr val="0A1E3C"/>
                </a:solidFill>
                <a:latin typeface="Arial"/>
              </a:rPr>
              <a:t>12.04%</a:t>
            </a:r>
          </a:p>
        </p:txBody>
      </p:sp>
      <p:sp>
        <p:nvSpPr>
          <p:cNvPr id="47" name="TextBox 46"/>
          <p:cNvSpPr txBox="1"/>
          <p:nvPr/>
        </p:nvSpPr>
        <p:spPr>
          <a:xfrm>
            <a:off x="502920" y="4756810"/>
            <a:ext cx="724789" cy="219456"/>
          </a:xfrm>
          <a:prstGeom prst="rect">
            <a:avLst/>
          </a:prstGeom>
          <a:noFill/>
        </p:spPr>
        <p:txBody>
          <a:bodyPr wrap="square" anchor="ctr" lIns="0" tIns="0" rIns="0" bIns="0">
            <a:noAutofit/>
          </a:bodyPr>
          <a:lstStyle/>
          <a:p>
            <a:r>
              <a:rPr sz="869" b="0">
                <a:solidFill>
                  <a:srgbClr val="0A1E3C"/>
                </a:solidFill>
                <a:latin typeface="Arial"/>
              </a:rPr>
              <a:t>Management</a:t>
            </a:r>
          </a:p>
        </p:txBody>
      </p:sp>
      <p:sp>
        <p:nvSpPr>
          <p:cNvPr id="48" name="Rectangle 47"/>
          <p:cNvSpPr/>
          <p:nvPr/>
        </p:nvSpPr>
        <p:spPr>
          <a:xfrm>
            <a:off x="1319149" y="4793386"/>
            <a:ext cx="3862435" cy="14630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9" name="Rectangle 48"/>
          <p:cNvSpPr/>
          <p:nvPr/>
        </p:nvSpPr>
        <p:spPr>
          <a:xfrm>
            <a:off x="1319149" y="4793386"/>
            <a:ext cx="141365" cy="1463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0" name="TextBox 49"/>
          <p:cNvSpPr txBox="1"/>
          <p:nvPr/>
        </p:nvSpPr>
        <p:spPr>
          <a:xfrm>
            <a:off x="5254736" y="4756810"/>
            <a:ext cx="640080" cy="219456"/>
          </a:xfrm>
          <a:prstGeom prst="rect">
            <a:avLst/>
          </a:prstGeom>
          <a:noFill/>
        </p:spPr>
        <p:txBody>
          <a:bodyPr wrap="square" anchor="ctr" lIns="0" tIns="0" rIns="0" bIns="0">
            <a:noAutofit/>
          </a:bodyPr>
          <a:lstStyle/>
          <a:p>
            <a:r>
              <a:rPr sz="869" b="1">
                <a:solidFill>
                  <a:srgbClr val="0A1E3C"/>
                </a:solidFill>
                <a:latin typeface="Arial"/>
              </a:rPr>
              <a:t>3.66%</a:t>
            </a:r>
          </a:p>
        </p:txBody>
      </p:sp>
      <p:sp>
        <p:nvSpPr>
          <p:cNvPr id="51" name="TextBox 50"/>
          <p:cNvSpPr txBox="1"/>
          <p:nvPr/>
        </p:nvSpPr>
        <p:spPr>
          <a:xfrm>
            <a:off x="502920" y="5003698"/>
            <a:ext cx="5410184" cy="13604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Shareholding; Infratil discloses 49.72–49.75%.</a:t>
            </a:r>
          </a:p>
        </p:txBody>
      </p:sp>
      <p:sp>
        <p:nvSpPr>
          <p:cNvPr id="52" name="Rectangle 51"/>
          <p:cNvSpPr/>
          <p:nvPr/>
        </p:nvSpPr>
        <p:spPr>
          <a:xfrm>
            <a:off x="512064" y="5333829"/>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3" name="TextBox 52"/>
          <p:cNvSpPr txBox="1"/>
          <p:nvPr/>
        </p:nvSpPr>
        <p:spPr>
          <a:xfrm>
            <a:off x="685800" y="5267756"/>
            <a:ext cx="5227304"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Feb 2025 reshuffle priced CDC at ~A$17bn EV; independent valuation A$14.0bn (Dec 2025), A$15.0bn (Mar 2026), A$18.5bn (Jun 2026).</a:t>
            </a:r>
          </a:p>
        </p:txBody>
      </p:sp>
      <p:sp>
        <p:nvSpPr>
          <p:cNvPr id="54" name="Rectangle 53"/>
          <p:cNvSpPr/>
          <p:nvPr/>
        </p:nvSpPr>
        <p:spPr>
          <a:xfrm>
            <a:off x="512064" y="5769998"/>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5" name="TextBox 54"/>
          <p:cNvSpPr txBox="1"/>
          <p:nvPr/>
        </p:nvSpPr>
        <p:spPr>
          <a:xfrm>
            <a:off x="685800" y="5703925"/>
            <a:ext cx="5227304" cy="172166"/>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Infratil’s stake: A$9.21bn, ~40% of its portfolio value.</a:t>
            </a:r>
          </a:p>
        </p:txBody>
      </p:sp>
      <p:sp>
        <p:nvSpPr>
          <p:cNvPr id="56" name="TextBox 55"/>
          <p:cNvSpPr txBox="1"/>
          <p:nvPr/>
        </p:nvSpPr>
        <p:spPr>
          <a:xfrm>
            <a:off x="6278864" y="2030984"/>
            <a:ext cx="5410184"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Footprint &amp; delivery</a:t>
            </a:r>
          </a:p>
        </p:txBody>
      </p:sp>
      <p:sp>
        <p:nvSpPr>
          <p:cNvPr id="57" name="Rectangle 56"/>
          <p:cNvSpPr/>
          <p:nvPr/>
        </p:nvSpPr>
        <p:spPr>
          <a:xfrm>
            <a:off x="6278864" y="2213864"/>
            <a:ext cx="541018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58" name="Table 57"/>
          <p:cNvGraphicFramePr>
            <a:graphicFrameLocks noGrp="1"/>
          </p:cNvGraphicFramePr>
          <p:nvPr/>
        </p:nvGraphicFramePr>
        <p:xfrm>
          <a:off x="6278864" y="2305304"/>
          <a:ext cx="5410184" cy="2702661"/>
        </p:xfrm>
        <a:graphic>
          <a:graphicData uri="http://schemas.openxmlformats.org/drawingml/2006/table">
            <a:tbl>
              <a:tblPr firstRow="0" bandRow="0" firstCol="0" bandCol="0">
                <a:tableStyleId>{2D5ABB26-0587-4C30-8999-92F81FD0307C}</a:tableStyleId>
              </a:tblPr>
              <a:tblGrid>
                <a:gridCol w="1810512"/>
                <a:gridCol w="1517904"/>
                <a:gridCol w="2081768"/>
              </a:tblGrid>
              <a:tr h="365760">
                <a:tc>
                  <a:txBody>
                    <a:bodyPr wrap="square">
                      <a:noAutofit/>
                    </a:bodyPr>
                    <a:lstStyle/>
                    <a:p>
                      <a:pPr algn="l">
                        <a:lnSpc>
                          <a:spcPct val="118000"/>
                        </a:lnSpc>
                      </a:pPr>
                      <a:r>
                        <a:rPr sz="860" b="1">
                          <a:solidFill>
                            <a:srgbClr val="0A1E3C"/>
                          </a:solidFill>
                          <a:latin typeface="Arial"/>
                        </a:rPr>
                        <a:t>Campus</a:t>
                      </a:r>
                    </a:p>
                  </a:txBody>
                  <a:tcPr marL="91440"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Capacity</a:t>
                      </a:r>
                    </a:p>
                  </a:txBody>
                  <a:tcPr marL="82296"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Status</a:t>
                      </a:r>
                    </a:p>
                  </a:txBody>
                  <a:tcPr marL="82296" marR="82296" marT="77724" marB="77724" anchor="t">
                    <a:lnT w="11430" cap="flat" cmpd="sng" algn="ctr">
                      <a:solidFill>
                        <a:srgbClr val="0A1E3C"/>
                      </a:solidFill>
                    </a:lnT>
                    <a:lnB w="11430" cap="flat" cmpd="sng" algn="ctr">
                      <a:solidFill>
                        <a:srgbClr val="0A1E3C"/>
                      </a:solidFill>
                    </a:lnB>
                    <a:noFill/>
                  </a:tcPr>
                </a:tc>
              </a:tr>
              <a:tr h="365760">
                <a:tc>
                  <a:txBody>
                    <a:bodyPr wrap="square">
                      <a:noAutofit/>
                    </a:bodyPr>
                    <a:lstStyle/>
                    <a:p>
                      <a:pPr algn="l">
                        <a:lnSpc>
                          <a:spcPct val="118000"/>
                        </a:lnSpc>
                      </a:pPr>
                      <a:r>
                        <a:rPr sz="860" b="1">
                          <a:solidFill>
                            <a:srgbClr val="0A1E3C"/>
                          </a:solidFill>
                          <a:latin typeface="Arial"/>
                        </a:rPr>
                        <a:t>Canberra (Hume, Fyshwick)</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sovereign anchor</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Operating; Certified Strategic</a:t>
                      </a:r>
                    </a:p>
                  </a:txBody>
                  <a:tcPr marL="82296" marR="82296" marT="77724" marB="77724" anchor="t">
                    <a:lnB w="7620" cap="flat" cmpd="sng" algn="ctr">
                      <a:solidFill>
                        <a:srgbClr val="D7DEE9"/>
                      </a:solidFill>
                    </a:lnB>
                    <a:noFill/>
                  </a:tcPr>
                </a:tc>
              </a:tr>
              <a:tr h="365760">
                <a:tc>
                  <a:txBody>
                    <a:bodyPr wrap="square">
                      <a:noAutofit/>
                    </a:bodyPr>
                    <a:lstStyle/>
                    <a:p>
                      <a:pPr algn="l">
                        <a:lnSpc>
                          <a:spcPct val="118000"/>
                        </a:lnSpc>
                      </a:pPr>
                      <a:r>
                        <a:rPr sz="860" b="1">
                          <a:solidFill>
                            <a:srgbClr val="0A1E3C"/>
                          </a:solidFill>
                          <a:latin typeface="Arial"/>
                        </a:rPr>
                        <a:t>Sydney Eastern Creek EC1–4</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200+ MW</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Operating</a:t>
                      </a:r>
                    </a:p>
                  </a:txBody>
                  <a:tcPr marL="82296" marR="82296" marT="77724" marB="77724" anchor="t">
                    <a:lnB w="7620" cap="flat" cmpd="sng" algn="ctr">
                      <a:solidFill>
                        <a:srgbClr val="D7DEE9"/>
                      </a:solidFill>
                    </a:lnB>
                    <a:noFill/>
                  </a:tcPr>
                </a:tc>
              </a:tr>
              <a:tr h="365760">
                <a:tc>
                  <a:txBody>
                    <a:bodyPr wrap="square">
                      <a:noAutofit/>
                    </a:bodyPr>
                    <a:lstStyle/>
                    <a:p>
                      <a:pPr algn="l">
                        <a:lnSpc>
                          <a:spcPct val="118000"/>
                        </a:lnSpc>
                      </a:pPr>
                      <a:r>
                        <a:rPr sz="860" b="1">
                          <a:solidFill>
                            <a:srgbClr val="0A1E3C"/>
                          </a:solidFill>
                          <a:latin typeface="Arial"/>
                        </a:rPr>
                        <a:t>EC5/6</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+108 MW IT, A$1bn</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Under construction</a:t>
                      </a:r>
                    </a:p>
                  </a:txBody>
                  <a:tcPr marL="82296" marR="82296" marT="77724" marB="77724" anchor="t">
                    <a:lnB w="7620" cap="flat" cmpd="sng" algn="ctr">
                      <a:solidFill>
                        <a:srgbClr val="D7DEE9"/>
                      </a:solidFill>
                    </a:lnB>
                    <a:noFill/>
                  </a:tcPr>
                </a:tc>
              </a:tr>
              <a:tr h="413207">
                <a:tc>
                  <a:txBody>
                    <a:bodyPr wrap="square">
                      <a:noAutofit/>
                    </a:bodyPr>
                    <a:lstStyle/>
                    <a:p>
                      <a:pPr algn="l">
                        <a:lnSpc>
                          <a:spcPct val="118000"/>
                        </a:lnSpc>
                      </a:pPr>
                      <a:r>
                        <a:rPr sz="860" b="1">
                          <a:solidFill>
                            <a:srgbClr val="0A1E3C"/>
                          </a:solidFill>
                          <a:latin typeface="Arial"/>
                        </a:rPr>
                        <a:t>Marsden Park</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504 MW, A$3.1bn (scalable ~1 GW)</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SSD approved Nov 2025; &gt;200 MW underway; 720 MW substation</a:t>
                      </a:r>
                    </a:p>
                  </a:txBody>
                  <a:tcPr marL="82296" marR="82296" marT="77724" marB="77724" anchor="t">
                    <a:lnB w="7620" cap="flat" cmpd="sng" algn="ctr">
                      <a:solidFill>
                        <a:srgbClr val="D7DEE9"/>
                      </a:solidFill>
                    </a:lnB>
                    <a:noFill/>
                  </a:tcPr>
                </a:tc>
              </a:tr>
              <a:tr h="413207">
                <a:tc>
                  <a:txBody>
                    <a:bodyPr wrap="square">
                      <a:noAutofit/>
                    </a:bodyPr>
                    <a:lstStyle/>
                    <a:p>
                      <a:pPr algn="l">
                        <a:lnSpc>
                          <a:spcPct val="118000"/>
                        </a:lnSpc>
                      </a:pPr>
                      <a:r>
                        <a:rPr sz="860" b="1">
                          <a:solidFill>
                            <a:srgbClr val="0A1E3C"/>
                          </a:solidFill>
                          <a:latin typeface="Arial"/>
                        </a:rPr>
                        <a:t>Melbourne Brooklyn</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150+ MW (350+ at completion)</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Operating/expanding</a:t>
                      </a:r>
                    </a:p>
                  </a:txBody>
                  <a:tcPr marL="82296" marR="82296" marT="77724" marB="77724" anchor="t">
                    <a:lnB w="7620" cap="flat" cmpd="sng" algn="ctr">
                      <a:solidFill>
                        <a:srgbClr val="D7DEE9"/>
                      </a:solidFill>
                    </a:lnB>
                    <a:noFill/>
                  </a:tcPr>
                </a:tc>
              </a:tr>
              <a:tr h="413207">
                <a:tc>
                  <a:txBody>
                    <a:bodyPr wrap="square">
                      <a:noAutofit/>
                    </a:bodyPr>
                    <a:lstStyle/>
                    <a:p>
                      <a:pPr algn="l">
                        <a:lnSpc>
                          <a:spcPct val="118000"/>
                        </a:lnSpc>
                      </a:pPr>
                      <a:r>
                        <a:rPr sz="860" b="1">
                          <a:solidFill>
                            <a:srgbClr val="0A1E3C"/>
                          </a:solidFill>
                          <a:latin typeface="Arial"/>
                        </a:rPr>
                        <a:t>Melbourne Laverton</a:t>
                      </a:r>
                    </a:p>
                  </a:txBody>
                  <a:tcPr marL="91440"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450 MW planned (150 MW first campus)</a:t>
                      </a:r>
                    </a:p>
                  </a:txBody>
                  <a:tcPr marL="82296"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First campus UC since Feb 2025</a:t>
                      </a:r>
                    </a:p>
                  </a:txBody>
                  <a:tcPr marL="82296" marR="82296" marT="77724" marB="77724" anchor="t">
                    <a:lnB w="11430" cap="flat" cmpd="sng" algn="ctr">
                      <a:solidFill>
                        <a:srgbClr val="0A1E3C"/>
                      </a:solidFill>
                    </a:lnB>
                    <a:noFill/>
                  </a:tcPr>
                </a:tc>
              </a:tr>
            </a:tbl>
          </a:graphicData>
        </a:graphic>
      </p:graphicFrame>
      <p:sp>
        <p:nvSpPr>
          <p:cNvPr id="59" name="Rectangle 58"/>
          <p:cNvSpPr/>
          <p:nvPr/>
        </p:nvSpPr>
        <p:spPr>
          <a:xfrm>
            <a:off x="6278864" y="5209133"/>
            <a:ext cx="5410184" cy="60154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0" name="Rectangle 59"/>
          <p:cNvSpPr/>
          <p:nvPr/>
        </p:nvSpPr>
        <p:spPr>
          <a:xfrm>
            <a:off x="6278864" y="5209133"/>
            <a:ext cx="41148" cy="60154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1" name="TextBox 60"/>
          <p:cNvSpPr txBox="1"/>
          <p:nvPr/>
        </p:nvSpPr>
        <p:spPr>
          <a:xfrm>
            <a:off x="6461744" y="5337149"/>
            <a:ext cx="5099288" cy="156159"/>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NEXT IN LINE</a:t>
            </a:r>
          </a:p>
        </p:txBody>
      </p:sp>
      <p:sp>
        <p:nvSpPr>
          <p:cNvPr id="62" name="TextBox 61"/>
          <p:cNvSpPr txBox="1"/>
          <p:nvPr/>
        </p:nvSpPr>
        <p:spPr>
          <a:xfrm>
            <a:off x="6461744" y="5539028"/>
            <a:ext cx="5099288" cy="172166"/>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Anthropic reportedly lining up AU contracts with CDC ‘in the hot seat’ (Jul 2026).</a:t>
            </a:r>
          </a:p>
        </p:txBody>
      </p:sp>
      <p:sp>
        <p:nvSpPr>
          <p:cNvPr id="63" name="TextBox 62"/>
          <p:cNvSpPr txBox="1"/>
          <p:nvPr/>
        </p:nvSpPr>
        <p:spPr>
          <a:xfrm>
            <a:off x="502920" y="6225540"/>
            <a:ext cx="11186129" cy="12954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Bloomberg via Energy Connects (6 May 2026); DCD (24 Jun 2026); CDC (18 Feb 2025); Globe and Mail/TipRanks (7 Aug 2026); RNZ (6 Jul 2026); Kalkine (24 Aug 2026).</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07 · Competitive position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44</a:t>
            </a:r>
          </a:p>
        </p:txBody>
      </p:sp>
      <p:sp>
        <p:nvSpPr>
          <p:cNvPr id="9" name="TextBox 8"/>
          <p:cNvSpPr txBox="1"/>
          <p:nvPr/>
        </p:nvSpPr>
        <p:spPr>
          <a:xfrm>
            <a:off x="502920" y="576072"/>
            <a:ext cx="11186129" cy="494995"/>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CDC’s independent valuation rose ~A$4.5bn in two quarters to June 2026, and 572 MW is already under construction behind it</a:t>
            </a:r>
          </a:p>
        </p:txBody>
      </p:sp>
      <p:sp>
        <p:nvSpPr>
          <p:cNvPr id="10" name="TextBox 9"/>
          <p:cNvSpPr txBox="1"/>
          <p:nvPr/>
        </p:nvSpPr>
        <p:spPr>
          <a:xfrm>
            <a:off x="502920" y="1171448"/>
            <a:ext cx="5734795"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CDC independent valuation (via Infratil disclosures), A$bn</a:t>
            </a:r>
          </a:p>
        </p:txBody>
      </p:sp>
      <p:sp>
        <p:nvSpPr>
          <p:cNvPr id="11" name="Rectangle 10"/>
          <p:cNvSpPr/>
          <p:nvPr/>
        </p:nvSpPr>
        <p:spPr>
          <a:xfrm>
            <a:off x="502920" y="1354328"/>
            <a:ext cx="5734795"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12" name="Chart 11"/>
          <p:cNvGraphicFramePr>
            <a:graphicFrameLocks noGrp="1"/>
          </p:cNvGraphicFramePr>
          <p:nvPr/>
        </p:nvGraphicFramePr>
        <p:xfrm>
          <a:off x="502920" y="1445768"/>
          <a:ext cx="5734795" cy="2697480"/>
        </p:xfrm>
        <a:graphic>
          <a:graphicData uri="http://schemas.openxmlformats.org/drawingml/2006/chart">
            <c:chart xmlns:c="http://schemas.openxmlformats.org/drawingml/2006/chart" r:id="rId2"/>
          </a:graphicData>
        </a:graphic>
      </p:graphicFrame>
      <p:sp>
        <p:nvSpPr>
          <p:cNvPr id="13" name="Rectangle 12"/>
          <p:cNvSpPr/>
          <p:nvPr/>
        </p:nvSpPr>
        <p:spPr>
          <a:xfrm>
            <a:off x="502920" y="4289552"/>
            <a:ext cx="5734795" cy="745185"/>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4" name="Rectangle 13"/>
          <p:cNvSpPr/>
          <p:nvPr/>
        </p:nvSpPr>
        <p:spPr>
          <a:xfrm>
            <a:off x="502920" y="4289552"/>
            <a:ext cx="41148" cy="745185"/>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TextBox 14"/>
          <p:cNvSpPr txBox="1"/>
          <p:nvPr/>
        </p:nvSpPr>
        <p:spPr>
          <a:xfrm>
            <a:off x="685800" y="4417568"/>
            <a:ext cx="5423899" cy="156159"/>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RE-RATING ARITHMETIC</a:t>
            </a:r>
          </a:p>
        </p:txBody>
      </p:sp>
      <p:sp>
        <p:nvSpPr>
          <p:cNvPr id="16" name="TextBox 15"/>
          <p:cNvSpPr txBox="1"/>
          <p:nvPr/>
        </p:nvSpPr>
        <p:spPr>
          <a:xfrm>
            <a:off x="685800" y="4619447"/>
            <a:ext cx="5423899"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CDC independent valuation (via Infratil disclosures), re-rated ~A$4.5bn in two quarters on the 555 MW contract (+23% QoQ inashanu recompute; Infratil cites +23.6%).</a:t>
            </a:r>
          </a:p>
        </p:txBody>
      </p:sp>
      <p:sp>
        <p:nvSpPr>
          <p:cNvPr id="17" name="TextBox 16"/>
          <p:cNvSpPr txBox="1"/>
          <p:nvPr/>
        </p:nvSpPr>
        <p:spPr>
          <a:xfrm>
            <a:off x="6603475" y="1171448"/>
            <a:ext cx="5085573"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Installed base and build-out, MW</a:t>
            </a:r>
          </a:p>
        </p:txBody>
      </p:sp>
      <p:sp>
        <p:nvSpPr>
          <p:cNvPr id="18" name="Rectangle 17"/>
          <p:cNvSpPr/>
          <p:nvPr/>
        </p:nvSpPr>
        <p:spPr>
          <a:xfrm>
            <a:off x="6603475" y="1354328"/>
            <a:ext cx="5085573"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19" name="Chart 18"/>
          <p:cNvGraphicFramePr>
            <a:graphicFrameLocks noGrp="1"/>
          </p:cNvGraphicFramePr>
          <p:nvPr/>
        </p:nvGraphicFramePr>
        <p:xfrm>
          <a:off x="6603475" y="1445768"/>
          <a:ext cx="5085573" cy="1965960"/>
        </p:xfrm>
        <a:graphic>
          <a:graphicData uri="http://schemas.openxmlformats.org/drawingml/2006/chart">
            <c:chart xmlns:c="http://schemas.openxmlformats.org/drawingml/2006/chart" r:id="rId3"/>
          </a:graphicData>
        </a:graphic>
      </p:graphicFrame>
      <p:sp>
        <p:nvSpPr>
          <p:cNvPr id="20" name="Rectangle 19"/>
          <p:cNvSpPr/>
          <p:nvPr/>
        </p:nvSpPr>
        <p:spPr>
          <a:xfrm>
            <a:off x="6612619" y="3605817"/>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TextBox 20"/>
          <p:cNvSpPr txBox="1"/>
          <p:nvPr/>
        </p:nvSpPr>
        <p:spPr>
          <a:xfrm>
            <a:off x="6786355" y="3539744"/>
            <a:ext cx="4902693" cy="172166"/>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Installed 568 MW (end 2025) to 671 MW operating (Mar 2026); 572 MW under construction.</a:t>
            </a:r>
          </a:p>
        </p:txBody>
      </p:sp>
      <p:sp>
        <p:nvSpPr>
          <p:cNvPr id="22" name="Rectangle 21"/>
          <p:cNvSpPr/>
          <p:nvPr/>
        </p:nvSpPr>
        <p:spPr>
          <a:xfrm>
            <a:off x="6612619" y="3869621"/>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TextBox 22"/>
          <p:cNvSpPr txBox="1"/>
          <p:nvPr/>
        </p:nvSpPr>
        <p:spPr>
          <a:xfrm>
            <a:off x="6786355" y="3803548"/>
            <a:ext cx="4902693" cy="172166"/>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FY27–28 capex guidance A$3.8–4.2bn; A$2.7bn bank facility (Mar 2026).</a:t>
            </a:r>
          </a:p>
        </p:txBody>
      </p:sp>
      <p:sp>
        <p:nvSpPr>
          <p:cNvPr id="24" name="TextBox 23"/>
          <p:cNvSpPr txBox="1"/>
          <p:nvPr/>
        </p:nvSpPr>
        <p:spPr>
          <a:xfrm>
            <a:off x="6603475" y="4158792"/>
            <a:ext cx="5085573"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Footprint &amp; delivery (continued)</a:t>
            </a:r>
          </a:p>
        </p:txBody>
      </p:sp>
      <p:sp>
        <p:nvSpPr>
          <p:cNvPr id="25" name="Rectangle 24"/>
          <p:cNvSpPr/>
          <p:nvPr/>
        </p:nvSpPr>
        <p:spPr>
          <a:xfrm>
            <a:off x="6603475" y="4341672"/>
            <a:ext cx="5085573"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26" name="Table 25"/>
          <p:cNvGraphicFramePr>
            <a:graphicFrameLocks noGrp="1"/>
          </p:cNvGraphicFramePr>
          <p:nvPr/>
        </p:nvGraphicFramePr>
        <p:xfrm>
          <a:off x="6603475" y="4433112"/>
          <a:ext cx="5085573" cy="568654"/>
        </p:xfrm>
        <a:graphic>
          <a:graphicData uri="http://schemas.openxmlformats.org/drawingml/2006/table">
            <a:tbl>
              <a:tblPr firstRow="0" bandRow="0" firstCol="0" bandCol="0">
                <a:tableStyleId>{2D5ABB26-0587-4C30-8999-92F81FD0307C}</a:tableStyleId>
              </a:tblPr>
              <a:tblGrid>
                <a:gridCol w="1188720"/>
                <a:gridCol w="2479533"/>
                <a:gridCol w="1417320"/>
              </a:tblGrid>
              <a:tr h="284327">
                <a:tc>
                  <a:txBody>
                    <a:bodyPr wrap="square">
                      <a:noAutofit/>
                    </a:bodyPr>
                    <a:lstStyle/>
                    <a:p>
                      <a:pPr algn="l">
                        <a:lnSpc>
                          <a:spcPct val="118000"/>
                        </a:lnSpc>
                      </a:pPr>
                      <a:r>
                        <a:rPr sz="860" b="1">
                          <a:solidFill>
                            <a:srgbClr val="0A1E3C"/>
                          </a:solidFill>
                          <a:latin typeface="Arial"/>
                        </a:rPr>
                        <a:t>Campus</a:t>
                      </a:r>
                    </a:p>
                  </a:txBody>
                  <a:tcPr marL="91440"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Capacity</a:t>
                      </a:r>
                    </a:p>
                  </a:txBody>
                  <a:tcPr marL="82296"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Status</a:t>
                      </a:r>
                    </a:p>
                  </a:txBody>
                  <a:tcPr marL="82296" marR="82296" marT="77724" marB="77724" anchor="t">
                    <a:lnT w="11430" cap="flat" cmpd="sng" algn="ctr">
                      <a:solidFill>
                        <a:srgbClr val="0A1E3C"/>
                      </a:solidFill>
                    </a:lnT>
                    <a:lnB w="11430" cap="flat" cmpd="sng" algn="ctr">
                      <a:solidFill>
                        <a:srgbClr val="0A1E3C"/>
                      </a:solidFill>
                    </a:lnB>
                    <a:noFill/>
                  </a:tcPr>
                </a:tc>
              </a:tr>
              <a:tr h="284327">
                <a:tc>
                  <a:txBody>
                    <a:bodyPr wrap="square">
                      <a:noAutofit/>
                    </a:bodyPr>
                    <a:lstStyle/>
                    <a:p>
                      <a:pPr algn="l">
                        <a:lnSpc>
                          <a:spcPct val="118000"/>
                        </a:lnSpc>
                      </a:pPr>
                      <a:r>
                        <a:rPr sz="860" b="1">
                          <a:solidFill>
                            <a:srgbClr val="0A1E3C"/>
                          </a:solidFill>
                          <a:latin typeface="Arial"/>
                        </a:rPr>
                        <a:t>New Zealand</a:t>
                      </a:r>
                    </a:p>
                  </a:txBody>
                  <a:tcPr marL="91440"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Auckland; 250 MW Stratford proposed</a:t>
                      </a:r>
                    </a:p>
                  </a:txBody>
                  <a:tcPr marL="82296"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Operating / proposed</a:t>
                      </a:r>
                    </a:p>
                  </a:txBody>
                  <a:tcPr marL="82296" marR="82296" marT="77724" marB="77724" anchor="t">
                    <a:lnB w="11430" cap="flat" cmpd="sng" algn="ctr">
                      <a:solidFill>
                        <a:srgbClr val="0A1E3C"/>
                      </a:solidFill>
                    </a:lnB>
                    <a:noFill/>
                  </a:tcPr>
                </a:tc>
              </a:tr>
            </a:tbl>
          </a:graphicData>
        </a:graphic>
      </p:graphicFrame>
      <p:sp>
        <p:nvSpPr>
          <p:cNvPr id="27" name="Rectangle 26"/>
          <p:cNvSpPr/>
          <p:nvPr/>
        </p:nvSpPr>
        <p:spPr>
          <a:xfrm>
            <a:off x="502920" y="5272481"/>
            <a:ext cx="11186129" cy="694944"/>
          </a:xfrm>
          <a:prstGeom prst="rect">
            <a:avLst/>
          </a:prstGeom>
          <a:solidFill>
            <a:srgbClr val="FFFFFF"/>
          </a:solidFill>
          <a:ln w="9525">
            <a:solidFill>
              <a:srgbClr val="D7DEE9"/>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TextBox 27"/>
          <p:cNvSpPr txBox="1"/>
          <p:nvPr/>
        </p:nvSpPr>
        <p:spPr>
          <a:xfrm>
            <a:off x="649224" y="5382209"/>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A$18.5bn</a:t>
            </a:r>
          </a:p>
        </p:txBody>
      </p:sp>
      <p:sp>
        <p:nvSpPr>
          <p:cNvPr id="29" name="TextBox 28"/>
          <p:cNvSpPr txBox="1"/>
          <p:nvPr/>
        </p:nvSpPr>
        <p:spPr>
          <a:xfrm>
            <a:off x="649224" y="5760593"/>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Independent valuation, 30 Jun 2026</a:t>
            </a:r>
          </a:p>
        </p:txBody>
      </p:sp>
      <p:sp>
        <p:nvSpPr>
          <p:cNvPr id="30" name="Rectangle 29"/>
          <p:cNvSpPr/>
          <p:nvPr/>
        </p:nvSpPr>
        <p:spPr>
          <a:xfrm>
            <a:off x="2740145" y="5400497"/>
            <a:ext cx="11430" cy="438912"/>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TextBox 30"/>
          <p:cNvSpPr txBox="1"/>
          <p:nvPr/>
        </p:nvSpPr>
        <p:spPr>
          <a:xfrm>
            <a:off x="2886449" y="5382209"/>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671 MW</a:t>
            </a:r>
          </a:p>
        </p:txBody>
      </p:sp>
      <p:sp>
        <p:nvSpPr>
          <p:cNvPr id="32" name="TextBox 31"/>
          <p:cNvSpPr txBox="1"/>
          <p:nvPr/>
        </p:nvSpPr>
        <p:spPr>
          <a:xfrm>
            <a:off x="2886449" y="5760593"/>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Operating, Mar 2026 (568 MW end 2025)</a:t>
            </a:r>
          </a:p>
        </p:txBody>
      </p:sp>
      <p:sp>
        <p:nvSpPr>
          <p:cNvPr id="33" name="Rectangle 32"/>
          <p:cNvSpPr/>
          <p:nvPr/>
        </p:nvSpPr>
        <p:spPr>
          <a:xfrm>
            <a:off x="4977371" y="5400497"/>
            <a:ext cx="11430" cy="438912"/>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TextBox 33"/>
          <p:cNvSpPr txBox="1"/>
          <p:nvPr/>
        </p:nvSpPr>
        <p:spPr>
          <a:xfrm>
            <a:off x="5123675" y="5382209"/>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572 MW</a:t>
            </a:r>
          </a:p>
        </p:txBody>
      </p:sp>
      <p:sp>
        <p:nvSpPr>
          <p:cNvPr id="35" name="TextBox 34"/>
          <p:cNvSpPr txBox="1"/>
          <p:nvPr/>
        </p:nvSpPr>
        <p:spPr>
          <a:xfrm>
            <a:off x="5123675" y="5760593"/>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Under construction</a:t>
            </a:r>
          </a:p>
        </p:txBody>
      </p:sp>
      <p:sp>
        <p:nvSpPr>
          <p:cNvPr id="36" name="Rectangle 35"/>
          <p:cNvSpPr/>
          <p:nvPr/>
        </p:nvSpPr>
        <p:spPr>
          <a:xfrm>
            <a:off x="7214597" y="5400497"/>
            <a:ext cx="11430" cy="438912"/>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7" name="TextBox 36"/>
          <p:cNvSpPr txBox="1"/>
          <p:nvPr/>
        </p:nvSpPr>
        <p:spPr>
          <a:xfrm>
            <a:off x="7360901" y="5382209"/>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A$3.8–4.2bn</a:t>
            </a:r>
          </a:p>
        </p:txBody>
      </p:sp>
      <p:sp>
        <p:nvSpPr>
          <p:cNvPr id="38" name="TextBox 37"/>
          <p:cNvSpPr txBox="1"/>
          <p:nvPr/>
        </p:nvSpPr>
        <p:spPr>
          <a:xfrm>
            <a:off x="7360901" y="5760593"/>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FY27–28 capex guidance</a:t>
            </a:r>
          </a:p>
        </p:txBody>
      </p:sp>
      <p:sp>
        <p:nvSpPr>
          <p:cNvPr id="39" name="Rectangle 38"/>
          <p:cNvSpPr/>
          <p:nvPr/>
        </p:nvSpPr>
        <p:spPr>
          <a:xfrm>
            <a:off x="9451823" y="5400497"/>
            <a:ext cx="11430" cy="438912"/>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0" name="TextBox 39"/>
          <p:cNvSpPr txBox="1"/>
          <p:nvPr/>
        </p:nvSpPr>
        <p:spPr>
          <a:xfrm>
            <a:off x="9598127" y="5382209"/>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A$2.7bn</a:t>
            </a:r>
          </a:p>
        </p:txBody>
      </p:sp>
      <p:sp>
        <p:nvSpPr>
          <p:cNvPr id="41" name="TextBox 40"/>
          <p:cNvSpPr txBox="1"/>
          <p:nvPr/>
        </p:nvSpPr>
        <p:spPr>
          <a:xfrm>
            <a:off x="9598127" y="5760593"/>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Bank facility, Mar 2026</a:t>
            </a:r>
          </a:p>
        </p:txBody>
      </p:sp>
      <p:sp>
        <p:nvSpPr>
          <p:cNvPr id="42" name="TextBox 41"/>
          <p:cNvSpPr txBox="1"/>
          <p:nvPr/>
        </p:nvSpPr>
        <p:spPr>
          <a:xfrm>
            <a:off x="502920" y="6114288"/>
            <a:ext cx="11186129" cy="267004"/>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Bloomberg via Energy Connects (6 May 2026); DCD (24 Jun 2026); CDC (18 Feb 2025); Globe and Mail/TipRanks (7 Aug 2026); RNZ (6 Jul 2026); Kalkine (24 Aug 2026); Infratil release summary (Apr 2026); Proactive (7 May 2026); NSW Planning Portal (Nov 2025); CDC Sydney page.</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07 · Competitive position</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45</a:t>
            </a:r>
          </a:p>
        </p:txBody>
      </p:sp>
      <p:sp>
        <p:nvSpPr>
          <p:cNvPr id="9" name="TextBox 8"/>
          <p:cNvSpPr txBox="1"/>
          <p:nvPr/>
        </p:nvSpPr>
        <p:spPr>
          <a:xfrm>
            <a:off x="502920" y="576072"/>
            <a:ext cx="11186129" cy="24749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Beyond the big three: interconnection, sovereign-niche, listed vehicles and the neocloud entrants</a:t>
            </a:r>
          </a:p>
        </p:txBody>
      </p:sp>
      <p:sp>
        <p:nvSpPr>
          <p:cNvPr id="10" name="TextBox 9"/>
          <p:cNvSpPr txBox="1"/>
          <p:nvPr/>
        </p:nvSpPr>
        <p:spPr>
          <a:xfrm>
            <a:off x="502920" y="965200"/>
            <a:ext cx="354582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Equinix: interconnection incumbent</a:t>
            </a:r>
          </a:p>
        </p:txBody>
      </p:sp>
      <p:sp>
        <p:nvSpPr>
          <p:cNvPr id="11" name="Rectangle 10"/>
          <p:cNvSpPr/>
          <p:nvPr/>
        </p:nvSpPr>
        <p:spPr>
          <a:xfrm>
            <a:off x="502920" y="1148080"/>
            <a:ext cx="35458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512064" y="1305593"/>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685800" y="1239520"/>
            <a:ext cx="3362949"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18 IBX facilities across six metros; ~730,000 sq ft (~68,000 sqm); 155+ networks, the densest interconnection ecosystem.</a:t>
            </a:r>
          </a:p>
        </p:txBody>
      </p:sp>
      <p:sp>
        <p:nvSpPr>
          <p:cNvPr id="14" name="Rectangle 13"/>
          <p:cNvSpPr/>
          <p:nvPr/>
        </p:nvSpPr>
        <p:spPr>
          <a:xfrm>
            <a:off x="512064" y="1723473"/>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TextBox 14"/>
          <p:cNvSpPr txBox="1"/>
          <p:nvPr/>
        </p:nvSpPr>
        <p:spPr>
          <a:xfrm>
            <a:off x="685800" y="1657400"/>
            <a:ext cx="3362949" cy="516498"/>
          </a:xfrm>
          <a:prstGeom prst="rect">
            <a:avLst/>
          </a:prstGeom>
          <a:noFill/>
        </p:spPr>
        <p:txBody>
          <a:bodyPr wrap="square" anchor="t" lIns="0" tIns="0" rIns="0" bIns="0">
            <a:noAutofit/>
          </a:bodyPr>
          <a:lstStyle/>
          <a:p>
            <a:pPr algn="l">
              <a:lnSpc>
                <a:spcPct val="130000"/>
              </a:lnSpc>
              <a:spcAft>
                <a:spcPts val="0"/>
              </a:spcAft>
            </a:pPr>
            <a:r>
              <a:rPr sz="869" b="1">
                <a:solidFill>
                  <a:srgbClr val="0A1E3C"/>
                </a:solidFill>
                <a:latin typeface="Arial"/>
              </a:rPr>
              <a:t>Built on the Metronode acquisition (A$1.035bn, Apr 2018; ~16x EBITDA, ~US$8m/MW) </a:t>
            </a:r>
            <a:r>
              <a:rPr sz="869" b="0">
                <a:solidFill>
                  <a:srgbClr val="0A1E3C"/>
                </a:solidFill>
                <a:latin typeface="Arial"/>
              </a:rPr>
              <a:t>plus organic builds (SY5 Alexandria, A$224m, 9,225 cabinets).</a:t>
            </a:r>
          </a:p>
        </p:txBody>
      </p:sp>
      <p:sp>
        <p:nvSpPr>
          <p:cNvPr id="16" name="Rectangle 15"/>
          <p:cNvSpPr/>
          <p:nvPr/>
        </p:nvSpPr>
        <p:spPr>
          <a:xfrm>
            <a:off x="512064" y="2313719"/>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TextBox 16"/>
          <p:cNvSpPr txBox="1"/>
          <p:nvPr/>
        </p:nvSpPr>
        <p:spPr>
          <a:xfrm>
            <a:off x="685800" y="2247646"/>
            <a:ext cx="3362949"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PE2 Perth lands the Australia-Singapore and Oman Australia cables.</a:t>
            </a:r>
          </a:p>
        </p:txBody>
      </p:sp>
      <p:sp>
        <p:nvSpPr>
          <p:cNvPr id="18" name="TextBox 17"/>
          <p:cNvSpPr txBox="1"/>
          <p:nvPr/>
        </p:nvSpPr>
        <p:spPr>
          <a:xfrm>
            <a:off x="502920" y="2702102"/>
            <a:ext cx="354582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DigiCo (ASX:DGT): listed stabilised-asset REIT</a:t>
            </a:r>
          </a:p>
        </p:txBody>
      </p:sp>
      <p:sp>
        <p:nvSpPr>
          <p:cNvPr id="19" name="Rectangle 18"/>
          <p:cNvSpPr/>
          <p:nvPr/>
        </p:nvSpPr>
        <p:spPr>
          <a:xfrm>
            <a:off x="502920" y="2884982"/>
            <a:ext cx="35458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Rectangle 19"/>
          <p:cNvSpPr/>
          <p:nvPr/>
        </p:nvSpPr>
        <p:spPr>
          <a:xfrm>
            <a:off x="512064" y="3042495"/>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TextBox 20"/>
          <p:cNvSpPr txBox="1"/>
          <p:nvPr/>
        </p:nvSpPr>
        <p:spPr>
          <a:xfrm>
            <a:off x="685800" y="2976422"/>
            <a:ext cx="3362949"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IPO Dec 2024 raised A$2.0bn at A$5.00, largest AU IPO since 2018 (-9% day one).</a:t>
            </a:r>
          </a:p>
        </p:txBody>
      </p:sp>
      <p:sp>
        <p:nvSpPr>
          <p:cNvPr id="22" name="Rectangle 21"/>
          <p:cNvSpPr/>
          <p:nvPr/>
        </p:nvSpPr>
        <p:spPr>
          <a:xfrm>
            <a:off x="512064" y="3500838"/>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TextBox 22"/>
          <p:cNvSpPr txBox="1"/>
          <p:nvPr/>
        </p:nvSpPr>
        <p:spPr>
          <a:xfrm>
            <a:off x="685800" y="3434765"/>
            <a:ext cx="3362949" cy="688665"/>
          </a:xfrm>
          <a:prstGeom prst="rect">
            <a:avLst/>
          </a:prstGeom>
          <a:noFill/>
        </p:spPr>
        <p:txBody>
          <a:bodyPr wrap="square" anchor="t" lIns="0" tIns="0" rIns="0" bIns="0">
            <a:noAutofit/>
          </a:bodyPr>
          <a:lstStyle/>
          <a:p>
            <a:pPr algn="l">
              <a:lnSpc>
                <a:spcPct val="130000"/>
              </a:lnSpc>
              <a:spcAft>
                <a:spcPts val="0"/>
              </a:spcAft>
            </a:pPr>
            <a:r>
              <a:rPr sz="869" b="1">
                <a:solidFill>
                  <a:srgbClr val="0A1E3C"/>
                </a:solidFill>
                <a:latin typeface="Arial"/>
              </a:rPr>
              <a:t>Seed assets: </a:t>
            </a:r>
            <a:r>
              <a:rPr sz="869" b="0">
                <a:solidFill>
                  <a:srgbClr val="0A1E3C"/>
                </a:solidFill>
                <a:latin typeface="Arial"/>
              </a:rPr>
              <a:t>Global Switch Australia (A$1.937bn EV; SYD1 Ultimo 26 MW to 88 MW; ~24.7x EBITDA, ~4.05% implied earnings yield) and iseek (A$400–413m; ~19x forecast FY25 earnings).</a:t>
            </a:r>
          </a:p>
        </p:txBody>
      </p:sp>
      <p:sp>
        <p:nvSpPr>
          <p:cNvPr id="24" name="Rectangle 23"/>
          <p:cNvSpPr/>
          <p:nvPr/>
        </p:nvSpPr>
        <p:spPr>
          <a:xfrm>
            <a:off x="512064" y="4174637"/>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TextBox 24"/>
          <p:cNvSpPr txBox="1"/>
          <p:nvPr/>
        </p:nvSpPr>
        <p:spPr>
          <a:xfrm>
            <a:off x="685800" y="4108564"/>
            <a:ext cx="3362949" cy="344332"/>
          </a:xfrm>
          <a:prstGeom prst="rect">
            <a:avLst/>
          </a:prstGeom>
          <a:noFill/>
        </p:spPr>
        <p:txBody>
          <a:bodyPr wrap="square" anchor="t" lIns="0" tIns="0" rIns="0" bIns="0">
            <a:noAutofit/>
          </a:bodyPr>
          <a:lstStyle/>
          <a:p>
            <a:pPr algn="l">
              <a:lnSpc>
                <a:spcPct val="130000"/>
              </a:lnSpc>
              <a:spcAft>
                <a:spcPts val="0"/>
              </a:spcAft>
            </a:pPr>
            <a:r>
              <a:rPr sz="869" b="0" spc="-19">
                <a:solidFill>
                  <a:srgbClr val="0A1E3C"/>
                </a:solidFill>
                <a:latin typeface="Arial"/>
              </a:rPr>
              <a:t>FY26 uEBITDA guidance A$120–125m; NTA A$3.80; sold Chicago for US$750m (May 2026); Morningstar FV A$3.40, ‘no moat’.</a:t>
            </a:r>
          </a:p>
        </p:txBody>
      </p:sp>
      <p:sp>
        <p:nvSpPr>
          <p:cNvPr id="26" name="TextBox 25"/>
          <p:cNvSpPr txBox="1"/>
          <p:nvPr/>
        </p:nvSpPr>
        <p:spPr>
          <a:xfrm>
            <a:off x="4323069" y="965200"/>
            <a:ext cx="354582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DCI (Brookfield): lineage clarified</a:t>
            </a:r>
          </a:p>
        </p:txBody>
      </p:sp>
      <p:sp>
        <p:nvSpPr>
          <p:cNvPr id="27" name="Rectangle 26"/>
          <p:cNvSpPr/>
          <p:nvPr/>
        </p:nvSpPr>
        <p:spPr>
          <a:xfrm>
            <a:off x="4323069" y="1148080"/>
            <a:ext cx="35458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TextBox 27"/>
          <p:cNvSpPr txBox="1"/>
          <p:nvPr/>
        </p:nvSpPr>
        <p:spPr>
          <a:xfrm>
            <a:off x="4323069" y="1239520"/>
            <a:ext cx="3545829" cy="688665"/>
          </a:xfrm>
          <a:prstGeom prst="rect">
            <a:avLst/>
          </a:prstGeom>
          <a:noFill/>
        </p:spPr>
        <p:txBody>
          <a:bodyPr wrap="square" anchor="t" lIns="0" tIns="0" rIns="0" bIns="0">
            <a:noAutofit/>
          </a:bodyPr>
          <a:lstStyle/>
          <a:p>
            <a:pPr algn="l">
              <a:lnSpc>
                <a:spcPct val="130000"/>
              </a:lnSpc>
              <a:spcAft>
                <a:spcPts val="0"/>
              </a:spcAft>
            </a:pPr>
            <a:r>
              <a:rPr sz="869" b="0" spc="-19">
                <a:solidFill>
                  <a:srgbClr val="0A1E3C"/>
                </a:solidFill>
                <a:latin typeface="Arial"/>
              </a:rPr>
              <a:t>DCI is not AirTrunk and is no longer Blackstone-owned: Blackstone formed DCI; Brookfield acquired it in Jan 2019 for A$370m (8.6 MW at the time). By 2023: 10+ sites, ~120 MW APAC (Sydney SYD01 11 MW; SYD02/03 Huntingwood SSD-approved; Adelaide; Auckland; Darwin).</a:t>
            </a:r>
          </a:p>
        </p:txBody>
      </p:sp>
      <p:sp>
        <p:nvSpPr>
          <p:cNvPr id="29" name="TextBox 28"/>
          <p:cNvSpPr txBox="1"/>
          <p:nvPr/>
        </p:nvSpPr>
        <p:spPr>
          <a:xfrm>
            <a:off x="4323069" y="2038705"/>
            <a:ext cx="354582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Macquarie Data Centres (ASX:MAQ)</a:t>
            </a:r>
          </a:p>
        </p:txBody>
      </p:sp>
      <p:sp>
        <p:nvSpPr>
          <p:cNvPr id="30" name="Rectangle 29"/>
          <p:cNvSpPr/>
          <p:nvPr/>
        </p:nvSpPr>
        <p:spPr>
          <a:xfrm>
            <a:off x="4323069" y="2221585"/>
            <a:ext cx="35458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Rectangle 30"/>
          <p:cNvSpPr/>
          <p:nvPr/>
        </p:nvSpPr>
        <p:spPr>
          <a:xfrm>
            <a:off x="4332213" y="2379098"/>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2" name="TextBox 31"/>
          <p:cNvSpPr txBox="1"/>
          <p:nvPr/>
        </p:nvSpPr>
        <p:spPr>
          <a:xfrm>
            <a:off x="4505949" y="2313025"/>
            <a:ext cx="3362949" cy="516498"/>
          </a:xfrm>
          <a:prstGeom prst="rect">
            <a:avLst/>
          </a:prstGeom>
          <a:noFill/>
        </p:spPr>
        <p:txBody>
          <a:bodyPr wrap="square" anchor="t" lIns="0" tIns="0" rIns="0" bIns="0">
            <a:noAutofit/>
          </a:bodyPr>
          <a:lstStyle/>
          <a:p>
            <a:pPr algn="l">
              <a:lnSpc>
                <a:spcPct val="130000"/>
              </a:lnSpc>
              <a:spcAft>
                <a:spcPts val="0"/>
              </a:spcAft>
            </a:pPr>
            <a:r>
              <a:rPr sz="869" b="1">
                <a:solidFill>
                  <a:srgbClr val="0A1E3C"/>
                </a:solidFill>
                <a:latin typeface="Arial"/>
              </a:rPr>
              <a:t>Sydney North zone: IC1/IC2 + IC3 Super West, A$350m, 63 MW IT </a:t>
            </a:r>
            <a:r>
              <a:rPr sz="869" b="0">
                <a:solidFill>
                  <a:srgbClr val="0A1E3C"/>
                </a:solidFill>
                <a:latin typeface="Arial"/>
              </a:rPr>
              <a:t>(construction since Jun 2024); bought back IC2/IC3 for A$174m from Keppel DC REIT (Apr 2024).</a:t>
            </a:r>
          </a:p>
        </p:txBody>
      </p:sp>
      <p:sp>
        <p:nvSpPr>
          <p:cNvPr id="33" name="Rectangle 32"/>
          <p:cNvSpPr/>
          <p:nvPr/>
        </p:nvSpPr>
        <p:spPr>
          <a:xfrm>
            <a:off x="4332213" y="2969343"/>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TextBox 33"/>
          <p:cNvSpPr txBox="1"/>
          <p:nvPr/>
        </p:nvSpPr>
        <p:spPr>
          <a:xfrm>
            <a:off x="4505949" y="2903270"/>
            <a:ext cx="3362949"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All campuses Certified Strategic; claims 42% of federal government workloads.</a:t>
            </a:r>
          </a:p>
        </p:txBody>
      </p:sp>
      <p:sp>
        <p:nvSpPr>
          <p:cNvPr id="35" name="TextBox 34"/>
          <p:cNvSpPr txBox="1"/>
          <p:nvPr/>
        </p:nvSpPr>
        <p:spPr>
          <a:xfrm>
            <a:off x="4323069" y="3357727"/>
            <a:ext cx="354582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Vantage APAC</a:t>
            </a:r>
          </a:p>
        </p:txBody>
      </p:sp>
      <p:sp>
        <p:nvSpPr>
          <p:cNvPr id="36" name="Rectangle 35"/>
          <p:cNvSpPr/>
          <p:nvPr/>
        </p:nvSpPr>
        <p:spPr>
          <a:xfrm>
            <a:off x="4323069" y="3540607"/>
            <a:ext cx="35458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7" name="TextBox 36"/>
          <p:cNvSpPr txBox="1"/>
          <p:nvPr/>
        </p:nvSpPr>
        <p:spPr>
          <a:xfrm>
            <a:off x="4323069" y="3632047"/>
            <a:ext cx="3545829"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MEL1 Tullamarine (48–64 MW, 3 buildings); Aware Super committed US$300m to the Skyline JV owning Vantage APAC (Dec 2025).</a:t>
            </a:r>
          </a:p>
        </p:txBody>
      </p:sp>
      <p:sp>
        <p:nvSpPr>
          <p:cNvPr id="38" name="TextBox 37"/>
          <p:cNvSpPr txBox="1"/>
          <p:nvPr/>
        </p:nvSpPr>
        <p:spPr>
          <a:xfrm>
            <a:off x="8143219" y="965200"/>
            <a:ext cx="354582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Neoclouds &amp; AI factories: the new category</a:t>
            </a:r>
          </a:p>
        </p:txBody>
      </p:sp>
      <p:sp>
        <p:nvSpPr>
          <p:cNvPr id="39" name="Rectangle 38"/>
          <p:cNvSpPr/>
          <p:nvPr/>
        </p:nvSpPr>
        <p:spPr>
          <a:xfrm>
            <a:off x="8143219" y="1148080"/>
            <a:ext cx="35458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0" name="Rectangle 39"/>
          <p:cNvSpPr/>
          <p:nvPr/>
        </p:nvSpPr>
        <p:spPr>
          <a:xfrm>
            <a:off x="8152363" y="1305593"/>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1" name="TextBox 40"/>
          <p:cNvSpPr txBox="1"/>
          <p:nvPr/>
        </p:nvSpPr>
        <p:spPr>
          <a:xfrm>
            <a:off x="8326099" y="1239520"/>
            <a:ext cx="3362949" cy="688665"/>
          </a:xfrm>
          <a:prstGeom prst="rect">
            <a:avLst/>
          </a:prstGeom>
          <a:noFill/>
        </p:spPr>
        <p:txBody>
          <a:bodyPr wrap="square" anchor="t" lIns="0" tIns="0" rIns="0" bIns="0">
            <a:noAutofit/>
          </a:bodyPr>
          <a:lstStyle/>
          <a:p>
            <a:pPr algn="l">
              <a:lnSpc>
                <a:spcPct val="130000"/>
              </a:lnSpc>
              <a:spcAft>
                <a:spcPts val="0"/>
              </a:spcAft>
            </a:pPr>
            <a:r>
              <a:rPr sz="869" b="1">
                <a:solidFill>
                  <a:srgbClr val="0A1E3C"/>
                </a:solidFill>
                <a:latin typeface="Arial"/>
              </a:rPr>
              <a:t>Firmus: </a:t>
            </a:r>
            <a:r>
              <a:rPr sz="869" b="0">
                <a:solidFill>
                  <a:srgbClr val="0A1E3C"/>
                </a:solidFill>
                <a:latin typeface="Arial"/>
              </a:rPr>
              <a:t>A$330m at A$1.85bn post-money (Sep 2025); US$10bn Blackstone/Coatue debt (Feb 2026); US$2bn equity at &gt;US$10.5bn post-money (Aug 2026). Southgate: Tasmania ≤400 MW + CDC-partnered mainland; 1.6 GW target by 2028.</a:t>
            </a:r>
          </a:p>
        </p:txBody>
      </p:sp>
      <p:sp>
        <p:nvSpPr>
          <p:cNvPr id="42" name="Rectangle 41"/>
          <p:cNvSpPr/>
          <p:nvPr/>
        </p:nvSpPr>
        <p:spPr>
          <a:xfrm>
            <a:off x="8152363" y="2068202"/>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3" name="TextBox 42"/>
          <p:cNvSpPr txBox="1"/>
          <p:nvPr/>
        </p:nvSpPr>
        <p:spPr>
          <a:xfrm>
            <a:off x="8326099" y="2002129"/>
            <a:ext cx="3362949" cy="344332"/>
          </a:xfrm>
          <a:prstGeom prst="rect">
            <a:avLst/>
          </a:prstGeom>
          <a:noFill/>
        </p:spPr>
        <p:txBody>
          <a:bodyPr wrap="square" anchor="t" lIns="0" tIns="0" rIns="0" bIns="0">
            <a:noAutofit/>
          </a:bodyPr>
          <a:lstStyle/>
          <a:p>
            <a:pPr algn="l">
              <a:lnSpc>
                <a:spcPct val="130000"/>
              </a:lnSpc>
              <a:spcAft>
                <a:spcPts val="0"/>
              </a:spcAft>
            </a:pPr>
            <a:r>
              <a:rPr sz="869" b="1">
                <a:solidFill>
                  <a:srgbClr val="0A1E3C"/>
                </a:solidFill>
                <a:latin typeface="Arial"/>
              </a:rPr>
              <a:t>ResetData/Centuria: </a:t>
            </a:r>
            <a:r>
              <a:rPr sz="869" b="0">
                <a:solidFill>
                  <a:srgbClr val="0A1E3C"/>
                </a:solidFill>
                <a:latin typeface="Arial"/>
              </a:rPr>
              <a:t>AI-F1 Docklands, Australia’s first public ‘AI factory’ (Nvidia H200).</a:t>
            </a:r>
          </a:p>
        </p:txBody>
      </p:sp>
      <p:sp>
        <p:nvSpPr>
          <p:cNvPr id="44" name="Rectangle 43"/>
          <p:cNvSpPr/>
          <p:nvPr/>
        </p:nvSpPr>
        <p:spPr>
          <a:xfrm>
            <a:off x="8152363" y="2486083"/>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5" name="TextBox 44"/>
          <p:cNvSpPr txBox="1"/>
          <p:nvPr/>
        </p:nvSpPr>
        <p:spPr>
          <a:xfrm>
            <a:off x="8326099" y="2420010"/>
            <a:ext cx="3362949" cy="344332"/>
          </a:xfrm>
          <a:prstGeom prst="rect">
            <a:avLst/>
          </a:prstGeom>
          <a:noFill/>
        </p:spPr>
        <p:txBody>
          <a:bodyPr wrap="square" anchor="t" lIns="0" tIns="0" rIns="0" bIns="0">
            <a:noAutofit/>
          </a:bodyPr>
          <a:lstStyle/>
          <a:p>
            <a:pPr algn="l">
              <a:lnSpc>
                <a:spcPct val="130000"/>
              </a:lnSpc>
              <a:spcAft>
                <a:spcPts val="0"/>
              </a:spcAft>
            </a:pPr>
            <a:r>
              <a:rPr sz="869" b="1">
                <a:solidFill>
                  <a:srgbClr val="0A1E3C"/>
                </a:solidFill>
                <a:latin typeface="Arial"/>
              </a:rPr>
              <a:t>Sharon AI: </a:t>
            </a:r>
            <a:r>
              <a:rPr sz="869" b="0">
                <a:solidFill>
                  <a:srgbClr val="0A1E3C"/>
                </a:solidFill>
                <a:latin typeface="Arial"/>
              </a:rPr>
              <a:t>50 MW NEXTDC expansion; M3 scaling 1,000 to 20,000 GPUs.</a:t>
            </a:r>
          </a:p>
        </p:txBody>
      </p:sp>
      <p:sp>
        <p:nvSpPr>
          <p:cNvPr id="46" name="TextBox 45"/>
          <p:cNvSpPr txBox="1"/>
          <p:nvPr/>
        </p:nvSpPr>
        <p:spPr>
          <a:xfrm>
            <a:off x="8143219" y="2874467"/>
            <a:ext cx="354582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Developers entering</a:t>
            </a:r>
          </a:p>
        </p:txBody>
      </p:sp>
      <p:sp>
        <p:nvSpPr>
          <p:cNvPr id="47" name="Rectangle 46"/>
          <p:cNvSpPr/>
          <p:nvPr/>
        </p:nvSpPr>
        <p:spPr>
          <a:xfrm>
            <a:off x="8143219" y="3057347"/>
            <a:ext cx="35458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8" name="TextBox 47"/>
          <p:cNvSpPr txBox="1"/>
          <p:nvPr/>
        </p:nvSpPr>
        <p:spPr>
          <a:xfrm>
            <a:off x="8143219" y="3148787"/>
            <a:ext cx="3545829" cy="688665"/>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Stockland/EdgeConneX 50:50 JV (Mar 2026); ISPT Kemps Creek (~A$5bn, ≤1 GW); GreenSquareDC Norwest (A$1.2bn, 110 MW); Starwood/Doma Minchinbury; Digital Realty Erskine Park; Telstra legacy exchanges; Iron Mountain.</a:t>
            </a:r>
          </a:p>
        </p:txBody>
      </p:sp>
      <p:sp>
        <p:nvSpPr>
          <p:cNvPr id="49" name="TextBox 48"/>
          <p:cNvSpPr txBox="1"/>
          <p:nvPr/>
        </p:nvSpPr>
        <p:spPr>
          <a:xfrm>
            <a:off x="502920" y="4685779"/>
            <a:ext cx="11186129"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Relative scale of the second tier and entrants: MW as disclosed on this page, common 0–400 MW scale</a:t>
            </a:r>
          </a:p>
        </p:txBody>
      </p:sp>
      <p:sp>
        <p:nvSpPr>
          <p:cNvPr id="50" name="Rectangle 49"/>
          <p:cNvSpPr/>
          <p:nvPr/>
        </p:nvSpPr>
        <p:spPr>
          <a:xfrm>
            <a:off x="502920" y="4868659"/>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1" name="TextBox 50"/>
          <p:cNvSpPr txBox="1"/>
          <p:nvPr/>
        </p:nvSpPr>
        <p:spPr>
          <a:xfrm>
            <a:off x="502920" y="4969243"/>
            <a:ext cx="2240279" cy="219456"/>
          </a:xfrm>
          <a:prstGeom prst="rect">
            <a:avLst/>
          </a:prstGeom>
          <a:noFill/>
        </p:spPr>
        <p:txBody>
          <a:bodyPr wrap="square" anchor="ctr" lIns="0" tIns="0" rIns="0" bIns="0">
            <a:noAutofit/>
          </a:bodyPr>
          <a:lstStyle/>
          <a:p>
            <a:r>
              <a:rPr sz="869" b="1">
                <a:solidFill>
                  <a:srgbClr val="0A1E3C"/>
                </a:solidFill>
                <a:latin typeface="Arial"/>
              </a:rPr>
              <a:t>Firmus Southgate, Tasmania (up to)</a:t>
            </a:r>
          </a:p>
        </p:txBody>
      </p:sp>
      <p:sp>
        <p:nvSpPr>
          <p:cNvPr id="52" name="Rectangle 51"/>
          <p:cNvSpPr/>
          <p:nvPr/>
        </p:nvSpPr>
        <p:spPr>
          <a:xfrm>
            <a:off x="2834639" y="5005819"/>
            <a:ext cx="2346944" cy="14630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3" name="Rectangle 52"/>
          <p:cNvSpPr/>
          <p:nvPr/>
        </p:nvSpPr>
        <p:spPr>
          <a:xfrm>
            <a:off x="2834639" y="5005819"/>
            <a:ext cx="2346944" cy="146304"/>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4" name="TextBox 53"/>
          <p:cNvSpPr txBox="1"/>
          <p:nvPr/>
        </p:nvSpPr>
        <p:spPr>
          <a:xfrm>
            <a:off x="5254736" y="4969243"/>
            <a:ext cx="640080" cy="219456"/>
          </a:xfrm>
          <a:prstGeom prst="rect">
            <a:avLst/>
          </a:prstGeom>
          <a:noFill/>
        </p:spPr>
        <p:txBody>
          <a:bodyPr wrap="square" anchor="ctr" lIns="0" tIns="0" rIns="0" bIns="0">
            <a:noAutofit/>
          </a:bodyPr>
          <a:lstStyle/>
          <a:p>
            <a:r>
              <a:rPr sz="869" b="1">
                <a:solidFill>
                  <a:srgbClr val="C2410C"/>
                </a:solidFill>
                <a:latin typeface="Arial"/>
              </a:rPr>
              <a:t>400 MW</a:t>
            </a:r>
          </a:p>
        </p:txBody>
      </p:sp>
      <p:sp>
        <p:nvSpPr>
          <p:cNvPr id="55" name="TextBox 54"/>
          <p:cNvSpPr txBox="1"/>
          <p:nvPr/>
        </p:nvSpPr>
        <p:spPr>
          <a:xfrm>
            <a:off x="502920" y="5225275"/>
            <a:ext cx="2240279" cy="219456"/>
          </a:xfrm>
          <a:prstGeom prst="rect">
            <a:avLst/>
          </a:prstGeom>
          <a:noFill/>
        </p:spPr>
        <p:txBody>
          <a:bodyPr wrap="square" anchor="ctr" lIns="0" tIns="0" rIns="0" bIns="0">
            <a:noAutofit/>
          </a:bodyPr>
          <a:lstStyle/>
          <a:p>
            <a:r>
              <a:rPr sz="869" b="0">
                <a:solidFill>
                  <a:srgbClr val="0A1E3C"/>
                </a:solidFill>
                <a:latin typeface="Arial"/>
              </a:rPr>
              <a:t>DCI (Brookfield), APAC total 2023</a:t>
            </a:r>
          </a:p>
        </p:txBody>
      </p:sp>
      <p:sp>
        <p:nvSpPr>
          <p:cNvPr id="56" name="Rectangle 55"/>
          <p:cNvSpPr/>
          <p:nvPr/>
        </p:nvSpPr>
        <p:spPr>
          <a:xfrm>
            <a:off x="2834639" y="5261851"/>
            <a:ext cx="2346944" cy="14630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7" name="Rectangle 56"/>
          <p:cNvSpPr/>
          <p:nvPr/>
        </p:nvSpPr>
        <p:spPr>
          <a:xfrm>
            <a:off x="2834639" y="5261851"/>
            <a:ext cx="704083" cy="1463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8" name="TextBox 57"/>
          <p:cNvSpPr txBox="1"/>
          <p:nvPr/>
        </p:nvSpPr>
        <p:spPr>
          <a:xfrm>
            <a:off x="5254736" y="5225275"/>
            <a:ext cx="640080" cy="219456"/>
          </a:xfrm>
          <a:prstGeom prst="rect">
            <a:avLst/>
          </a:prstGeom>
          <a:noFill/>
        </p:spPr>
        <p:txBody>
          <a:bodyPr wrap="square" anchor="ctr" lIns="0" tIns="0" rIns="0" bIns="0">
            <a:noAutofit/>
          </a:bodyPr>
          <a:lstStyle/>
          <a:p>
            <a:r>
              <a:rPr sz="869" b="1">
                <a:solidFill>
                  <a:srgbClr val="0A1E3C"/>
                </a:solidFill>
                <a:latin typeface="Arial"/>
              </a:rPr>
              <a:t>120 MW</a:t>
            </a:r>
          </a:p>
        </p:txBody>
      </p:sp>
      <p:sp>
        <p:nvSpPr>
          <p:cNvPr id="59" name="TextBox 58"/>
          <p:cNvSpPr txBox="1"/>
          <p:nvPr/>
        </p:nvSpPr>
        <p:spPr>
          <a:xfrm>
            <a:off x="502920" y="5481307"/>
            <a:ext cx="2240279" cy="219456"/>
          </a:xfrm>
          <a:prstGeom prst="rect">
            <a:avLst/>
          </a:prstGeom>
          <a:noFill/>
        </p:spPr>
        <p:txBody>
          <a:bodyPr wrap="square" anchor="ctr" lIns="0" tIns="0" rIns="0" bIns="0">
            <a:noAutofit/>
          </a:bodyPr>
          <a:lstStyle/>
          <a:p>
            <a:r>
              <a:rPr sz="869" b="0">
                <a:solidFill>
                  <a:srgbClr val="0A1E3C"/>
                </a:solidFill>
                <a:latin typeface="Arial"/>
              </a:rPr>
              <a:t>GreenSquareDC Norwest</a:t>
            </a:r>
          </a:p>
        </p:txBody>
      </p:sp>
      <p:sp>
        <p:nvSpPr>
          <p:cNvPr id="60" name="Rectangle 59"/>
          <p:cNvSpPr/>
          <p:nvPr/>
        </p:nvSpPr>
        <p:spPr>
          <a:xfrm>
            <a:off x="2834639" y="5517883"/>
            <a:ext cx="2346944" cy="14630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1" name="Rectangle 60"/>
          <p:cNvSpPr/>
          <p:nvPr/>
        </p:nvSpPr>
        <p:spPr>
          <a:xfrm>
            <a:off x="2834639" y="5517883"/>
            <a:ext cx="645409" cy="1463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2" name="TextBox 61"/>
          <p:cNvSpPr txBox="1"/>
          <p:nvPr/>
        </p:nvSpPr>
        <p:spPr>
          <a:xfrm>
            <a:off x="5254736" y="5481307"/>
            <a:ext cx="640080" cy="219456"/>
          </a:xfrm>
          <a:prstGeom prst="rect">
            <a:avLst/>
          </a:prstGeom>
          <a:noFill/>
        </p:spPr>
        <p:txBody>
          <a:bodyPr wrap="square" anchor="ctr" lIns="0" tIns="0" rIns="0" bIns="0">
            <a:noAutofit/>
          </a:bodyPr>
          <a:lstStyle/>
          <a:p>
            <a:r>
              <a:rPr sz="869" b="1">
                <a:solidFill>
                  <a:srgbClr val="0A1E3C"/>
                </a:solidFill>
                <a:latin typeface="Arial"/>
              </a:rPr>
              <a:t>110 MW</a:t>
            </a:r>
          </a:p>
        </p:txBody>
      </p:sp>
      <p:sp>
        <p:nvSpPr>
          <p:cNvPr id="63" name="TextBox 62"/>
          <p:cNvSpPr txBox="1"/>
          <p:nvPr/>
        </p:nvSpPr>
        <p:spPr>
          <a:xfrm>
            <a:off x="6278864" y="4969243"/>
            <a:ext cx="2240279" cy="219456"/>
          </a:xfrm>
          <a:prstGeom prst="rect">
            <a:avLst/>
          </a:prstGeom>
          <a:noFill/>
        </p:spPr>
        <p:txBody>
          <a:bodyPr wrap="square" anchor="ctr" lIns="0" tIns="0" rIns="0" bIns="0">
            <a:noAutofit/>
          </a:bodyPr>
          <a:lstStyle/>
          <a:p>
            <a:r>
              <a:rPr sz="869" b="0">
                <a:solidFill>
                  <a:srgbClr val="0A1E3C"/>
                </a:solidFill>
                <a:latin typeface="Arial"/>
              </a:rPr>
              <a:t>DigiCo SYD1 Ultimo, on completion</a:t>
            </a:r>
          </a:p>
        </p:txBody>
      </p:sp>
      <p:sp>
        <p:nvSpPr>
          <p:cNvPr id="64" name="Rectangle 63"/>
          <p:cNvSpPr/>
          <p:nvPr/>
        </p:nvSpPr>
        <p:spPr>
          <a:xfrm>
            <a:off x="8610584" y="5005819"/>
            <a:ext cx="2346944" cy="14630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5" name="Rectangle 64"/>
          <p:cNvSpPr/>
          <p:nvPr/>
        </p:nvSpPr>
        <p:spPr>
          <a:xfrm>
            <a:off x="8610584" y="5005819"/>
            <a:ext cx="516327" cy="1463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6" name="TextBox 65"/>
          <p:cNvSpPr txBox="1"/>
          <p:nvPr/>
        </p:nvSpPr>
        <p:spPr>
          <a:xfrm>
            <a:off x="11030681" y="4969243"/>
            <a:ext cx="640080" cy="219456"/>
          </a:xfrm>
          <a:prstGeom prst="rect">
            <a:avLst/>
          </a:prstGeom>
          <a:noFill/>
        </p:spPr>
        <p:txBody>
          <a:bodyPr wrap="square" anchor="ctr" lIns="0" tIns="0" rIns="0" bIns="0">
            <a:noAutofit/>
          </a:bodyPr>
          <a:lstStyle/>
          <a:p>
            <a:r>
              <a:rPr sz="869" b="1">
                <a:solidFill>
                  <a:srgbClr val="0A1E3C"/>
                </a:solidFill>
                <a:latin typeface="Arial"/>
              </a:rPr>
              <a:t>88 MW</a:t>
            </a:r>
          </a:p>
        </p:txBody>
      </p:sp>
      <p:sp>
        <p:nvSpPr>
          <p:cNvPr id="67" name="TextBox 66"/>
          <p:cNvSpPr txBox="1"/>
          <p:nvPr/>
        </p:nvSpPr>
        <p:spPr>
          <a:xfrm>
            <a:off x="6278864" y="5225275"/>
            <a:ext cx="2240279" cy="219456"/>
          </a:xfrm>
          <a:prstGeom prst="rect">
            <a:avLst/>
          </a:prstGeom>
          <a:noFill/>
        </p:spPr>
        <p:txBody>
          <a:bodyPr wrap="square" anchor="ctr" lIns="0" tIns="0" rIns="0" bIns="0">
            <a:noAutofit/>
          </a:bodyPr>
          <a:lstStyle/>
          <a:p>
            <a:r>
              <a:rPr sz="869" b="0">
                <a:solidFill>
                  <a:srgbClr val="0A1E3C"/>
                </a:solidFill>
                <a:latin typeface="Arial"/>
              </a:rPr>
              <a:t>Vantage MEL1 Tullamarine (up to)</a:t>
            </a:r>
          </a:p>
        </p:txBody>
      </p:sp>
      <p:sp>
        <p:nvSpPr>
          <p:cNvPr id="68" name="Rectangle 67"/>
          <p:cNvSpPr/>
          <p:nvPr/>
        </p:nvSpPr>
        <p:spPr>
          <a:xfrm>
            <a:off x="8610584" y="5261851"/>
            <a:ext cx="2346944" cy="14630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9" name="Rectangle 68"/>
          <p:cNvSpPr/>
          <p:nvPr/>
        </p:nvSpPr>
        <p:spPr>
          <a:xfrm>
            <a:off x="8610584" y="5261851"/>
            <a:ext cx="375511" cy="1463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0" name="TextBox 69"/>
          <p:cNvSpPr txBox="1"/>
          <p:nvPr/>
        </p:nvSpPr>
        <p:spPr>
          <a:xfrm>
            <a:off x="11030681" y="5225275"/>
            <a:ext cx="640080" cy="219456"/>
          </a:xfrm>
          <a:prstGeom prst="rect">
            <a:avLst/>
          </a:prstGeom>
          <a:noFill/>
        </p:spPr>
        <p:txBody>
          <a:bodyPr wrap="square" anchor="ctr" lIns="0" tIns="0" rIns="0" bIns="0">
            <a:noAutofit/>
          </a:bodyPr>
          <a:lstStyle/>
          <a:p>
            <a:r>
              <a:rPr sz="869" b="1">
                <a:solidFill>
                  <a:srgbClr val="0A1E3C"/>
                </a:solidFill>
                <a:latin typeface="Arial"/>
              </a:rPr>
              <a:t>64 MW</a:t>
            </a:r>
          </a:p>
        </p:txBody>
      </p:sp>
      <p:sp>
        <p:nvSpPr>
          <p:cNvPr id="71" name="TextBox 70"/>
          <p:cNvSpPr txBox="1"/>
          <p:nvPr/>
        </p:nvSpPr>
        <p:spPr>
          <a:xfrm>
            <a:off x="6278864" y="5481307"/>
            <a:ext cx="2240279" cy="219456"/>
          </a:xfrm>
          <a:prstGeom prst="rect">
            <a:avLst/>
          </a:prstGeom>
          <a:noFill/>
        </p:spPr>
        <p:txBody>
          <a:bodyPr wrap="square" anchor="ctr" lIns="0" tIns="0" rIns="0" bIns="0">
            <a:noAutofit/>
          </a:bodyPr>
          <a:lstStyle/>
          <a:p>
            <a:r>
              <a:rPr sz="869" b="0">
                <a:solidFill>
                  <a:srgbClr val="0A1E3C"/>
                </a:solidFill>
                <a:latin typeface="Arial"/>
              </a:rPr>
              <a:t>Macquarie IC3 Super West, IT</a:t>
            </a:r>
          </a:p>
        </p:txBody>
      </p:sp>
      <p:sp>
        <p:nvSpPr>
          <p:cNvPr id="72" name="Rectangle 71"/>
          <p:cNvSpPr/>
          <p:nvPr/>
        </p:nvSpPr>
        <p:spPr>
          <a:xfrm>
            <a:off x="8610584" y="5517883"/>
            <a:ext cx="2346944" cy="14630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3" name="Rectangle 72"/>
          <p:cNvSpPr/>
          <p:nvPr/>
        </p:nvSpPr>
        <p:spPr>
          <a:xfrm>
            <a:off x="8610584" y="5517883"/>
            <a:ext cx="369643" cy="1463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4" name="TextBox 73"/>
          <p:cNvSpPr txBox="1"/>
          <p:nvPr/>
        </p:nvSpPr>
        <p:spPr>
          <a:xfrm>
            <a:off x="11030681" y="5481307"/>
            <a:ext cx="640080" cy="219456"/>
          </a:xfrm>
          <a:prstGeom prst="rect">
            <a:avLst/>
          </a:prstGeom>
          <a:noFill/>
        </p:spPr>
        <p:txBody>
          <a:bodyPr wrap="square" anchor="ctr" lIns="0" tIns="0" rIns="0" bIns="0">
            <a:noAutofit/>
          </a:bodyPr>
          <a:lstStyle/>
          <a:p>
            <a:r>
              <a:rPr sz="869" b="1">
                <a:solidFill>
                  <a:srgbClr val="0A1E3C"/>
                </a:solidFill>
                <a:latin typeface="Arial"/>
              </a:rPr>
              <a:t>63 MW</a:t>
            </a:r>
          </a:p>
        </p:txBody>
      </p:sp>
      <p:sp>
        <p:nvSpPr>
          <p:cNvPr id="75" name="TextBox 74"/>
          <p:cNvSpPr txBox="1"/>
          <p:nvPr/>
        </p:nvSpPr>
        <p:spPr>
          <a:xfrm>
            <a:off x="502920" y="5755627"/>
            <a:ext cx="11186129" cy="13604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Ranges shown at their top end. ISPT Kemps Creek (up to 1 GW) and Firmus’s 1.6 GW 2028 target are not charted.</a:t>
            </a:r>
          </a:p>
        </p:txBody>
      </p:sp>
      <p:sp>
        <p:nvSpPr>
          <p:cNvPr id="76" name="TextBox 75"/>
          <p:cNvSpPr txBox="1"/>
          <p:nvPr/>
        </p:nvSpPr>
        <p:spPr>
          <a:xfrm>
            <a:off x="502920" y="6114288"/>
            <a:ext cx="11186129" cy="267004"/>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Equinix (18 Apr 2018, Aug 2026); ZDNet (25 Feb 2019); LinkedIn/Khorana (20 Aug 2025); Reuters via MarketScreener (20 Nov 2024); Mingtiandi (6 May 2026); Savills (Q1 2025); PwC (Mar 2026); AFR Street Talk (24 Jan 2019); Natixis (20 Jan 2022); Mingtiandi (7 Feb 2023); Macquarie Data Centres; M3 Property (Sep 2024); W.Media (Dec 2025); The Tech Capital (16 Sep 2025); DCD (9 Feb 2026); Yahoo/Verdict (10 Aug 2026); Kalkine (Jul 2026); ITK Research (May 2026).</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07 · Competitive position</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46</a:t>
            </a:r>
          </a:p>
        </p:txBody>
      </p:sp>
      <p:sp>
        <p:nvSpPr>
          <p:cNvPr id="9" name="TextBox 8"/>
          <p:cNvSpPr txBox="1"/>
          <p:nvPr/>
        </p:nvSpPr>
        <p:spPr>
          <a:xfrm>
            <a:off x="502920" y="576072"/>
            <a:ext cx="11186129" cy="494995"/>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Goodman and Stack bring developer and private-capital models: Goodman is recycling capital through partnerships while Blue Owl explores a sale of Stack APAC</a:t>
            </a:r>
          </a:p>
        </p:txBody>
      </p:sp>
      <p:sp>
        <p:nvSpPr>
          <p:cNvPr id="10" name="Rectangle 9"/>
          <p:cNvSpPr/>
          <p:nvPr/>
        </p:nvSpPr>
        <p:spPr>
          <a:xfrm>
            <a:off x="502920" y="1171448"/>
            <a:ext cx="11186129" cy="6766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1" name="TextBox 10"/>
          <p:cNvSpPr txBox="1"/>
          <p:nvPr/>
        </p:nvSpPr>
        <p:spPr>
          <a:xfrm>
            <a:off x="649224" y="1281176"/>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6.4 GW</a:t>
            </a:r>
          </a:p>
        </p:txBody>
      </p:sp>
      <p:sp>
        <p:nvSpPr>
          <p:cNvPr id="12" name="TextBox 11"/>
          <p:cNvSpPr txBox="1"/>
          <p:nvPr/>
        </p:nvSpPr>
        <p:spPr>
          <a:xfrm>
            <a:off x="649224" y="1641271"/>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Goodman global ‘power bank’, 16 cities</a:t>
            </a:r>
          </a:p>
        </p:txBody>
      </p:sp>
      <p:sp>
        <p:nvSpPr>
          <p:cNvPr id="13" name="Rectangle 12"/>
          <p:cNvSpPr/>
          <p:nvPr/>
        </p:nvSpPr>
        <p:spPr>
          <a:xfrm>
            <a:off x="2740145" y="1299464"/>
            <a:ext cx="11430" cy="42062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4" name="TextBox 13"/>
          <p:cNvSpPr txBox="1"/>
          <p:nvPr/>
        </p:nvSpPr>
        <p:spPr>
          <a:xfrm>
            <a:off x="2886449" y="1281176"/>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A$19.7bn</a:t>
            </a:r>
          </a:p>
        </p:txBody>
      </p:sp>
      <p:sp>
        <p:nvSpPr>
          <p:cNvPr id="15" name="TextBox 14"/>
          <p:cNvSpPr txBox="1"/>
          <p:nvPr/>
        </p:nvSpPr>
        <p:spPr>
          <a:xfrm>
            <a:off x="2886449" y="1641271"/>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Goodman WIP, FY26 (78% data centres)</a:t>
            </a:r>
          </a:p>
        </p:txBody>
      </p:sp>
      <p:sp>
        <p:nvSpPr>
          <p:cNvPr id="16" name="Rectangle 15"/>
          <p:cNvSpPr/>
          <p:nvPr/>
        </p:nvSpPr>
        <p:spPr>
          <a:xfrm>
            <a:off x="4977371" y="1299464"/>
            <a:ext cx="11430" cy="42062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TextBox 16"/>
          <p:cNvSpPr txBox="1"/>
          <p:nvPr/>
        </p:nvSpPr>
        <p:spPr>
          <a:xfrm>
            <a:off x="5123675" y="1281176"/>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A$2.67bn</a:t>
            </a:r>
          </a:p>
        </p:txBody>
      </p:sp>
      <p:sp>
        <p:nvSpPr>
          <p:cNvPr id="18" name="TextBox 17"/>
          <p:cNvSpPr txBox="1"/>
          <p:nvPr/>
        </p:nvSpPr>
        <p:spPr>
          <a:xfrm>
            <a:off x="5123675" y="1641271"/>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Goodman FY26 operating profit</a:t>
            </a:r>
          </a:p>
        </p:txBody>
      </p:sp>
      <p:sp>
        <p:nvSpPr>
          <p:cNvPr id="19" name="Rectangle 18"/>
          <p:cNvSpPr/>
          <p:nvPr/>
        </p:nvSpPr>
        <p:spPr>
          <a:xfrm>
            <a:off x="7214597" y="1299464"/>
            <a:ext cx="11430" cy="42062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TextBox 19"/>
          <p:cNvSpPr txBox="1"/>
          <p:nvPr/>
        </p:nvSpPr>
        <p:spPr>
          <a:xfrm>
            <a:off x="7360901" y="1281176"/>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A$89.0bn</a:t>
            </a:r>
          </a:p>
        </p:txBody>
      </p:sp>
      <p:sp>
        <p:nvSpPr>
          <p:cNvPr id="21" name="TextBox 20"/>
          <p:cNvSpPr txBox="1"/>
          <p:nvPr/>
        </p:nvSpPr>
        <p:spPr>
          <a:xfrm>
            <a:off x="7360901" y="1641271"/>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Goodman total portfolio, 30 Jun 2026</a:t>
            </a:r>
          </a:p>
        </p:txBody>
      </p:sp>
      <p:sp>
        <p:nvSpPr>
          <p:cNvPr id="22" name="Rectangle 21"/>
          <p:cNvSpPr/>
          <p:nvPr/>
        </p:nvSpPr>
        <p:spPr>
          <a:xfrm>
            <a:off x="9451823" y="1299464"/>
            <a:ext cx="11430" cy="42062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TextBox 22"/>
          <p:cNvSpPr txBox="1"/>
          <p:nvPr/>
        </p:nvSpPr>
        <p:spPr>
          <a:xfrm>
            <a:off x="9598127" y="1281176"/>
            <a:ext cx="1944617" cy="304037"/>
          </a:xfrm>
          <a:prstGeom prst="rect">
            <a:avLst/>
          </a:prstGeom>
          <a:noFill/>
        </p:spPr>
        <p:txBody>
          <a:bodyPr wrap="square" anchor="t" lIns="0" tIns="0" rIns="0" bIns="0">
            <a:noAutofit/>
          </a:bodyPr>
          <a:lstStyle/>
          <a:p>
            <a:pPr algn="l">
              <a:lnSpc>
                <a:spcPct val="105000"/>
              </a:lnSpc>
              <a:spcAft>
                <a:spcPts val="0"/>
              </a:spcAft>
            </a:pPr>
            <a:r>
              <a:rPr sz="1900" b="1">
                <a:solidFill>
                  <a:srgbClr val="C2410C"/>
                </a:solidFill>
                <a:latin typeface="Georgia"/>
              </a:rPr>
              <a:t>&gt;US$30bn</a:t>
            </a:r>
          </a:p>
        </p:txBody>
      </p:sp>
      <p:sp>
        <p:nvSpPr>
          <p:cNvPr id="24" name="TextBox 23"/>
          <p:cNvSpPr txBox="1"/>
          <p:nvPr/>
        </p:nvSpPr>
        <p:spPr>
          <a:xfrm>
            <a:off x="9598127" y="1641271"/>
            <a:ext cx="194461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Blue Owl exploring sale of Stack APAC</a:t>
            </a:r>
          </a:p>
        </p:txBody>
      </p:sp>
      <p:sp>
        <p:nvSpPr>
          <p:cNvPr id="25" name="TextBox 24"/>
          <p:cNvSpPr txBox="1"/>
          <p:nvPr/>
        </p:nvSpPr>
        <p:spPr>
          <a:xfrm>
            <a:off x="502920" y="1935328"/>
            <a:ext cx="5734795"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Goodman Group (ASX:GMG)</a:t>
            </a:r>
          </a:p>
        </p:txBody>
      </p:sp>
      <p:sp>
        <p:nvSpPr>
          <p:cNvPr id="26" name="Rectangle 25"/>
          <p:cNvSpPr/>
          <p:nvPr/>
        </p:nvSpPr>
        <p:spPr>
          <a:xfrm>
            <a:off x="502920" y="2118208"/>
            <a:ext cx="5734795"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Rectangle 26"/>
          <p:cNvSpPr/>
          <p:nvPr/>
        </p:nvSpPr>
        <p:spPr>
          <a:xfrm>
            <a:off x="512064" y="2275721"/>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TextBox 27"/>
          <p:cNvSpPr txBox="1"/>
          <p:nvPr/>
        </p:nvSpPr>
        <p:spPr>
          <a:xfrm>
            <a:off x="685800" y="2209648"/>
            <a:ext cx="5551915"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Global ‘power bank’: 5.0 GW (Jun 2025) to 6.4 GW across 16 cities (30 Jun 2026; 3.6 GW secured, 2.8 GW in advanced procurement).</a:t>
            </a:r>
          </a:p>
        </p:txBody>
      </p:sp>
      <p:sp>
        <p:nvSpPr>
          <p:cNvPr id="29" name="Rectangle 28"/>
          <p:cNvSpPr/>
          <p:nvPr/>
        </p:nvSpPr>
        <p:spPr>
          <a:xfrm>
            <a:off x="512064" y="2711889"/>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TextBox 29"/>
          <p:cNvSpPr txBox="1"/>
          <p:nvPr/>
        </p:nvSpPr>
        <p:spPr>
          <a:xfrm>
            <a:off x="685800" y="2645816"/>
            <a:ext cx="5551915"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Data centres = 78% of A$19.7bn WIP at 30 Jun 2026, from 57% at FY25; forecast yield on cost 8.2%; ~0.5 GW of data centre projects underway, WIP up 53% in FY26 across 50 projects in 12 countries.</a:t>
            </a:r>
          </a:p>
        </p:txBody>
      </p:sp>
      <p:sp>
        <p:nvSpPr>
          <p:cNvPr id="31" name="Rectangle 30"/>
          <p:cNvSpPr/>
          <p:nvPr/>
        </p:nvSpPr>
        <p:spPr>
          <a:xfrm>
            <a:off x="512064" y="3148058"/>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2" name="TextBox 31"/>
          <p:cNvSpPr txBox="1"/>
          <p:nvPr/>
        </p:nvSpPr>
        <p:spPr>
          <a:xfrm>
            <a:off x="685800" y="3081985"/>
            <a:ext cx="5551915" cy="516498"/>
          </a:xfrm>
          <a:prstGeom prst="rect">
            <a:avLst/>
          </a:prstGeom>
          <a:noFill/>
        </p:spPr>
        <p:txBody>
          <a:bodyPr wrap="square" anchor="t" lIns="0" tIns="0" rIns="0" bIns="0">
            <a:noAutofit/>
          </a:bodyPr>
          <a:lstStyle/>
          <a:p>
            <a:pPr algn="l">
              <a:lnSpc>
                <a:spcPct val="130000"/>
              </a:lnSpc>
              <a:spcAft>
                <a:spcPts val="0"/>
              </a:spcAft>
            </a:pPr>
            <a:r>
              <a:rPr sz="869" b="0" spc="-19">
                <a:solidFill>
                  <a:srgbClr val="0A1E3C"/>
                </a:solidFill>
                <a:latin typeface="Arial"/>
              </a:rPr>
              <a:t>FY26 operating profit A$2,674.5m, up 15.7%; total portfolio A$89.0bn at 30 Jun 2026, up 4%, with external assets under management a separate A$75.4bn, up 5% (Goodman’s own terms); market cap ~A$52.6bn (retrieved 22 Sep 2026). AU: SYD01 (90 MW, commenced 1H26); ‘Project Atlas’ Eastern Creek (~500 MW, up to A$5bn).</a:t>
            </a:r>
          </a:p>
        </p:txBody>
      </p:sp>
      <p:sp>
        <p:nvSpPr>
          <p:cNvPr id="33" name="TextBox 32"/>
          <p:cNvSpPr txBox="1"/>
          <p:nvPr/>
        </p:nvSpPr>
        <p:spPr>
          <a:xfrm>
            <a:off x="502920" y="3781958"/>
            <a:ext cx="5734795"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Stack Infrastructure (Blue Owl)</a:t>
            </a:r>
          </a:p>
        </p:txBody>
      </p:sp>
      <p:sp>
        <p:nvSpPr>
          <p:cNvPr id="34" name="Rectangle 33"/>
          <p:cNvSpPr/>
          <p:nvPr/>
        </p:nvSpPr>
        <p:spPr>
          <a:xfrm>
            <a:off x="502920" y="3964838"/>
            <a:ext cx="5734795"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5" name="Rectangle 34"/>
          <p:cNvSpPr/>
          <p:nvPr/>
        </p:nvSpPr>
        <p:spPr>
          <a:xfrm>
            <a:off x="512064" y="4122351"/>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TextBox 35"/>
          <p:cNvSpPr txBox="1"/>
          <p:nvPr/>
        </p:nvSpPr>
        <p:spPr>
          <a:xfrm>
            <a:off x="685800" y="4056278"/>
            <a:ext cx="5551915" cy="344332"/>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Formed 2019 by IPI Partners; Blue Owl completed the IPI acquisition 6 Jan 2025; Bloomberg (May 2026) reports Blue Owl exploring sale of Stack APAC at &gt;US$30bn, a test of exit depth at peak.</a:t>
            </a:r>
          </a:p>
        </p:txBody>
      </p:sp>
      <p:sp>
        <p:nvSpPr>
          <p:cNvPr id="37" name="TextBox 36"/>
          <p:cNvSpPr txBox="1"/>
          <p:nvPr/>
        </p:nvSpPr>
        <p:spPr>
          <a:xfrm>
            <a:off x="502920" y="4583888"/>
            <a:ext cx="5734795"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Goodman’s power bank, GW</a:t>
            </a:r>
          </a:p>
        </p:txBody>
      </p:sp>
      <p:sp>
        <p:nvSpPr>
          <p:cNvPr id="38" name="Rectangle 37"/>
          <p:cNvSpPr/>
          <p:nvPr/>
        </p:nvSpPr>
        <p:spPr>
          <a:xfrm>
            <a:off x="502920" y="4766768"/>
            <a:ext cx="5734795"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9" name="TextBox 38"/>
          <p:cNvSpPr txBox="1"/>
          <p:nvPr/>
        </p:nvSpPr>
        <p:spPr>
          <a:xfrm>
            <a:off x="502920" y="4876496"/>
            <a:ext cx="1804288" cy="219456"/>
          </a:xfrm>
          <a:prstGeom prst="rect">
            <a:avLst/>
          </a:prstGeom>
          <a:noFill/>
        </p:spPr>
        <p:txBody>
          <a:bodyPr wrap="square" anchor="ctr" lIns="0" tIns="0" rIns="0" bIns="0">
            <a:noAutofit/>
          </a:bodyPr>
          <a:lstStyle/>
          <a:p>
            <a:r>
              <a:rPr sz="869" b="0">
                <a:solidFill>
                  <a:srgbClr val="0A1E3C"/>
                </a:solidFill>
                <a:latin typeface="Arial"/>
              </a:rPr>
              <a:t>Jun 2025</a:t>
            </a:r>
          </a:p>
        </p:txBody>
      </p:sp>
      <p:sp>
        <p:nvSpPr>
          <p:cNvPr id="40" name="Rectangle 39"/>
          <p:cNvSpPr/>
          <p:nvPr/>
        </p:nvSpPr>
        <p:spPr>
          <a:xfrm>
            <a:off x="2398649" y="4913072"/>
            <a:ext cx="3107546" cy="14630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1" name="Rectangle 40"/>
          <p:cNvSpPr/>
          <p:nvPr/>
        </p:nvSpPr>
        <p:spPr>
          <a:xfrm>
            <a:off x="2398649" y="4913072"/>
            <a:ext cx="2427770" cy="1463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TextBox 41"/>
          <p:cNvSpPr txBox="1"/>
          <p:nvPr/>
        </p:nvSpPr>
        <p:spPr>
          <a:xfrm>
            <a:off x="5579347" y="4876496"/>
            <a:ext cx="640080" cy="219456"/>
          </a:xfrm>
          <a:prstGeom prst="rect">
            <a:avLst/>
          </a:prstGeom>
          <a:noFill/>
        </p:spPr>
        <p:txBody>
          <a:bodyPr wrap="square" anchor="ctr" lIns="0" tIns="0" rIns="0" bIns="0">
            <a:noAutofit/>
          </a:bodyPr>
          <a:lstStyle/>
          <a:p>
            <a:r>
              <a:rPr sz="869" b="1">
                <a:solidFill>
                  <a:srgbClr val="0A1E3C"/>
                </a:solidFill>
                <a:latin typeface="Arial"/>
              </a:rPr>
              <a:t>5.0 GW</a:t>
            </a:r>
          </a:p>
        </p:txBody>
      </p:sp>
      <p:sp>
        <p:nvSpPr>
          <p:cNvPr id="43" name="TextBox 42"/>
          <p:cNvSpPr txBox="1"/>
          <p:nvPr/>
        </p:nvSpPr>
        <p:spPr>
          <a:xfrm>
            <a:off x="502920" y="5169104"/>
            <a:ext cx="1804288" cy="219456"/>
          </a:xfrm>
          <a:prstGeom prst="rect">
            <a:avLst/>
          </a:prstGeom>
          <a:noFill/>
        </p:spPr>
        <p:txBody>
          <a:bodyPr wrap="square" anchor="ctr" lIns="0" tIns="0" rIns="0" bIns="0">
            <a:noAutofit/>
          </a:bodyPr>
          <a:lstStyle/>
          <a:p>
            <a:r>
              <a:rPr sz="869" b="0">
                <a:solidFill>
                  <a:srgbClr val="0A1E3C"/>
                </a:solidFill>
                <a:latin typeface="Arial"/>
              </a:rPr>
              <a:t>Jun 2026</a:t>
            </a:r>
          </a:p>
        </p:txBody>
      </p:sp>
      <p:sp>
        <p:nvSpPr>
          <p:cNvPr id="44" name="Rectangle 43"/>
          <p:cNvSpPr/>
          <p:nvPr/>
        </p:nvSpPr>
        <p:spPr>
          <a:xfrm>
            <a:off x="2398649" y="5205680"/>
            <a:ext cx="3107546" cy="14630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5" name="Rectangle 44"/>
          <p:cNvSpPr/>
          <p:nvPr/>
        </p:nvSpPr>
        <p:spPr>
          <a:xfrm>
            <a:off x="2398649" y="5205680"/>
            <a:ext cx="3107546" cy="1463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6" name="TextBox 45"/>
          <p:cNvSpPr txBox="1"/>
          <p:nvPr/>
        </p:nvSpPr>
        <p:spPr>
          <a:xfrm>
            <a:off x="5579347" y="5169104"/>
            <a:ext cx="640080" cy="219456"/>
          </a:xfrm>
          <a:prstGeom prst="rect">
            <a:avLst/>
          </a:prstGeom>
          <a:noFill/>
        </p:spPr>
        <p:txBody>
          <a:bodyPr wrap="square" anchor="ctr" lIns="0" tIns="0" rIns="0" bIns="0">
            <a:noAutofit/>
          </a:bodyPr>
          <a:lstStyle/>
          <a:p>
            <a:r>
              <a:rPr sz="869" b="1">
                <a:solidFill>
                  <a:srgbClr val="0A1E3C"/>
                </a:solidFill>
                <a:latin typeface="Arial"/>
              </a:rPr>
              <a:t>6.4 GW</a:t>
            </a:r>
          </a:p>
        </p:txBody>
      </p:sp>
      <p:sp>
        <p:nvSpPr>
          <p:cNvPr id="47" name="TextBox 46"/>
          <p:cNvSpPr txBox="1"/>
          <p:nvPr/>
        </p:nvSpPr>
        <p:spPr>
          <a:xfrm>
            <a:off x="502920" y="5461712"/>
            <a:ext cx="1804288" cy="219456"/>
          </a:xfrm>
          <a:prstGeom prst="rect">
            <a:avLst/>
          </a:prstGeom>
          <a:noFill/>
        </p:spPr>
        <p:txBody>
          <a:bodyPr wrap="square" anchor="ctr" lIns="0" tIns="0" rIns="0" bIns="0">
            <a:noAutofit/>
          </a:bodyPr>
          <a:lstStyle/>
          <a:p>
            <a:r>
              <a:rPr sz="869" b="0">
                <a:solidFill>
                  <a:srgbClr val="0A1E3C"/>
                </a:solidFill>
                <a:latin typeface="Arial"/>
              </a:rPr>
              <a:t>  of which secured</a:t>
            </a:r>
          </a:p>
        </p:txBody>
      </p:sp>
      <p:sp>
        <p:nvSpPr>
          <p:cNvPr id="48" name="Rectangle 47"/>
          <p:cNvSpPr/>
          <p:nvPr/>
        </p:nvSpPr>
        <p:spPr>
          <a:xfrm>
            <a:off x="2398649" y="5498288"/>
            <a:ext cx="3107546" cy="14630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9" name="Rectangle 48"/>
          <p:cNvSpPr/>
          <p:nvPr/>
        </p:nvSpPr>
        <p:spPr>
          <a:xfrm>
            <a:off x="2398649" y="5498288"/>
            <a:ext cx="1747995" cy="1463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0" name="TextBox 49"/>
          <p:cNvSpPr txBox="1"/>
          <p:nvPr/>
        </p:nvSpPr>
        <p:spPr>
          <a:xfrm>
            <a:off x="5579347" y="5461712"/>
            <a:ext cx="640080" cy="219456"/>
          </a:xfrm>
          <a:prstGeom prst="rect">
            <a:avLst/>
          </a:prstGeom>
          <a:noFill/>
        </p:spPr>
        <p:txBody>
          <a:bodyPr wrap="square" anchor="ctr" lIns="0" tIns="0" rIns="0" bIns="0">
            <a:noAutofit/>
          </a:bodyPr>
          <a:lstStyle/>
          <a:p>
            <a:r>
              <a:rPr sz="869" b="1">
                <a:solidFill>
                  <a:srgbClr val="0A1E3C"/>
                </a:solidFill>
                <a:latin typeface="Arial"/>
              </a:rPr>
              <a:t>3.6 GW</a:t>
            </a:r>
          </a:p>
        </p:txBody>
      </p:sp>
      <p:sp>
        <p:nvSpPr>
          <p:cNvPr id="51" name="TextBox 50"/>
          <p:cNvSpPr txBox="1"/>
          <p:nvPr/>
        </p:nvSpPr>
        <p:spPr>
          <a:xfrm>
            <a:off x="502920" y="5754320"/>
            <a:ext cx="1804288" cy="219456"/>
          </a:xfrm>
          <a:prstGeom prst="rect">
            <a:avLst/>
          </a:prstGeom>
          <a:noFill/>
        </p:spPr>
        <p:txBody>
          <a:bodyPr wrap="square" anchor="ctr" lIns="0" tIns="0" rIns="0" bIns="0">
            <a:noAutofit/>
          </a:bodyPr>
          <a:lstStyle/>
          <a:p>
            <a:r>
              <a:rPr sz="869" b="0">
                <a:solidFill>
                  <a:srgbClr val="0A1E3C"/>
                </a:solidFill>
                <a:latin typeface="Arial"/>
              </a:rPr>
              <a:t>  of which advanced procurement</a:t>
            </a:r>
          </a:p>
        </p:txBody>
      </p:sp>
      <p:sp>
        <p:nvSpPr>
          <p:cNvPr id="52" name="Rectangle 51"/>
          <p:cNvSpPr/>
          <p:nvPr/>
        </p:nvSpPr>
        <p:spPr>
          <a:xfrm>
            <a:off x="2398649" y="5790896"/>
            <a:ext cx="3107546" cy="14630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3" name="Rectangle 52"/>
          <p:cNvSpPr/>
          <p:nvPr/>
        </p:nvSpPr>
        <p:spPr>
          <a:xfrm>
            <a:off x="2398649" y="5790896"/>
            <a:ext cx="1359551" cy="1463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4" name="TextBox 53"/>
          <p:cNvSpPr txBox="1"/>
          <p:nvPr/>
        </p:nvSpPr>
        <p:spPr>
          <a:xfrm>
            <a:off x="5579347" y="5754320"/>
            <a:ext cx="640080" cy="219456"/>
          </a:xfrm>
          <a:prstGeom prst="rect">
            <a:avLst/>
          </a:prstGeom>
          <a:noFill/>
        </p:spPr>
        <p:txBody>
          <a:bodyPr wrap="square" anchor="ctr" lIns="0" tIns="0" rIns="0" bIns="0">
            <a:noAutofit/>
          </a:bodyPr>
          <a:lstStyle/>
          <a:p>
            <a:r>
              <a:rPr sz="869" b="1">
                <a:solidFill>
                  <a:srgbClr val="0A1E3C"/>
                </a:solidFill>
                <a:latin typeface="Arial"/>
              </a:rPr>
              <a:t>2.8 GW</a:t>
            </a:r>
          </a:p>
        </p:txBody>
      </p:sp>
      <p:sp>
        <p:nvSpPr>
          <p:cNvPr id="55" name="TextBox 54"/>
          <p:cNvSpPr txBox="1"/>
          <p:nvPr/>
        </p:nvSpPr>
        <p:spPr>
          <a:xfrm>
            <a:off x="6603475" y="1935328"/>
            <a:ext cx="5085573"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Hyperscaler self-builds: the shadow competitors</a:t>
            </a:r>
          </a:p>
        </p:txBody>
      </p:sp>
      <p:sp>
        <p:nvSpPr>
          <p:cNvPr id="56" name="Rectangle 55"/>
          <p:cNvSpPr/>
          <p:nvPr/>
        </p:nvSpPr>
        <p:spPr>
          <a:xfrm>
            <a:off x="6603475" y="2118208"/>
            <a:ext cx="5085573"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57" name="Table 56"/>
          <p:cNvGraphicFramePr>
            <a:graphicFrameLocks noGrp="1"/>
          </p:cNvGraphicFramePr>
          <p:nvPr/>
        </p:nvGraphicFramePr>
        <p:xfrm>
          <a:off x="6603475" y="2209648"/>
          <a:ext cx="5085573" cy="2399182"/>
        </p:xfrm>
        <a:graphic>
          <a:graphicData uri="http://schemas.openxmlformats.org/drawingml/2006/table">
            <a:tbl>
              <a:tblPr firstRow="0" bandRow="0" firstCol="0" bandCol="0">
                <a:tableStyleId>{2D5ABB26-0587-4C30-8999-92F81FD0307C}</a:tableStyleId>
              </a:tblPr>
              <a:tblGrid>
                <a:gridCol w="896112"/>
                <a:gridCol w="2772141"/>
                <a:gridCol w="1417320"/>
              </a:tblGrid>
              <a:tr h="393192">
                <a:tc>
                  <a:txBody>
                    <a:bodyPr wrap="square">
                      <a:noAutofit/>
                    </a:bodyPr>
                    <a:lstStyle/>
                    <a:p>
                      <a:pPr algn="l">
                        <a:lnSpc>
                          <a:spcPct val="118000"/>
                        </a:lnSpc>
                      </a:pPr>
                      <a:r>
                        <a:rPr sz="860" b="1">
                          <a:solidFill>
                            <a:srgbClr val="0A1E3C"/>
                          </a:solidFill>
                          <a:latin typeface="Arial"/>
                        </a:rPr>
                        <a:t>Player</a:t>
                      </a:r>
                    </a:p>
                  </a:txBody>
                  <a:tcPr marL="91440"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AU position</a:t>
                      </a:r>
                    </a:p>
                  </a:txBody>
                  <a:tcPr marL="82296"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Disclosure</a:t>
                      </a:r>
                    </a:p>
                  </a:txBody>
                  <a:tcPr marL="82296" marR="82296" marT="77724" marB="77724" anchor="t">
                    <a:lnT w="11430" cap="flat" cmpd="sng" algn="ctr">
                      <a:solidFill>
                        <a:srgbClr val="0A1E3C"/>
                      </a:solidFill>
                    </a:lnT>
                    <a:lnB w="11430" cap="flat" cmpd="sng" algn="ctr">
                      <a:solidFill>
                        <a:srgbClr val="0A1E3C"/>
                      </a:solidFill>
                    </a:lnB>
                    <a:noFill/>
                  </a:tcPr>
                </a:tc>
              </a:tr>
              <a:tr h="413207">
                <a:tc>
                  <a:txBody>
                    <a:bodyPr wrap="square">
                      <a:noAutofit/>
                    </a:bodyPr>
                    <a:lstStyle/>
                    <a:p>
                      <a:pPr algn="l">
                        <a:lnSpc>
                          <a:spcPct val="118000"/>
                        </a:lnSpc>
                      </a:pPr>
                      <a:r>
                        <a:rPr sz="860" b="1">
                          <a:solidFill>
                            <a:srgbClr val="0A1E3C"/>
                          </a:solidFill>
                          <a:latin typeface="Arial"/>
                        </a:rPr>
                        <a:t>Microsoft</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A$25bn to end 2029; 29 locations; Truganina operating; Kemps Creek ~100 MW UC</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Program-level only</a:t>
                      </a:r>
                    </a:p>
                  </a:txBody>
                  <a:tcPr marL="82296" marR="82296" marT="77724" marB="77724" anchor="t">
                    <a:lnB w="7620" cap="flat" cmpd="sng" algn="ctr">
                      <a:solidFill>
                        <a:srgbClr val="D7DEE9"/>
                      </a:solidFill>
                    </a:lnB>
                    <a:noFill/>
                  </a:tcPr>
                </a:tc>
              </a:tr>
              <a:tr h="413207">
                <a:tc>
                  <a:txBody>
                    <a:bodyPr wrap="square">
                      <a:noAutofit/>
                    </a:bodyPr>
                    <a:lstStyle/>
                    <a:p>
                      <a:pPr algn="l">
                        <a:lnSpc>
                          <a:spcPct val="118000"/>
                        </a:lnSpc>
                      </a:pPr>
                      <a:r>
                        <a:rPr sz="860" b="1">
                          <a:solidFill>
                            <a:srgbClr val="0A1E3C"/>
                          </a:solidFill>
                          <a:latin typeface="Arial"/>
                        </a:rPr>
                        <a:t>AWS</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A$20bn 2025–29; ~80 MW Eastern Creek (est.); offtake from 3 new solar farms</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Site MW estimated</a:t>
                      </a:r>
                    </a:p>
                  </a:txBody>
                  <a:tcPr marL="82296" marR="82296" marT="77724" marB="77724" anchor="t">
                    <a:lnB w="7620" cap="flat" cmpd="sng" algn="ctr">
                      <a:solidFill>
                        <a:srgbClr val="D7DEE9"/>
                      </a:solidFill>
                    </a:lnB>
                    <a:noFill/>
                  </a:tcPr>
                </a:tc>
              </a:tr>
              <a:tr h="393192">
                <a:tc>
                  <a:txBody>
                    <a:bodyPr wrap="square">
                      <a:noAutofit/>
                    </a:bodyPr>
                    <a:lstStyle/>
                    <a:p>
                      <a:pPr algn="l">
                        <a:lnSpc>
                          <a:spcPct val="118000"/>
                        </a:lnSpc>
                      </a:pPr>
                      <a:r>
                        <a:rPr sz="860" b="1">
                          <a:solidFill>
                            <a:srgbClr val="0A1E3C"/>
                          </a:solidFill>
                          <a:latin typeface="Arial"/>
                        </a:rPr>
                        <a:t>Google</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Melbourne/Sydney expansion</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Not itemised, data gap</a:t>
                      </a:r>
                    </a:p>
                  </a:txBody>
                  <a:tcPr marL="82296" marR="82296" marT="77724" marB="77724" anchor="t">
                    <a:lnB w="7620" cap="flat" cmpd="sng" algn="ctr">
                      <a:solidFill>
                        <a:srgbClr val="D7DEE9"/>
                      </a:solidFill>
                    </a:lnB>
                    <a:noFill/>
                  </a:tcPr>
                </a:tc>
              </a:tr>
              <a:tr h="393192">
                <a:tc>
                  <a:txBody>
                    <a:bodyPr wrap="square">
                      <a:noAutofit/>
                    </a:bodyPr>
                    <a:lstStyle/>
                    <a:p>
                      <a:pPr algn="l">
                        <a:lnSpc>
                          <a:spcPct val="118000"/>
                        </a:lnSpc>
                      </a:pPr>
                      <a:r>
                        <a:rPr sz="860" b="1">
                          <a:solidFill>
                            <a:srgbClr val="0A1E3C"/>
                          </a:solidFill>
                          <a:latin typeface="Arial"/>
                        </a:rPr>
                        <a:t>OpenAI</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A$7bn S7 MoU via NEXTDC</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Non-binding MoU</a:t>
                      </a:r>
                    </a:p>
                  </a:txBody>
                  <a:tcPr marL="82296" marR="82296" marT="77724" marB="77724" anchor="t">
                    <a:lnB w="7620" cap="flat" cmpd="sng" algn="ctr">
                      <a:solidFill>
                        <a:srgbClr val="D7DEE9"/>
                      </a:solidFill>
                    </a:lnB>
                    <a:noFill/>
                  </a:tcPr>
                </a:tc>
              </a:tr>
              <a:tr h="393192">
                <a:tc>
                  <a:txBody>
                    <a:bodyPr wrap="square">
                      <a:noAutofit/>
                    </a:bodyPr>
                    <a:lstStyle/>
                    <a:p>
                      <a:pPr algn="l">
                        <a:lnSpc>
                          <a:spcPct val="118000"/>
                        </a:lnSpc>
                      </a:pPr>
                      <a:r>
                        <a:rPr sz="860" b="1">
                          <a:solidFill>
                            <a:srgbClr val="0A1E3C"/>
                          </a:solidFill>
                          <a:latin typeface="Arial"/>
                        </a:rPr>
                        <a:t>Anthropic</a:t>
                      </a:r>
                    </a:p>
                  </a:txBody>
                  <a:tcPr marL="91440"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Government MoU; negotiating capacity</a:t>
                      </a:r>
                    </a:p>
                  </a:txBody>
                  <a:tcPr marL="82296"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Unconfirmed</a:t>
                      </a:r>
                    </a:p>
                  </a:txBody>
                  <a:tcPr marL="82296" marR="82296" marT="77724" marB="77724" anchor="t">
                    <a:lnB w="11430" cap="flat" cmpd="sng" algn="ctr">
                      <a:solidFill>
                        <a:srgbClr val="0A1E3C"/>
                      </a:solidFill>
                    </a:lnB>
                    <a:noFill/>
                  </a:tcPr>
                </a:tc>
              </a:tr>
            </a:tbl>
          </a:graphicData>
        </a:graphic>
      </p:graphicFrame>
      <p:sp>
        <p:nvSpPr>
          <p:cNvPr id="58" name="TextBox 57"/>
          <p:cNvSpPr txBox="1"/>
          <p:nvPr/>
        </p:nvSpPr>
        <p:spPr>
          <a:xfrm>
            <a:off x="6603475" y="4846575"/>
            <a:ext cx="5085573"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Announced Australian commitments, A$bn</a:t>
            </a:r>
          </a:p>
        </p:txBody>
      </p:sp>
      <p:sp>
        <p:nvSpPr>
          <p:cNvPr id="59" name="Rectangle 58"/>
          <p:cNvSpPr/>
          <p:nvPr/>
        </p:nvSpPr>
        <p:spPr>
          <a:xfrm>
            <a:off x="6603475" y="5029455"/>
            <a:ext cx="5085573"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0" name="TextBox 59"/>
          <p:cNvSpPr txBox="1"/>
          <p:nvPr/>
        </p:nvSpPr>
        <p:spPr>
          <a:xfrm>
            <a:off x="6603475" y="5139183"/>
            <a:ext cx="1578864" cy="219456"/>
          </a:xfrm>
          <a:prstGeom prst="rect">
            <a:avLst/>
          </a:prstGeom>
          <a:noFill/>
        </p:spPr>
        <p:txBody>
          <a:bodyPr wrap="square" anchor="ctr" lIns="0" tIns="0" rIns="0" bIns="0">
            <a:noAutofit/>
          </a:bodyPr>
          <a:lstStyle/>
          <a:p>
            <a:r>
              <a:rPr sz="869" b="0">
                <a:solidFill>
                  <a:srgbClr val="0A1E3C"/>
                </a:solidFill>
                <a:latin typeface="Arial"/>
              </a:rPr>
              <a:t>Microsoft, to end 2029</a:t>
            </a:r>
          </a:p>
        </p:txBody>
      </p:sp>
      <p:sp>
        <p:nvSpPr>
          <p:cNvPr id="61" name="Rectangle 60"/>
          <p:cNvSpPr/>
          <p:nvPr/>
        </p:nvSpPr>
        <p:spPr>
          <a:xfrm>
            <a:off x="8273779" y="5175759"/>
            <a:ext cx="2683749" cy="14630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2" name="Rectangle 61"/>
          <p:cNvSpPr/>
          <p:nvPr/>
        </p:nvSpPr>
        <p:spPr>
          <a:xfrm>
            <a:off x="8273779" y="5175759"/>
            <a:ext cx="2683749" cy="1463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3" name="TextBox 62"/>
          <p:cNvSpPr txBox="1"/>
          <p:nvPr/>
        </p:nvSpPr>
        <p:spPr>
          <a:xfrm>
            <a:off x="11030681" y="5139183"/>
            <a:ext cx="640080" cy="219456"/>
          </a:xfrm>
          <a:prstGeom prst="rect">
            <a:avLst/>
          </a:prstGeom>
          <a:noFill/>
        </p:spPr>
        <p:txBody>
          <a:bodyPr wrap="square" anchor="ctr" lIns="0" tIns="0" rIns="0" bIns="0">
            <a:noAutofit/>
          </a:bodyPr>
          <a:lstStyle/>
          <a:p>
            <a:r>
              <a:rPr sz="869" b="1">
                <a:solidFill>
                  <a:srgbClr val="0A1E3C"/>
                </a:solidFill>
                <a:latin typeface="Arial"/>
              </a:rPr>
              <a:t>A$25bn</a:t>
            </a:r>
          </a:p>
        </p:txBody>
      </p:sp>
      <p:sp>
        <p:nvSpPr>
          <p:cNvPr id="64" name="TextBox 63"/>
          <p:cNvSpPr txBox="1"/>
          <p:nvPr/>
        </p:nvSpPr>
        <p:spPr>
          <a:xfrm>
            <a:off x="6603475" y="5440935"/>
            <a:ext cx="1578864" cy="219456"/>
          </a:xfrm>
          <a:prstGeom prst="rect">
            <a:avLst/>
          </a:prstGeom>
          <a:noFill/>
        </p:spPr>
        <p:txBody>
          <a:bodyPr wrap="square" anchor="ctr" lIns="0" tIns="0" rIns="0" bIns="0">
            <a:noAutofit/>
          </a:bodyPr>
          <a:lstStyle/>
          <a:p>
            <a:r>
              <a:rPr sz="869" b="0">
                <a:solidFill>
                  <a:srgbClr val="0A1E3C"/>
                </a:solidFill>
                <a:latin typeface="Arial"/>
              </a:rPr>
              <a:t>AWS, 2025–29</a:t>
            </a:r>
          </a:p>
        </p:txBody>
      </p:sp>
      <p:sp>
        <p:nvSpPr>
          <p:cNvPr id="65" name="Rectangle 64"/>
          <p:cNvSpPr/>
          <p:nvPr/>
        </p:nvSpPr>
        <p:spPr>
          <a:xfrm>
            <a:off x="8273779" y="5477511"/>
            <a:ext cx="2683749" cy="14630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6" name="Rectangle 65"/>
          <p:cNvSpPr/>
          <p:nvPr/>
        </p:nvSpPr>
        <p:spPr>
          <a:xfrm>
            <a:off x="8273779" y="5477511"/>
            <a:ext cx="2146999" cy="1463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7" name="TextBox 66"/>
          <p:cNvSpPr txBox="1"/>
          <p:nvPr/>
        </p:nvSpPr>
        <p:spPr>
          <a:xfrm>
            <a:off x="11030681" y="5440935"/>
            <a:ext cx="640080" cy="219456"/>
          </a:xfrm>
          <a:prstGeom prst="rect">
            <a:avLst/>
          </a:prstGeom>
          <a:noFill/>
        </p:spPr>
        <p:txBody>
          <a:bodyPr wrap="square" anchor="ctr" lIns="0" tIns="0" rIns="0" bIns="0">
            <a:noAutofit/>
          </a:bodyPr>
          <a:lstStyle/>
          <a:p>
            <a:r>
              <a:rPr sz="869" b="1">
                <a:solidFill>
                  <a:srgbClr val="0A1E3C"/>
                </a:solidFill>
                <a:latin typeface="Arial"/>
              </a:rPr>
              <a:t>A$20bn</a:t>
            </a:r>
          </a:p>
        </p:txBody>
      </p:sp>
      <p:sp>
        <p:nvSpPr>
          <p:cNvPr id="68" name="TextBox 67"/>
          <p:cNvSpPr txBox="1"/>
          <p:nvPr/>
        </p:nvSpPr>
        <p:spPr>
          <a:xfrm>
            <a:off x="6603475" y="5742687"/>
            <a:ext cx="1578864" cy="219456"/>
          </a:xfrm>
          <a:prstGeom prst="rect">
            <a:avLst/>
          </a:prstGeom>
          <a:noFill/>
        </p:spPr>
        <p:txBody>
          <a:bodyPr wrap="square" anchor="ctr" lIns="0" tIns="0" rIns="0" bIns="0">
            <a:noAutofit/>
          </a:bodyPr>
          <a:lstStyle/>
          <a:p>
            <a:r>
              <a:rPr sz="869" b="0">
                <a:solidFill>
                  <a:srgbClr val="0A1E3C"/>
                </a:solidFill>
                <a:latin typeface="Arial"/>
              </a:rPr>
              <a:t>OpenAI, S7 MoU via NEXTDC</a:t>
            </a:r>
          </a:p>
        </p:txBody>
      </p:sp>
      <p:sp>
        <p:nvSpPr>
          <p:cNvPr id="69" name="Rectangle 68"/>
          <p:cNvSpPr/>
          <p:nvPr/>
        </p:nvSpPr>
        <p:spPr>
          <a:xfrm>
            <a:off x="8273779" y="5779263"/>
            <a:ext cx="2683749" cy="14630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0" name="Rectangle 69"/>
          <p:cNvSpPr/>
          <p:nvPr/>
        </p:nvSpPr>
        <p:spPr>
          <a:xfrm>
            <a:off x="8273779" y="5779263"/>
            <a:ext cx="751449" cy="1463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1" name="TextBox 70"/>
          <p:cNvSpPr txBox="1"/>
          <p:nvPr/>
        </p:nvSpPr>
        <p:spPr>
          <a:xfrm>
            <a:off x="11030681" y="5742687"/>
            <a:ext cx="640080" cy="219456"/>
          </a:xfrm>
          <a:prstGeom prst="rect">
            <a:avLst/>
          </a:prstGeom>
          <a:noFill/>
        </p:spPr>
        <p:txBody>
          <a:bodyPr wrap="square" anchor="ctr" lIns="0" tIns="0" rIns="0" bIns="0">
            <a:noAutofit/>
          </a:bodyPr>
          <a:lstStyle/>
          <a:p>
            <a:r>
              <a:rPr sz="869" b="1">
                <a:solidFill>
                  <a:srgbClr val="0A1E3C"/>
                </a:solidFill>
                <a:latin typeface="Arial"/>
              </a:rPr>
              <a:t>A$7bn</a:t>
            </a:r>
          </a:p>
        </p:txBody>
      </p:sp>
      <p:sp>
        <p:nvSpPr>
          <p:cNvPr id="72" name="TextBox 71"/>
          <p:cNvSpPr txBox="1"/>
          <p:nvPr/>
        </p:nvSpPr>
        <p:spPr>
          <a:xfrm>
            <a:off x="502920" y="6120080"/>
            <a:ext cx="11186129" cy="267004"/>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Goodman FY26 (20 Aug 2026), 1H26 (18 Feb 2026) and FY25 (21 Aug 2025) results, portfolio and AUM lines retrieved 22 Sep 2026; Baxtel (Jul 2026); ITK (May 2026); Kalkine (10 Jun 2026); CNBC (23 Apr 2026); ASPI (3 Jun 2026); EcoGPT (Apr 2026); Certified Strategic (1 Sep 2026); RNZ (6 Jul 2026).</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07 · Competitive position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47</a:t>
            </a:r>
          </a:p>
        </p:txBody>
      </p:sp>
      <p:sp>
        <p:nvSpPr>
          <p:cNvPr id="9" name="TextBox 8"/>
          <p:cNvSpPr txBox="1"/>
          <p:nvPr/>
        </p:nvSpPr>
        <p:spPr>
          <a:xfrm>
            <a:off x="502920" y="576072"/>
            <a:ext cx="11186129" cy="24749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The developer and private-credit models in numbers</a:t>
            </a:r>
          </a:p>
        </p:txBody>
      </p:sp>
      <p:sp>
        <p:nvSpPr>
          <p:cNvPr id="10" name="Rectangle 9"/>
          <p:cNvSpPr/>
          <p:nvPr/>
        </p:nvSpPr>
        <p:spPr>
          <a:xfrm>
            <a:off x="502920" y="965200"/>
            <a:ext cx="2134813" cy="84124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1" name="Rectangle 10"/>
          <p:cNvSpPr/>
          <p:nvPr/>
        </p:nvSpPr>
        <p:spPr>
          <a:xfrm>
            <a:off x="502920" y="965200"/>
            <a:ext cx="32004" cy="84124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TextBox 11"/>
          <p:cNvSpPr txBox="1"/>
          <p:nvPr/>
        </p:nvSpPr>
        <p:spPr>
          <a:xfrm>
            <a:off x="649224" y="1047496"/>
            <a:ext cx="191535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78%</a:t>
            </a:r>
          </a:p>
        </p:txBody>
      </p:sp>
      <p:sp>
        <p:nvSpPr>
          <p:cNvPr id="13" name="TextBox 12"/>
          <p:cNvSpPr txBox="1"/>
          <p:nvPr/>
        </p:nvSpPr>
        <p:spPr>
          <a:xfrm>
            <a:off x="649224" y="1502511"/>
            <a:ext cx="1915357"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data centre share of Goodman’s A$19.7bn WIP</a:t>
            </a:r>
          </a:p>
        </p:txBody>
      </p:sp>
      <p:sp>
        <p:nvSpPr>
          <p:cNvPr id="14" name="Rectangle 13"/>
          <p:cNvSpPr/>
          <p:nvPr/>
        </p:nvSpPr>
        <p:spPr>
          <a:xfrm>
            <a:off x="2765749" y="965200"/>
            <a:ext cx="2134813" cy="84124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Rectangle 14"/>
          <p:cNvSpPr/>
          <p:nvPr/>
        </p:nvSpPr>
        <p:spPr>
          <a:xfrm>
            <a:off x="2765749" y="965200"/>
            <a:ext cx="32004" cy="84124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6" name="TextBox 15"/>
          <p:cNvSpPr txBox="1"/>
          <p:nvPr/>
        </p:nvSpPr>
        <p:spPr>
          <a:xfrm>
            <a:off x="2912053" y="1047496"/>
            <a:ext cx="191535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+53%</a:t>
            </a:r>
          </a:p>
        </p:txBody>
      </p:sp>
      <p:sp>
        <p:nvSpPr>
          <p:cNvPr id="17" name="TextBox 16"/>
          <p:cNvSpPr txBox="1"/>
          <p:nvPr/>
        </p:nvSpPr>
        <p:spPr>
          <a:xfrm>
            <a:off x="2912053" y="1502511"/>
            <a:ext cx="1915357" cy="276941"/>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Goodman WIP growth in FY26, to A$19.7bn</a:t>
            </a:r>
          </a:p>
        </p:txBody>
      </p:sp>
      <p:sp>
        <p:nvSpPr>
          <p:cNvPr id="18" name="Rectangle 17"/>
          <p:cNvSpPr/>
          <p:nvPr/>
        </p:nvSpPr>
        <p:spPr>
          <a:xfrm>
            <a:off x="5028578" y="965200"/>
            <a:ext cx="2134813" cy="84124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Rectangle 18"/>
          <p:cNvSpPr/>
          <p:nvPr/>
        </p:nvSpPr>
        <p:spPr>
          <a:xfrm>
            <a:off x="5028578" y="965200"/>
            <a:ext cx="32004" cy="84124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TextBox 19"/>
          <p:cNvSpPr txBox="1"/>
          <p:nvPr/>
        </p:nvSpPr>
        <p:spPr>
          <a:xfrm>
            <a:off x="5174882" y="1047496"/>
            <a:ext cx="191535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8.2%</a:t>
            </a:r>
          </a:p>
        </p:txBody>
      </p:sp>
      <p:sp>
        <p:nvSpPr>
          <p:cNvPr id="21" name="TextBox 20"/>
          <p:cNvSpPr txBox="1"/>
          <p:nvPr/>
        </p:nvSpPr>
        <p:spPr>
          <a:xfrm>
            <a:off x="5174882" y="1502511"/>
            <a:ext cx="191535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Goodman forecast yield on cost</a:t>
            </a:r>
          </a:p>
        </p:txBody>
      </p:sp>
      <p:sp>
        <p:nvSpPr>
          <p:cNvPr id="22" name="Rectangle 21"/>
          <p:cNvSpPr/>
          <p:nvPr/>
        </p:nvSpPr>
        <p:spPr>
          <a:xfrm>
            <a:off x="7291407" y="965200"/>
            <a:ext cx="2134813" cy="841248"/>
          </a:xfrm>
          <a:prstGeom prst="rect">
            <a:avLst/>
          </a:prstGeom>
          <a:solidFill>
            <a:srgbClr val="F6E9E2"/>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Rectangle 22"/>
          <p:cNvSpPr/>
          <p:nvPr/>
        </p:nvSpPr>
        <p:spPr>
          <a:xfrm>
            <a:off x="7291407" y="965200"/>
            <a:ext cx="32004" cy="841248"/>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TextBox 23"/>
          <p:cNvSpPr txBox="1"/>
          <p:nvPr/>
        </p:nvSpPr>
        <p:spPr>
          <a:xfrm>
            <a:off x="7437711" y="1047496"/>
            <a:ext cx="1915357" cy="304037"/>
          </a:xfrm>
          <a:prstGeom prst="rect">
            <a:avLst/>
          </a:prstGeom>
          <a:noFill/>
        </p:spPr>
        <p:txBody>
          <a:bodyPr wrap="square" anchor="t" lIns="0" tIns="0" rIns="0" bIns="0">
            <a:noAutofit/>
          </a:bodyPr>
          <a:lstStyle/>
          <a:p>
            <a:pPr algn="l">
              <a:lnSpc>
                <a:spcPct val="105000"/>
              </a:lnSpc>
              <a:spcAft>
                <a:spcPts val="0"/>
              </a:spcAft>
            </a:pPr>
            <a:r>
              <a:rPr sz="1900" b="1">
                <a:solidFill>
                  <a:srgbClr val="C2410C"/>
                </a:solidFill>
                <a:latin typeface="Georgia"/>
              </a:rPr>
              <a:t>&gt;US$30bn</a:t>
            </a:r>
          </a:p>
        </p:txBody>
      </p:sp>
      <p:sp>
        <p:nvSpPr>
          <p:cNvPr id="25" name="TextBox 24"/>
          <p:cNvSpPr txBox="1"/>
          <p:nvPr/>
        </p:nvSpPr>
        <p:spPr>
          <a:xfrm>
            <a:off x="7437711" y="1502511"/>
            <a:ext cx="191535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Blue Owl’s Stack APAC exploration</a:t>
            </a:r>
          </a:p>
        </p:txBody>
      </p:sp>
      <p:sp>
        <p:nvSpPr>
          <p:cNvPr id="26" name="Rectangle 25"/>
          <p:cNvSpPr/>
          <p:nvPr/>
        </p:nvSpPr>
        <p:spPr>
          <a:xfrm>
            <a:off x="9554236" y="965200"/>
            <a:ext cx="2134813" cy="84124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Rectangle 26"/>
          <p:cNvSpPr/>
          <p:nvPr/>
        </p:nvSpPr>
        <p:spPr>
          <a:xfrm>
            <a:off x="9554236" y="965200"/>
            <a:ext cx="32004" cy="84124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TextBox 27"/>
          <p:cNvSpPr txBox="1"/>
          <p:nvPr/>
        </p:nvSpPr>
        <p:spPr>
          <a:xfrm>
            <a:off x="9700540" y="1047496"/>
            <a:ext cx="1915357"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A$3.7bn</a:t>
            </a:r>
          </a:p>
        </p:txBody>
      </p:sp>
      <p:sp>
        <p:nvSpPr>
          <p:cNvPr id="29" name="TextBox 28"/>
          <p:cNvSpPr txBox="1"/>
          <p:nvPr/>
        </p:nvSpPr>
        <p:spPr>
          <a:xfrm>
            <a:off x="9700540" y="1502511"/>
            <a:ext cx="1915357"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Stack Horsley Park application (450 MW)</a:t>
            </a:r>
          </a:p>
        </p:txBody>
      </p:sp>
      <p:sp>
        <p:nvSpPr>
          <p:cNvPr id="30" name="TextBox 29"/>
          <p:cNvSpPr txBox="1"/>
          <p:nvPr/>
        </p:nvSpPr>
        <p:spPr>
          <a:xfrm>
            <a:off x="502920" y="2025904"/>
            <a:ext cx="5410184"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Stack Australian capacity by campus, MW</a:t>
            </a:r>
          </a:p>
        </p:txBody>
      </p:sp>
      <p:sp>
        <p:nvSpPr>
          <p:cNvPr id="31" name="Rectangle 30"/>
          <p:cNvSpPr/>
          <p:nvPr/>
        </p:nvSpPr>
        <p:spPr>
          <a:xfrm>
            <a:off x="502920" y="2208784"/>
            <a:ext cx="541018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32" name="Chart 31"/>
          <p:cNvGraphicFramePr>
            <a:graphicFrameLocks noGrp="1"/>
          </p:cNvGraphicFramePr>
          <p:nvPr/>
        </p:nvGraphicFramePr>
        <p:xfrm>
          <a:off x="502920" y="2300224"/>
          <a:ext cx="5410184" cy="2212848"/>
        </p:xfrm>
        <a:graphic>
          <a:graphicData uri="http://schemas.openxmlformats.org/drawingml/2006/chart">
            <c:chart xmlns:c="http://schemas.openxmlformats.org/drawingml/2006/chart" r:id="rId2"/>
          </a:graphicData>
        </a:graphic>
      </p:graphicFrame>
      <p:sp>
        <p:nvSpPr>
          <p:cNvPr id="33" name="TextBox 32"/>
          <p:cNvSpPr txBox="1"/>
          <p:nvPr/>
        </p:nvSpPr>
        <p:spPr>
          <a:xfrm>
            <a:off x="502920" y="4549648"/>
            <a:ext cx="5410184" cy="282610"/>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Disclosed campus capacity. MEL01 A+B operating; C+D topped out Nov 2025. SYD01 and Erskine Park capacity not disclosed.</a:t>
            </a:r>
          </a:p>
        </p:txBody>
      </p:sp>
      <p:sp>
        <p:nvSpPr>
          <p:cNvPr id="34" name="TextBox 33"/>
          <p:cNvSpPr txBox="1"/>
          <p:nvPr/>
        </p:nvSpPr>
        <p:spPr>
          <a:xfrm>
            <a:off x="6278864" y="2025904"/>
            <a:ext cx="5410184" cy="185927"/>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Stack Infrastructure: Australian portfolio</a:t>
            </a:r>
          </a:p>
        </p:txBody>
      </p:sp>
      <p:sp>
        <p:nvSpPr>
          <p:cNvPr id="35" name="Rectangle 34"/>
          <p:cNvSpPr/>
          <p:nvPr/>
        </p:nvSpPr>
        <p:spPr>
          <a:xfrm>
            <a:off x="6278864" y="2208784"/>
            <a:ext cx="541018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36" name="Table 35"/>
          <p:cNvGraphicFramePr>
            <a:graphicFrameLocks noGrp="1"/>
          </p:cNvGraphicFramePr>
          <p:nvPr/>
        </p:nvGraphicFramePr>
        <p:xfrm>
          <a:off x="6278864" y="2300224"/>
          <a:ext cx="5410184" cy="2194560"/>
        </p:xfrm>
        <a:graphic>
          <a:graphicData uri="http://schemas.openxmlformats.org/drawingml/2006/table">
            <a:tbl>
              <a:tblPr firstRow="0" bandRow="0" firstCol="0" bandCol="0">
                <a:tableStyleId>{2D5ABB26-0587-4C30-8999-92F81FD0307C}</a:tableStyleId>
              </a:tblPr>
              <a:tblGrid>
                <a:gridCol w="1325880"/>
                <a:gridCol w="868680"/>
                <a:gridCol w="3215624"/>
              </a:tblGrid>
              <a:tr h="365760">
                <a:tc>
                  <a:txBody>
                    <a:bodyPr wrap="square">
                      <a:noAutofit/>
                    </a:bodyPr>
                    <a:lstStyle/>
                    <a:p>
                      <a:pPr algn="l">
                        <a:lnSpc>
                          <a:spcPct val="118000"/>
                        </a:lnSpc>
                      </a:pPr>
                      <a:r>
                        <a:rPr sz="860" b="1">
                          <a:solidFill>
                            <a:srgbClr val="0A1E3C"/>
                          </a:solidFill>
                          <a:latin typeface="Arial"/>
                        </a:rPr>
                        <a:t>Asset</a:t>
                      </a:r>
                    </a:p>
                  </a:txBody>
                  <a:tcPr marL="91440"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Capacity</a:t>
                      </a:r>
                    </a:p>
                  </a:txBody>
                  <a:tcPr marL="82296"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Detail</a:t>
                      </a:r>
                    </a:p>
                  </a:txBody>
                  <a:tcPr marL="82296" marR="82296" marT="77724" marB="77724" anchor="t">
                    <a:lnT w="11430" cap="flat" cmpd="sng" algn="ctr">
                      <a:solidFill>
                        <a:srgbClr val="0A1E3C"/>
                      </a:solidFill>
                    </a:lnT>
                    <a:lnB w="11430" cap="flat" cmpd="sng" algn="ctr">
                      <a:solidFill>
                        <a:srgbClr val="0A1E3C"/>
                      </a:solidFill>
                    </a:lnB>
                    <a:noFill/>
                  </a:tcPr>
                </a:tc>
              </a:tr>
              <a:tr h="365760">
                <a:tc>
                  <a:txBody>
                    <a:bodyPr wrap="square">
                      <a:noAutofit/>
                    </a:bodyPr>
                    <a:lstStyle/>
                    <a:p>
                      <a:pPr algn="l">
                        <a:lnSpc>
                          <a:spcPct val="118000"/>
                        </a:lnSpc>
                      </a:pPr>
                      <a:r>
                        <a:rPr sz="860" b="1">
                          <a:solidFill>
                            <a:srgbClr val="0A1E3C"/>
                          </a:solidFill>
                          <a:latin typeface="Arial"/>
                        </a:rPr>
                        <a:t>MEL01 Truganina</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180 MW</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A+B operating; C+D topped out Nov 2025; A$1.3bn green loan</a:t>
                      </a:r>
                    </a:p>
                  </a:txBody>
                  <a:tcPr marL="82296" marR="82296" marT="77724" marB="77724" anchor="t">
                    <a:lnB w="7620" cap="flat" cmpd="sng" algn="ctr">
                      <a:solidFill>
                        <a:srgbClr val="D7DEE9"/>
                      </a:solidFill>
                    </a:lnB>
                    <a:noFill/>
                  </a:tcPr>
                </a:tc>
              </a:tr>
              <a:tr h="365760">
                <a:tc>
                  <a:txBody>
                    <a:bodyPr wrap="square">
                      <a:noAutofit/>
                    </a:bodyPr>
                    <a:lstStyle/>
                    <a:p>
                      <a:pPr algn="l">
                        <a:lnSpc>
                          <a:spcPct val="118000"/>
                        </a:lnSpc>
                      </a:pPr>
                      <a:r>
                        <a:rPr sz="860" b="1">
                          <a:solidFill>
                            <a:srgbClr val="0A1E3C"/>
                          </a:solidFill>
                          <a:latin typeface="Arial"/>
                        </a:rPr>
                        <a:t>MEL02</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252 MW</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300+ MW substation</a:t>
                      </a:r>
                    </a:p>
                  </a:txBody>
                  <a:tcPr marL="82296" marR="82296" marT="77724" marB="77724" anchor="t">
                    <a:lnB w="7620" cap="flat" cmpd="sng" algn="ctr">
                      <a:solidFill>
                        <a:srgbClr val="D7DEE9"/>
                      </a:solidFill>
                    </a:lnB>
                    <a:noFill/>
                  </a:tcPr>
                </a:tc>
              </a:tr>
              <a:tr h="365760">
                <a:tc>
                  <a:txBody>
                    <a:bodyPr wrap="square">
                      <a:noAutofit/>
                    </a:bodyPr>
                    <a:lstStyle/>
                    <a:p>
                      <a:pPr algn="l">
                        <a:lnSpc>
                          <a:spcPct val="118000"/>
                        </a:lnSpc>
                      </a:pPr>
                      <a:r>
                        <a:rPr sz="860" b="1">
                          <a:solidFill>
                            <a:srgbClr val="0A1E3C"/>
                          </a:solidFill>
                          <a:latin typeface="Arial"/>
                        </a:rPr>
                        <a:t>SYD01</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n/d</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Named in the AU portfolio; capacity not disclosed</a:t>
                      </a:r>
                    </a:p>
                  </a:txBody>
                  <a:tcPr marL="82296" marR="82296" marT="77724" marB="77724" anchor="t">
                    <a:lnB w="7620" cap="flat" cmpd="sng" algn="ctr">
                      <a:solidFill>
                        <a:srgbClr val="D7DEE9"/>
                      </a:solidFill>
                    </a:lnB>
                    <a:noFill/>
                  </a:tcPr>
                </a:tc>
              </a:tr>
              <a:tr h="365760">
                <a:tc>
                  <a:txBody>
                    <a:bodyPr wrap="square">
                      <a:noAutofit/>
                    </a:bodyPr>
                    <a:lstStyle/>
                    <a:p>
                      <a:pPr algn="l">
                        <a:lnSpc>
                          <a:spcPct val="118000"/>
                        </a:lnSpc>
                      </a:pPr>
                      <a:r>
                        <a:rPr sz="860" b="1">
                          <a:solidFill>
                            <a:srgbClr val="0A1E3C"/>
                          </a:solidFill>
                          <a:latin typeface="Arial"/>
                        </a:rPr>
                        <a:t>Erskine Park</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land</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Land holding (A$142m)</a:t>
                      </a:r>
                    </a:p>
                  </a:txBody>
                  <a:tcPr marL="82296" marR="82296" marT="77724" marB="77724" anchor="t">
                    <a:lnB w="7620" cap="flat" cmpd="sng" algn="ctr">
                      <a:solidFill>
                        <a:srgbClr val="D7DEE9"/>
                      </a:solidFill>
                    </a:lnB>
                    <a:noFill/>
                  </a:tcPr>
                </a:tc>
              </a:tr>
              <a:tr h="365760">
                <a:tc>
                  <a:txBody>
                    <a:bodyPr wrap="square">
                      <a:noAutofit/>
                    </a:bodyPr>
                    <a:lstStyle/>
                    <a:p>
                      <a:pPr algn="l">
                        <a:lnSpc>
                          <a:spcPct val="118000"/>
                        </a:lnSpc>
                      </a:pPr>
                      <a:r>
                        <a:rPr sz="860" b="1">
                          <a:solidFill>
                            <a:srgbClr val="0A1E3C"/>
                          </a:solidFill>
                          <a:latin typeface="Arial"/>
                        </a:rPr>
                        <a:t>Horsley Park</a:t>
                      </a:r>
                    </a:p>
                  </a:txBody>
                  <a:tcPr marL="91440"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450 MW</a:t>
                      </a:r>
                    </a:p>
                  </a:txBody>
                  <a:tcPr marL="82296"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A$3.7bn application</a:t>
                      </a:r>
                    </a:p>
                  </a:txBody>
                  <a:tcPr marL="82296" marR="82296" marT="77724" marB="77724" anchor="t">
                    <a:lnB w="11430" cap="flat" cmpd="sng" algn="ctr">
                      <a:solidFill>
                        <a:srgbClr val="0A1E3C"/>
                      </a:solidFill>
                    </a:lnB>
                    <a:noFill/>
                  </a:tcPr>
                </a:tc>
              </a:tr>
            </a:tbl>
          </a:graphicData>
        </a:graphic>
      </p:graphicFrame>
      <p:sp>
        <p:nvSpPr>
          <p:cNvPr id="37" name="Rectangle 36"/>
          <p:cNvSpPr/>
          <p:nvPr/>
        </p:nvSpPr>
        <p:spPr>
          <a:xfrm>
            <a:off x="502920" y="5030090"/>
            <a:ext cx="5410184" cy="94368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Rectangle 37"/>
          <p:cNvSpPr/>
          <p:nvPr/>
        </p:nvSpPr>
        <p:spPr>
          <a:xfrm>
            <a:off x="502920" y="5030090"/>
            <a:ext cx="41148" cy="94368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9" name="TextBox 38"/>
          <p:cNvSpPr txBox="1"/>
          <p:nvPr/>
        </p:nvSpPr>
        <p:spPr>
          <a:xfrm>
            <a:off x="685800" y="5158106"/>
            <a:ext cx="5099288" cy="156159"/>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COMPETITIVE FRAME</a:t>
            </a:r>
          </a:p>
        </p:txBody>
      </p:sp>
      <p:sp>
        <p:nvSpPr>
          <p:cNvPr id="40" name="TextBox 39"/>
          <p:cNvSpPr txBox="1"/>
          <p:nvPr/>
        </p:nvSpPr>
        <p:spPr>
          <a:xfrm>
            <a:off x="685800" y="5359985"/>
            <a:ext cx="5099288" cy="516498"/>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Self-builds remove demand from the leased market at the top end while validating it everywhere else: every hyperscaler also leases. The net effect on third-party operators is positive so long as leased commitments (CDC 555 MW, NEXTDC 740 MW) keep clearing record sizes.</a:t>
            </a:r>
          </a:p>
        </p:txBody>
      </p:sp>
      <p:sp>
        <p:nvSpPr>
          <p:cNvPr id="41" name="Rectangle 40"/>
          <p:cNvSpPr/>
          <p:nvPr/>
        </p:nvSpPr>
        <p:spPr>
          <a:xfrm>
            <a:off x="6278864" y="5030090"/>
            <a:ext cx="5410184" cy="943686"/>
          </a:xfrm>
          <a:prstGeom prst="rect">
            <a:avLst/>
          </a:prstGeom>
          <a:solidFill>
            <a:srgbClr val="FFFFFF"/>
          </a:solidFill>
          <a:ln w="9525">
            <a:solidFill>
              <a:srgbClr val="D7DEE9"/>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TextBox 41"/>
          <p:cNvSpPr txBox="1"/>
          <p:nvPr/>
        </p:nvSpPr>
        <p:spPr>
          <a:xfrm>
            <a:off x="6425168" y="5139818"/>
            <a:ext cx="2412484"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555 MW</a:t>
            </a:r>
          </a:p>
        </p:txBody>
      </p:sp>
      <p:sp>
        <p:nvSpPr>
          <p:cNvPr id="43" name="TextBox 42"/>
          <p:cNvSpPr txBox="1"/>
          <p:nvPr/>
        </p:nvSpPr>
        <p:spPr>
          <a:xfrm>
            <a:off x="6425168" y="5766944"/>
            <a:ext cx="2412484"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CDC leased commitment (May 2026)</a:t>
            </a:r>
          </a:p>
        </p:txBody>
      </p:sp>
      <p:sp>
        <p:nvSpPr>
          <p:cNvPr id="44" name="Rectangle 43"/>
          <p:cNvSpPr/>
          <p:nvPr/>
        </p:nvSpPr>
        <p:spPr>
          <a:xfrm>
            <a:off x="8983957" y="5158106"/>
            <a:ext cx="11430" cy="687654"/>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5" name="TextBox 44"/>
          <p:cNvSpPr txBox="1"/>
          <p:nvPr/>
        </p:nvSpPr>
        <p:spPr>
          <a:xfrm>
            <a:off x="9130261" y="5139818"/>
            <a:ext cx="2412484" cy="304037"/>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740 MW</a:t>
            </a:r>
          </a:p>
        </p:txBody>
      </p:sp>
      <p:sp>
        <p:nvSpPr>
          <p:cNvPr id="46" name="TextBox 45"/>
          <p:cNvSpPr txBox="1"/>
          <p:nvPr/>
        </p:nvSpPr>
        <p:spPr>
          <a:xfrm>
            <a:off x="9130261" y="5766944"/>
            <a:ext cx="2412484" cy="133680"/>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NEXTDC contracted utilisation (Jul 2026)</a:t>
            </a:r>
          </a:p>
        </p:txBody>
      </p:sp>
      <p:sp>
        <p:nvSpPr>
          <p:cNvPr id="47" name="TextBox 46"/>
          <p:cNvSpPr txBox="1"/>
          <p:nvPr/>
        </p:nvSpPr>
        <p:spPr>
          <a:xfrm>
            <a:off x="502920" y="6120080"/>
            <a:ext cx="11186129" cy="267004"/>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Goodman FY26 (20 Aug 2026), 1H26 (18 Feb 2026) and FY25 (21 Aug 2025) results; Baxtel (Jul 2026); ITK (May 2026);</a:t>
            </a:r>
          </a:p>
          <a:p>
            <a:pPr>
              <a:lnSpc>
                <a:spcPct val="120000"/>
              </a:lnSpc>
            </a:pPr>
            <a:r>
              <a:rPr sz="730" b="0">
                <a:solidFill>
                  <a:srgbClr val="8A99B0"/>
                </a:solidFill>
                <a:latin typeface="Arial"/>
              </a:rPr>
              <a:t>Kalkine (10 Jun 2026); CNBC (23 Apr 2026); ASPI (3 Jun 2026); EcoGPT (Apr 2026); Certified Strategic (1 Sep 2026); RNZ (6 Jul 2026).</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08 · Pricing &amp; economics</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48</a:t>
            </a:r>
          </a:p>
        </p:txBody>
      </p:sp>
      <p:sp>
        <p:nvSpPr>
          <p:cNvPr id="9" name="TextBox 8"/>
          <p:cNvSpPr txBox="1"/>
          <p:nvPr/>
        </p:nvSpPr>
        <p:spPr>
          <a:xfrm>
            <a:off x="502920" y="521208"/>
            <a:ext cx="868680" cy="576072"/>
          </a:xfrm>
          <a:prstGeom prst="rect">
            <a:avLst/>
          </a:prstGeom>
          <a:noFill/>
        </p:spPr>
        <p:txBody>
          <a:bodyPr wrap="square" anchor="t" lIns="0" tIns="0" rIns="0" bIns="0">
            <a:noAutofit/>
          </a:bodyPr>
          <a:lstStyle/>
          <a:p>
            <a:pPr algn="l">
              <a:lnSpc>
                <a:spcPct val="122000"/>
              </a:lnSpc>
              <a:spcAft>
                <a:spcPts val="0"/>
              </a:spcAft>
            </a:pPr>
            <a:r>
              <a:rPr sz="3000" b="1">
                <a:solidFill>
                  <a:srgbClr val="D7DEE9"/>
                </a:solidFill>
                <a:latin typeface="Georgia"/>
              </a:rPr>
              <a:t>08</a:t>
            </a:r>
          </a:p>
        </p:txBody>
      </p:sp>
      <p:sp>
        <p:nvSpPr>
          <p:cNvPr id="10" name="TextBox 9"/>
          <p:cNvSpPr txBox="1"/>
          <p:nvPr/>
        </p:nvSpPr>
        <p:spPr>
          <a:xfrm>
            <a:off x="1435608" y="576072"/>
            <a:ext cx="10253441" cy="390144"/>
          </a:xfrm>
          <a:prstGeom prst="rect">
            <a:avLst/>
          </a:prstGeom>
          <a:noFill/>
        </p:spPr>
        <p:txBody>
          <a:bodyPr wrap="square" anchor="t" lIns="0" tIns="0" rIns="0" bIns="0">
            <a:noAutofit/>
          </a:bodyPr>
          <a:lstStyle/>
          <a:p>
            <a:pPr algn="l">
              <a:lnSpc>
                <a:spcPct val="122000"/>
              </a:lnSpc>
              <a:spcAft>
                <a:spcPts val="0"/>
              </a:spcAft>
            </a:pPr>
            <a:r>
              <a:rPr sz="2000" b="1">
                <a:solidFill>
                  <a:srgbClr val="0A1E3C"/>
                </a:solidFill>
                <a:latin typeface="Georgia"/>
              </a:rPr>
              <a:t>Pricing &amp; economics</a:t>
            </a:r>
          </a:p>
        </p:txBody>
      </p:sp>
      <p:sp>
        <p:nvSpPr>
          <p:cNvPr id="11" name="Rectangle 10"/>
          <p:cNvSpPr/>
          <p:nvPr/>
        </p:nvSpPr>
        <p:spPr>
          <a:xfrm>
            <a:off x="1435608" y="978408"/>
            <a:ext cx="566928" cy="2926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2093976" y="989380"/>
            <a:ext cx="9595073"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1435608" y="1097280"/>
            <a:ext cx="10253441" cy="196778"/>
          </a:xfrm>
          <a:prstGeom prst="rect">
            <a:avLst/>
          </a:prstGeom>
          <a:noFill/>
        </p:spPr>
        <p:txBody>
          <a:bodyPr wrap="square" anchor="t" lIns="0" tIns="0" rIns="0" bIns="0">
            <a:noAutofit/>
          </a:bodyPr>
          <a:lstStyle/>
          <a:p>
            <a:pPr algn="l">
              <a:lnSpc>
                <a:spcPct val="122000"/>
              </a:lnSpc>
              <a:spcAft>
                <a:spcPts val="0"/>
              </a:spcAft>
            </a:pPr>
            <a:r>
              <a:rPr sz="960" b="0">
                <a:solidFill>
                  <a:srgbClr val="5B6B84"/>
                </a:solidFill>
                <a:latin typeface="Arial"/>
              </a:rPr>
              <a:t>Colocation rates, build costs, margins and the cap-rate band</a:t>
            </a:r>
          </a:p>
        </p:txBody>
      </p:sp>
      <p:sp>
        <p:nvSpPr>
          <p:cNvPr id="14" name="TextBox 13"/>
          <p:cNvSpPr txBox="1"/>
          <p:nvPr/>
        </p:nvSpPr>
        <p:spPr>
          <a:xfrm>
            <a:off x="502920" y="1371600"/>
            <a:ext cx="8343877" cy="52242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Sydney colocation at US$140–215/kW/month is among APAC’s most competitive – with medium-term downward pressure as supply doubles</a:t>
            </a:r>
          </a:p>
        </p:txBody>
      </p:sp>
      <p:sp>
        <p:nvSpPr>
          <p:cNvPr id="15" name="TextBox 14"/>
          <p:cNvSpPr txBox="1"/>
          <p:nvPr/>
        </p:nvSpPr>
        <p:spPr>
          <a:xfrm>
            <a:off x="502920" y="2049475"/>
            <a:ext cx="6059406"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Colocation pricing: CBRE, Q1 2025</a:t>
            </a:r>
          </a:p>
        </p:txBody>
      </p:sp>
      <p:sp>
        <p:nvSpPr>
          <p:cNvPr id="16" name="Rectangle 15"/>
          <p:cNvSpPr/>
          <p:nvPr/>
        </p:nvSpPr>
        <p:spPr>
          <a:xfrm>
            <a:off x="502920" y="2232355"/>
            <a:ext cx="6059406"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TextBox 16"/>
          <p:cNvSpPr txBox="1"/>
          <p:nvPr/>
        </p:nvSpPr>
        <p:spPr>
          <a:xfrm>
            <a:off x="502920" y="2323795"/>
            <a:ext cx="6059406" cy="871728"/>
          </a:xfrm>
          <a:prstGeom prst="rect">
            <a:avLst/>
          </a:prstGeom>
          <a:noFill/>
        </p:spPr>
        <p:txBody>
          <a:bodyPr wrap="square" anchor="t" lIns="0" tIns="0" rIns="0" bIns="0">
            <a:noAutofit/>
          </a:bodyPr>
          <a:lstStyle/>
          <a:p>
            <a:pPr algn="l">
              <a:lnSpc>
                <a:spcPct val="140000"/>
              </a:lnSpc>
              <a:spcAft>
                <a:spcPts val="0"/>
              </a:spcAft>
            </a:pPr>
            <a:r>
              <a:rPr sz="1000" b="0">
                <a:solidFill>
                  <a:srgbClr val="0A1E3C"/>
                </a:solidFill>
                <a:latin typeface="Arial"/>
              </a:rPr>
              <a:t>CBRE (Q1 2025): Sydney 250–500 kW deployments price at US$140–215/kW/month, a slight YoY decline, versus Singapore US$310–470 (the world’s most expensive) and Tokyo US$190–355. The global weighted average is US$217.30 (+3.3% YoY). M3 Property calls Sydney ‘among the most competitive in APAC’ with medium-term downward pressure as the pipeline doubles existing supply.</a:t>
            </a:r>
          </a:p>
        </p:txBody>
      </p:sp>
      <p:sp>
        <p:nvSpPr>
          <p:cNvPr id="18" name="Rectangle 17"/>
          <p:cNvSpPr/>
          <p:nvPr/>
        </p:nvSpPr>
        <p:spPr>
          <a:xfrm>
            <a:off x="502920" y="3341827"/>
            <a:ext cx="6059406" cy="577169"/>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Rectangle 18"/>
          <p:cNvSpPr/>
          <p:nvPr/>
        </p:nvSpPr>
        <p:spPr>
          <a:xfrm>
            <a:off x="502920" y="3341827"/>
            <a:ext cx="36576" cy="577169"/>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TextBox 19"/>
          <p:cNvSpPr txBox="1"/>
          <p:nvPr/>
        </p:nvSpPr>
        <p:spPr>
          <a:xfrm>
            <a:off x="667512" y="3460699"/>
            <a:ext cx="5748510" cy="357713"/>
          </a:xfrm>
          <a:prstGeom prst="rect">
            <a:avLst/>
          </a:prstGeom>
          <a:noFill/>
        </p:spPr>
        <p:txBody>
          <a:bodyPr wrap="square" anchor="t" lIns="0" tIns="0" rIns="0" bIns="0">
            <a:noAutofit/>
          </a:bodyPr>
          <a:lstStyle/>
          <a:p>
            <a:pPr algn="l">
              <a:lnSpc>
                <a:spcPct val="128000"/>
              </a:lnSpc>
              <a:spcAft>
                <a:spcPts val="0"/>
              </a:spcAft>
            </a:pPr>
            <a:r>
              <a:rPr sz="869" b="1">
                <a:solidFill>
                  <a:srgbClr val="0A1E3C"/>
                </a:solidFill>
                <a:latin typeface="Arial"/>
              </a:rPr>
              <a:t>Pricing data gap. </a:t>
            </a:r>
            <a:r>
              <a:rPr sz="869" b="0">
                <a:solidFill>
                  <a:srgbClr val="0A1E3C"/>
                </a:solidFill>
                <a:latin typeface="Arial"/>
              </a:rPr>
              <a:t>Retail rack-level pricing by operator is tracked only in ResearchAndMarkets’ paywalled database (register item 2); wholesale AU $/kW rates are unpublished (register item 8).</a:t>
            </a:r>
          </a:p>
        </p:txBody>
      </p:sp>
      <p:sp>
        <p:nvSpPr>
          <p:cNvPr id="21" name="TextBox 20"/>
          <p:cNvSpPr txBox="1"/>
          <p:nvPr/>
        </p:nvSpPr>
        <p:spPr>
          <a:xfrm>
            <a:off x="6928086" y="2049475"/>
            <a:ext cx="4760962"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Colocation price by market, US$/kW/month</a:t>
            </a:r>
          </a:p>
        </p:txBody>
      </p:sp>
      <p:sp>
        <p:nvSpPr>
          <p:cNvPr id="22" name="Rectangle 21"/>
          <p:cNvSpPr/>
          <p:nvPr/>
        </p:nvSpPr>
        <p:spPr>
          <a:xfrm>
            <a:off x="6928086" y="2232355"/>
            <a:ext cx="4760962"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Rectangle 22"/>
          <p:cNvSpPr/>
          <p:nvPr/>
        </p:nvSpPr>
        <p:spPr>
          <a:xfrm>
            <a:off x="6928086" y="2323795"/>
            <a:ext cx="2316473" cy="768096"/>
          </a:xfrm>
          <a:prstGeom prst="rect">
            <a:avLst/>
          </a:prstGeom>
          <a:solidFill>
            <a:srgbClr val="F6E9E2"/>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Rectangle 23"/>
          <p:cNvSpPr/>
          <p:nvPr/>
        </p:nvSpPr>
        <p:spPr>
          <a:xfrm>
            <a:off x="6928086" y="2323795"/>
            <a:ext cx="32004" cy="76809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TextBox 24"/>
          <p:cNvSpPr txBox="1"/>
          <p:nvPr/>
        </p:nvSpPr>
        <p:spPr>
          <a:xfrm>
            <a:off x="7074390" y="2406091"/>
            <a:ext cx="2097017" cy="258317"/>
          </a:xfrm>
          <a:prstGeom prst="rect">
            <a:avLst/>
          </a:prstGeom>
          <a:noFill/>
        </p:spPr>
        <p:txBody>
          <a:bodyPr wrap="square" anchor="t" lIns="0" tIns="0" rIns="0" bIns="0">
            <a:noAutofit/>
          </a:bodyPr>
          <a:lstStyle/>
          <a:p>
            <a:pPr algn="l">
              <a:lnSpc>
                <a:spcPct val="105000"/>
              </a:lnSpc>
              <a:spcAft>
                <a:spcPts val="0"/>
              </a:spcAft>
            </a:pPr>
            <a:r>
              <a:rPr sz="1500" b="1">
                <a:solidFill>
                  <a:srgbClr val="C2410C"/>
                </a:solidFill>
                <a:latin typeface="Georgia"/>
              </a:rPr>
              <a:t>US$140–215</a:t>
            </a:r>
          </a:p>
        </p:txBody>
      </p:sp>
      <p:sp>
        <p:nvSpPr>
          <p:cNvPr id="26" name="TextBox 25"/>
          <p:cNvSpPr txBox="1"/>
          <p:nvPr/>
        </p:nvSpPr>
        <p:spPr>
          <a:xfrm>
            <a:off x="7074390" y="2741797"/>
            <a:ext cx="2097017" cy="295229"/>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Sydney, 250–500 kW deployments: a slight YoY decline</a:t>
            </a:r>
          </a:p>
        </p:txBody>
      </p:sp>
      <p:sp>
        <p:nvSpPr>
          <p:cNvPr id="27" name="Rectangle 26"/>
          <p:cNvSpPr/>
          <p:nvPr/>
        </p:nvSpPr>
        <p:spPr>
          <a:xfrm>
            <a:off x="9372576" y="2323795"/>
            <a:ext cx="2316473" cy="76809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Rectangle 27"/>
          <p:cNvSpPr/>
          <p:nvPr/>
        </p:nvSpPr>
        <p:spPr>
          <a:xfrm>
            <a:off x="9372576" y="2323795"/>
            <a:ext cx="32004" cy="76809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TextBox 28"/>
          <p:cNvSpPr txBox="1"/>
          <p:nvPr/>
        </p:nvSpPr>
        <p:spPr>
          <a:xfrm>
            <a:off x="9518880" y="2406091"/>
            <a:ext cx="2097017" cy="258317"/>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US$217.30</a:t>
            </a:r>
          </a:p>
        </p:txBody>
      </p:sp>
      <p:sp>
        <p:nvSpPr>
          <p:cNvPr id="30" name="TextBox 29"/>
          <p:cNvSpPr txBox="1"/>
          <p:nvPr/>
        </p:nvSpPr>
        <p:spPr>
          <a:xfrm>
            <a:off x="9518880" y="2741797"/>
            <a:ext cx="2097017"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Global weighted average, +3.3% YoY</a:t>
            </a:r>
          </a:p>
        </p:txBody>
      </p:sp>
      <p:sp>
        <p:nvSpPr>
          <p:cNvPr id="31" name="Rectangle 30"/>
          <p:cNvSpPr/>
          <p:nvPr/>
        </p:nvSpPr>
        <p:spPr>
          <a:xfrm>
            <a:off x="6928086" y="3219907"/>
            <a:ext cx="2316473" cy="76809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2" name="Rectangle 31"/>
          <p:cNvSpPr/>
          <p:nvPr/>
        </p:nvSpPr>
        <p:spPr>
          <a:xfrm>
            <a:off x="6928086" y="3219907"/>
            <a:ext cx="32004" cy="76809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3" name="TextBox 32"/>
          <p:cNvSpPr txBox="1"/>
          <p:nvPr/>
        </p:nvSpPr>
        <p:spPr>
          <a:xfrm>
            <a:off x="7074390" y="3302203"/>
            <a:ext cx="2097017" cy="258317"/>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US$190–355</a:t>
            </a:r>
          </a:p>
        </p:txBody>
      </p:sp>
      <p:sp>
        <p:nvSpPr>
          <p:cNvPr id="34" name="TextBox 33"/>
          <p:cNvSpPr txBox="1"/>
          <p:nvPr/>
        </p:nvSpPr>
        <p:spPr>
          <a:xfrm>
            <a:off x="7074390" y="3637909"/>
            <a:ext cx="2097017"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Tokyo</a:t>
            </a:r>
          </a:p>
        </p:txBody>
      </p:sp>
      <p:sp>
        <p:nvSpPr>
          <p:cNvPr id="35" name="Rectangle 34"/>
          <p:cNvSpPr/>
          <p:nvPr/>
        </p:nvSpPr>
        <p:spPr>
          <a:xfrm>
            <a:off x="9372576" y="3219907"/>
            <a:ext cx="2316473" cy="76809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Rectangle 35"/>
          <p:cNvSpPr/>
          <p:nvPr/>
        </p:nvSpPr>
        <p:spPr>
          <a:xfrm>
            <a:off x="9372576" y="3219907"/>
            <a:ext cx="32004" cy="76809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7" name="TextBox 36"/>
          <p:cNvSpPr txBox="1"/>
          <p:nvPr/>
        </p:nvSpPr>
        <p:spPr>
          <a:xfrm>
            <a:off x="9518880" y="3302203"/>
            <a:ext cx="2097017" cy="258317"/>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US$310–470</a:t>
            </a:r>
          </a:p>
        </p:txBody>
      </p:sp>
      <p:sp>
        <p:nvSpPr>
          <p:cNvPr id="38" name="TextBox 37"/>
          <p:cNvSpPr txBox="1"/>
          <p:nvPr/>
        </p:nvSpPr>
        <p:spPr>
          <a:xfrm>
            <a:off x="9518880" y="3637909"/>
            <a:ext cx="2097017"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Singapore, the world’s most expensive</a:t>
            </a:r>
          </a:p>
        </p:txBody>
      </p:sp>
      <p:sp>
        <p:nvSpPr>
          <p:cNvPr id="39" name="TextBox 38"/>
          <p:cNvSpPr txBox="1"/>
          <p:nvPr/>
        </p:nvSpPr>
        <p:spPr>
          <a:xfrm>
            <a:off x="502920" y="4280611"/>
            <a:ext cx="11186129"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Vacancy &amp; absorption</a:t>
            </a:r>
          </a:p>
        </p:txBody>
      </p:sp>
      <p:sp>
        <p:nvSpPr>
          <p:cNvPr id="40" name="Rectangle 39"/>
          <p:cNvSpPr/>
          <p:nvPr/>
        </p:nvSpPr>
        <p:spPr>
          <a:xfrm>
            <a:off x="502920" y="4463491"/>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1" name="Rectangle 40"/>
          <p:cNvSpPr/>
          <p:nvPr/>
        </p:nvSpPr>
        <p:spPr>
          <a:xfrm>
            <a:off x="502920" y="4856683"/>
            <a:ext cx="11186129" cy="1524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TextBox 41"/>
          <p:cNvSpPr txBox="1"/>
          <p:nvPr/>
        </p:nvSpPr>
        <p:spPr>
          <a:xfrm>
            <a:off x="502920" y="4573219"/>
            <a:ext cx="2590792" cy="173736"/>
          </a:xfrm>
          <a:prstGeom prst="rect">
            <a:avLst/>
          </a:prstGeom>
          <a:noFill/>
        </p:spPr>
        <p:txBody>
          <a:bodyPr wrap="square" anchor="t" lIns="0" tIns="0" rIns="0" bIns="0">
            <a:noAutofit/>
          </a:bodyPr>
          <a:lstStyle/>
          <a:p>
            <a:pPr algn="l">
              <a:lnSpc>
                <a:spcPct val="122000"/>
              </a:lnSpc>
              <a:spcAft>
                <a:spcPts val="0"/>
              </a:spcAft>
            </a:pPr>
            <a:r>
              <a:rPr sz="900" b="1">
                <a:solidFill>
                  <a:srgbClr val="0A1E3C"/>
                </a:solidFill>
                <a:latin typeface="Arial"/>
              </a:rPr>
              <a:t>2023 and 2024</a:t>
            </a:r>
          </a:p>
        </p:txBody>
      </p:sp>
      <p:sp>
        <p:nvSpPr>
          <p:cNvPr id="43" name="Oval 42"/>
          <p:cNvSpPr/>
          <p:nvPr/>
        </p:nvSpPr>
        <p:spPr>
          <a:xfrm>
            <a:off x="502920" y="4806391"/>
            <a:ext cx="100584" cy="100584"/>
          </a:xfrm>
          <a:prstGeom prst="ellips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4" name="TextBox 43"/>
          <p:cNvSpPr txBox="1"/>
          <p:nvPr/>
        </p:nvSpPr>
        <p:spPr>
          <a:xfrm>
            <a:off x="502920" y="5012131"/>
            <a:ext cx="2590792" cy="543336"/>
          </a:xfrm>
          <a:prstGeom prst="rect">
            <a:avLst/>
          </a:prstGeom>
          <a:noFill/>
        </p:spPr>
        <p:txBody>
          <a:bodyPr wrap="square" anchor="t" lIns="0" tIns="0" rIns="0" bIns="0">
            <a:noAutofit/>
          </a:bodyPr>
          <a:lstStyle/>
          <a:p>
            <a:pPr algn="l">
              <a:lnSpc>
                <a:spcPct val="132000"/>
              </a:lnSpc>
              <a:spcAft>
                <a:spcPts val="0"/>
              </a:spcAft>
            </a:pPr>
            <a:r>
              <a:rPr sz="869" b="0" spc="-19">
                <a:solidFill>
                  <a:srgbClr val="0A1E3C"/>
                </a:solidFill>
                <a:latin typeface="Arial"/>
              </a:rPr>
              <a:t>Australia: take-up exceeded new supply in 2023 and 2024, first time on record (M3/Colliers/DC Byte).</a:t>
            </a:r>
          </a:p>
        </p:txBody>
      </p:sp>
      <p:sp>
        <p:nvSpPr>
          <p:cNvPr id="45" name="TextBox 44"/>
          <p:cNvSpPr txBox="1"/>
          <p:nvPr/>
        </p:nvSpPr>
        <p:spPr>
          <a:xfrm>
            <a:off x="3368032" y="4573219"/>
            <a:ext cx="2590792" cy="173736"/>
          </a:xfrm>
          <a:prstGeom prst="rect">
            <a:avLst/>
          </a:prstGeom>
          <a:noFill/>
        </p:spPr>
        <p:txBody>
          <a:bodyPr wrap="square" anchor="t" lIns="0" tIns="0" rIns="0" bIns="0">
            <a:noAutofit/>
          </a:bodyPr>
          <a:lstStyle/>
          <a:p>
            <a:pPr algn="l">
              <a:lnSpc>
                <a:spcPct val="122000"/>
              </a:lnSpc>
              <a:spcAft>
                <a:spcPts val="0"/>
              </a:spcAft>
            </a:pPr>
            <a:r>
              <a:rPr sz="900" b="1">
                <a:solidFill>
                  <a:srgbClr val="0A1E3C"/>
                </a:solidFill>
                <a:latin typeface="Arial"/>
              </a:rPr>
              <a:t>Q1 2025</a:t>
            </a:r>
          </a:p>
        </p:txBody>
      </p:sp>
      <p:sp>
        <p:nvSpPr>
          <p:cNvPr id="46" name="Oval 45"/>
          <p:cNvSpPr/>
          <p:nvPr/>
        </p:nvSpPr>
        <p:spPr>
          <a:xfrm>
            <a:off x="3368032" y="4806391"/>
            <a:ext cx="100584" cy="100584"/>
          </a:xfrm>
          <a:prstGeom prst="ellips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7" name="TextBox 46"/>
          <p:cNvSpPr txBox="1"/>
          <p:nvPr/>
        </p:nvSpPr>
        <p:spPr>
          <a:xfrm>
            <a:off x="3368032" y="5012131"/>
            <a:ext cx="2590792" cy="893368"/>
          </a:xfrm>
          <a:prstGeom prst="rect">
            <a:avLst/>
          </a:prstGeom>
          <a:noFill/>
        </p:spPr>
        <p:txBody>
          <a:bodyPr wrap="square" anchor="t" lIns="0" tIns="0" rIns="0" bIns="0">
            <a:noAutofit/>
          </a:bodyPr>
          <a:lstStyle/>
          <a:p>
            <a:pPr algn="l">
              <a:lnSpc>
                <a:spcPct val="132000"/>
              </a:lnSpc>
              <a:spcAft>
                <a:spcPts val="0"/>
              </a:spcAft>
            </a:pPr>
            <a:r>
              <a:rPr sz="869" b="0" spc="-19">
                <a:solidFill>
                  <a:srgbClr val="0A1E3C"/>
                </a:solidFill>
                <a:latin typeface="Arial"/>
              </a:rPr>
              <a:t>Global weighted vacancy 6.6% (Q1 2025, CBRE). Sydney was the only major APAC market where availability fell YoY in Q1 2025; remaining availability concentrates in newer suburban wholesale facilities.</a:t>
            </a:r>
          </a:p>
        </p:txBody>
      </p:sp>
      <p:sp>
        <p:nvSpPr>
          <p:cNvPr id="48" name="TextBox 47"/>
          <p:cNvSpPr txBox="1"/>
          <p:nvPr/>
        </p:nvSpPr>
        <p:spPr>
          <a:xfrm>
            <a:off x="6233144" y="4573219"/>
            <a:ext cx="2590792" cy="173736"/>
          </a:xfrm>
          <a:prstGeom prst="rect">
            <a:avLst/>
          </a:prstGeom>
          <a:noFill/>
        </p:spPr>
        <p:txBody>
          <a:bodyPr wrap="square" anchor="t" lIns="0" tIns="0" rIns="0" bIns="0">
            <a:noAutofit/>
          </a:bodyPr>
          <a:lstStyle/>
          <a:p>
            <a:pPr algn="l">
              <a:lnSpc>
                <a:spcPct val="122000"/>
              </a:lnSpc>
              <a:spcAft>
                <a:spcPts val="0"/>
              </a:spcAft>
            </a:pPr>
            <a:r>
              <a:rPr sz="900" b="1">
                <a:solidFill>
                  <a:srgbClr val="0A1E3C"/>
                </a:solidFill>
                <a:latin typeface="Arial"/>
              </a:rPr>
              <a:t>Nov 2025</a:t>
            </a:r>
          </a:p>
        </p:txBody>
      </p:sp>
      <p:sp>
        <p:nvSpPr>
          <p:cNvPr id="49" name="Oval 48"/>
          <p:cNvSpPr/>
          <p:nvPr/>
        </p:nvSpPr>
        <p:spPr>
          <a:xfrm>
            <a:off x="6233144" y="4806391"/>
            <a:ext cx="100584" cy="100584"/>
          </a:xfrm>
          <a:prstGeom prst="ellips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0" name="TextBox 49"/>
          <p:cNvSpPr txBox="1"/>
          <p:nvPr/>
        </p:nvSpPr>
        <p:spPr>
          <a:xfrm>
            <a:off x="6233144" y="5012131"/>
            <a:ext cx="2590792" cy="193304"/>
          </a:xfrm>
          <a:prstGeom prst="rect">
            <a:avLst/>
          </a:prstGeom>
          <a:noFill/>
        </p:spPr>
        <p:txBody>
          <a:bodyPr wrap="square" anchor="t" lIns="0" tIns="0" rIns="0" bIns="0">
            <a:noAutofit/>
          </a:bodyPr>
          <a:lstStyle/>
          <a:p>
            <a:pPr algn="l">
              <a:lnSpc>
                <a:spcPct val="132000"/>
              </a:lnSpc>
              <a:spcAft>
                <a:spcPts val="0"/>
              </a:spcAft>
            </a:pPr>
            <a:r>
              <a:rPr sz="869" b="0">
                <a:solidFill>
                  <a:srgbClr val="0A1E3C"/>
                </a:solidFill>
                <a:latin typeface="Arial"/>
              </a:rPr>
              <a:t>Record-low national vacancy (Nov 2025).</a:t>
            </a:r>
          </a:p>
        </p:txBody>
      </p:sp>
      <p:sp>
        <p:nvSpPr>
          <p:cNvPr id="51" name="TextBox 50"/>
          <p:cNvSpPr txBox="1"/>
          <p:nvPr/>
        </p:nvSpPr>
        <p:spPr>
          <a:xfrm>
            <a:off x="9098257" y="4573219"/>
            <a:ext cx="2590792" cy="173736"/>
          </a:xfrm>
          <a:prstGeom prst="rect">
            <a:avLst/>
          </a:prstGeom>
          <a:noFill/>
        </p:spPr>
        <p:txBody>
          <a:bodyPr wrap="square" anchor="t" lIns="0" tIns="0" rIns="0" bIns="0">
            <a:noAutofit/>
          </a:bodyPr>
          <a:lstStyle/>
          <a:p>
            <a:pPr algn="l">
              <a:lnSpc>
                <a:spcPct val="122000"/>
              </a:lnSpc>
              <a:spcAft>
                <a:spcPts val="0"/>
              </a:spcAft>
            </a:pPr>
            <a:r>
              <a:rPr sz="900" b="1">
                <a:solidFill>
                  <a:srgbClr val="0A1E3C"/>
                </a:solidFill>
                <a:latin typeface="Arial"/>
              </a:rPr>
              <a:t>Next few years, to 2027</a:t>
            </a:r>
          </a:p>
        </p:txBody>
      </p:sp>
      <p:sp>
        <p:nvSpPr>
          <p:cNvPr id="52" name="Oval 51"/>
          <p:cNvSpPr/>
          <p:nvPr/>
        </p:nvSpPr>
        <p:spPr>
          <a:xfrm>
            <a:off x="9098257" y="4806391"/>
            <a:ext cx="100584" cy="100584"/>
          </a:xfrm>
          <a:prstGeom prst="ellips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3" name="TextBox 52"/>
          <p:cNvSpPr txBox="1"/>
          <p:nvPr/>
        </p:nvSpPr>
        <p:spPr>
          <a:xfrm>
            <a:off x="9098257" y="5012131"/>
            <a:ext cx="2590792" cy="543336"/>
          </a:xfrm>
          <a:prstGeom prst="rect">
            <a:avLst/>
          </a:prstGeom>
          <a:noFill/>
        </p:spPr>
        <p:txBody>
          <a:bodyPr wrap="square" anchor="t" lIns="0" tIns="0" rIns="0" bIns="0">
            <a:noAutofit/>
          </a:bodyPr>
          <a:lstStyle/>
          <a:p>
            <a:pPr algn="l">
              <a:lnSpc>
                <a:spcPct val="132000"/>
              </a:lnSpc>
              <a:spcAft>
                <a:spcPts val="0"/>
              </a:spcAft>
            </a:pPr>
            <a:r>
              <a:rPr sz="869" b="0">
                <a:solidFill>
                  <a:srgbClr val="0A1E3C"/>
                </a:solidFill>
                <a:latin typeface="Arial"/>
              </a:rPr>
              <a:t>JLL expects APAC vacancy to hold 6.5–7.0% for the next few years, with 4.8 GW of new APAC supply by 2027, 78% preleased.</a:t>
            </a:r>
          </a:p>
        </p:txBody>
      </p:sp>
      <p:sp>
        <p:nvSpPr>
          <p:cNvPr id="54" name="TextBox 53"/>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CBRE Global Data Center Trends 2025 (24 Jun 2025); M3 Property (Sep 2024); JLL (10 Mar 2026); M3 Property (Nov 2025).</a:t>
            </a:r>
          </a:p>
        </p:txBody>
      </p:sp>
      <p:pic>
        <p:nvPicPr>
          <p:cNvPr id="55" name="Picture 54" descr="sect08.png"/>
          <p:cNvPicPr>
            <a:picLocks noChangeAspect="1"/>
          </p:cNvPicPr>
          <p:nvPr/>
        </p:nvPicPr>
        <p:blipFill>
          <a:blip r:embed="rId2"/>
          <a:stretch>
            <a:fillRect/>
          </a:stretch>
        </p:blipFill>
        <p:spPr>
          <a:xfrm>
            <a:off x="11323289" y="603504"/>
            <a:ext cx="365760" cy="365760"/>
          </a:xfrm>
          <a:prstGeom prst="rect">
            <a:avLst/>
          </a:prstGeom>
        </p:spPr>
      </p:pic>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08 · Pricing &amp; economics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49</a:t>
            </a:r>
          </a:p>
        </p:txBody>
      </p:sp>
      <p:sp>
        <p:nvSpPr>
          <p:cNvPr id="9" name="TextBox 8"/>
          <p:cNvSpPr txBox="1"/>
          <p:nvPr/>
        </p:nvSpPr>
        <p:spPr>
          <a:xfrm>
            <a:off x="502920" y="576072"/>
            <a:ext cx="9144000" cy="52242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Sydney colocation prices at less than half Singapore’s top end, while 68% of capacity under construction is already pre-committed, ~1.8x the long-run norm</a:t>
            </a:r>
          </a:p>
        </p:txBody>
      </p:sp>
      <p:sp>
        <p:nvSpPr>
          <p:cNvPr id="10" name="TextBox 9"/>
          <p:cNvSpPr txBox="1"/>
          <p:nvPr/>
        </p:nvSpPr>
        <p:spPr>
          <a:xfrm>
            <a:off x="502920" y="1253947"/>
            <a:ext cx="6059406" cy="449884"/>
          </a:xfrm>
          <a:prstGeom prst="rect">
            <a:avLst/>
          </a:prstGeom>
          <a:noFill/>
        </p:spPr>
        <p:txBody>
          <a:bodyPr wrap="square" anchor="t" lIns="0" tIns="0" rIns="0" bIns="0">
            <a:noAutofit/>
          </a:bodyPr>
          <a:lstStyle/>
          <a:p>
            <a:pPr algn="l">
              <a:lnSpc>
                <a:spcPct val="118000"/>
              </a:lnSpc>
              <a:spcAft>
                <a:spcPts val="0"/>
              </a:spcAft>
            </a:pPr>
            <a:r>
              <a:rPr sz="1200" b="1">
                <a:solidFill>
                  <a:srgbClr val="0A1E3C"/>
                </a:solidFill>
                <a:latin typeface="Georgia"/>
              </a:rPr>
              <a:t>Sydney is among APAC’s most competitive large markets, less than half Singapore’s top end</a:t>
            </a:r>
          </a:p>
        </p:txBody>
      </p:sp>
      <p:sp>
        <p:nvSpPr>
          <p:cNvPr id="11" name="TextBox 10"/>
          <p:cNvSpPr txBox="1"/>
          <p:nvPr/>
        </p:nvSpPr>
        <p:spPr>
          <a:xfrm>
            <a:off x="6928086" y="1253947"/>
            <a:ext cx="4760962" cy="449884"/>
          </a:xfrm>
          <a:prstGeom prst="rect">
            <a:avLst/>
          </a:prstGeom>
          <a:noFill/>
        </p:spPr>
        <p:txBody>
          <a:bodyPr wrap="square" anchor="t" lIns="0" tIns="0" rIns="0" bIns="0">
            <a:noAutofit/>
          </a:bodyPr>
          <a:lstStyle/>
          <a:p>
            <a:pPr algn="l">
              <a:lnSpc>
                <a:spcPct val="118000"/>
              </a:lnSpc>
              <a:spcAft>
                <a:spcPts val="0"/>
              </a:spcAft>
            </a:pPr>
            <a:r>
              <a:rPr sz="1200" b="1">
                <a:solidFill>
                  <a:srgbClr val="0A1E3C"/>
                </a:solidFill>
                <a:latin typeface="Georgia"/>
              </a:rPr>
              <a:t>Pre-commitment is running at ~1.8x the long-run norm: speculative build risk is low, power-delivery risk is not</a:t>
            </a:r>
          </a:p>
        </p:txBody>
      </p:sp>
      <p:sp>
        <p:nvSpPr>
          <p:cNvPr id="12" name="TextBox 11"/>
          <p:cNvSpPr txBox="1"/>
          <p:nvPr/>
        </p:nvSpPr>
        <p:spPr>
          <a:xfrm>
            <a:off x="502920" y="1776983"/>
            <a:ext cx="6059406"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Colocation pricing, US$/kW/month, Q1 2025 (CBRE)</a:t>
            </a:r>
          </a:p>
        </p:txBody>
      </p:sp>
      <p:sp>
        <p:nvSpPr>
          <p:cNvPr id="13" name="Rectangle 12"/>
          <p:cNvSpPr/>
          <p:nvPr/>
        </p:nvSpPr>
        <p:spPr>
          <a:xfrm>
            <a:off x="502920" y="1959863"/>
            <a:ext cx="6059406"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4" name="TextBox 13"/>
          <p:cNvSpPr txBox="1"/>
          <p:nvPr/>
        </p:nvSpPr>
        <p:spPr>
          <a:xfrm>
            <a:off x="6928086" y="1776983"/>
            <a:ext cx="4760962"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Share of capacity pre-committed, %</a:t>
            </a:r>
          </a:p>
        </p:txBody>
      </p:sp>
      <p:sp>
        <p:nvSpPr>
          <p:cNvPr id="15" name="Rectangle 14"/>
          <p:cNvSpPr/>
          <p:nvPr/>
        </p:nvSpPr>
        <p:spPr>
          <a:xfrm>
            <a:off x="6928086" y="1959863"/>
            <a:ext cx="4760962"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6" name="Rectangle 15"/>
          <p:cNvSpPr/>
          <p:nvPr/>
        </p:nvSpPr>
        <p:spPr>
          <a:xfrm>
            <a:off x="3209544" y="2106168"/>
            <a:ext cx="9525" cy="3617976"/>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TextBox 16"/>
          <p:cNvSpPr txBox="1"/>
          <p:nvPr/>
        </p:nvSpPr>
        <p:spPr>
          <a:xfrm>
            <a:off x="2935224" y="5779007"/>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0</a:t>
            </a:r>
          </a:p>
        </p:txBody>
      </p:sp>
      <p:sp>
        <p:nvSpPr>
          <p:cNvPr id="18" name="Rectangle 17"/>
          <p:cNvSpPr/>
          <p:nvPr/>
        </p:nvSpPr>
        <p:spPr>
          <a:xfrm>
            <a:off x="3861812" y="2106168"/>
            <a:ext cx="9525" cy="3617976"/>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TextBox 18"/>
          <p:cNvSpPr txBox="1"/>
          <p:nvPr/>
        </p:nvSpPr>
        <p:spPr>
          <a:xfrm>
            <a:off x="3587492" y="5779007"/>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100</a:t>
            </a:r>
          </a:p>
        </p:txBody>
      </p:sp>
      <p:sp>
        <p:nvSpPr>
          <p:cNvPr id="20" name="Rectangle 19"/>
          <p:cNvSpPr/>
          <p:nvPr/>
        </p:nvSpPr>
        <p:spPr>
          <a:xfrm>
            <a:off x="4514081" y="2106168"/>
            <a:ext cx="9525" cy="3617976"/>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TextBox 20"/>
          <p:cNvSpPr txBox="1"/>
          <p:nvPr/>
        </p:nvSpPr>
        <p:spPr>
          <a:xfrm>
            <a:off x="4239761" y="5779007"/>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200</a:t>
            </a:r>
          </a:p>
        </p:txBody>
      </p:sp>
      <p:sp>
        <p:nvSpPr>
          <p:cNvPr id="22" name="Rectangle 21"/>
          <p:cNvSpPr/>
          <p:nvPr/>
        </p:nvSpPr>
        <p:spPr>
          <a:xfrm>
            <a:off x="5166349" y="2106168"/>
            <a:ext cx="9525" cy="3617976"/>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TextBox 22"/>
          <p:cNvSpPr txBox="1"/>
          <p:nvPr/>
        </p:nvSpPr>
        <p:spPr>
          <a:xfrm>
            <a:off x="4892029" y="5779007"/>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300</a:t>
            </a:r>
          </a:p>
        </p:txBody>
      </p:sp>
      <p:sp>
        <p:nvSpPr>
          <p:cNvPr id="24" name="Rectangle 23"/>
          <p:cNvSpPr/>
          <p:nvPr/>
        </p:nvSpPr>
        <p:spPr>
          <a:xfrm>
            <a:off x="5818618" y="2106168"/>
            <a:ext cx="9525" cy="3617976"/>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TextBox 24"/>
          <p:cNvSpPr txBox="1"/>
          <p:nvPr/>
        </p:nvSpPr>
        <p:spPr>
          <a:xfrm>
            <a:off x="5544298" y="5779007"/>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400</a:t>
            </a:r>
          </a:p>
        </p:txBody>
      </p:sp>
      <p:sp>
        <p:nvSpPr>
          <p:cNvPr id="26" name="Rectangle 25"/>
          <p:cNvSpPr/>
          <p:nvPr/>
        </p:nvSpPr>
        <p:spPr>
          <a:xfrm>
            <a:off x="6470886" y="2106168"/>
            <a:ext cx="9525" cy="3617976"/>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TextBox 26"/>
          <p:cNvSpPr txBox="1"/>
          <p:nvPr/>
        </p:nvSpPr>
        <p:spPr>
          <a:xfrm>
            <a:off x="6196566" y="5779007"/>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500</a:t>
            </a:r>
          </a:p>
        </p:txBody>
      </p:sp>
      <p:sp>
        <p:nvSpPr>
          <p:cNvPr id="28" name="Rectangle 27"/>
          <p:cNvSpPr/>
          <p:nvPr/>
        </p:nvSpPr>
        <p:spPr>
          <a:xfrm>
            <a:off x="3209544" y="5724144"/>
            <a:ext cx="3261342"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Rectangle 28"/>
          <p:cNvSpPr/>
          <p:nvPr/>
        </p:nvSpPr>
        <p:spPr>
          <a:xfrm>
            <a:off x="502920" y="3010662"/>
            <a:ext cx="2505456" cy="762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Rectangle 29"/>
          <p:cNvSpPr/>
          <p:nvPr/>
        </p:nvSpPr>
        <p:spPr>
          <a:xfrm>
            <a:off x="502920" y="3915155"/>
            <a:ext cx="2505456" cy="762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Rectangle 30"/>
          <p:cNvSpPr/>
          <p:nvPr/>
        </p:nvSpPr>
        <p:spPr>
          <a:xfrm>
            <a:off x="502920" y="4819650"/>
            <a:ext cx="2505456" cy="762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2" name="TextBox 31"/>
          <p:cNvSpPr txBox="1"/>
          <p:nvPr/>
        </p:nvSpPr>
        <p:spPr>
          <a:xfrm>
            <a:off x="502920" y="2389251"/>
            <a:ext cx="1627632" cy="173736"/>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Sydney</a:t>
            </a:r>
          </a:p>
        </p:txBody>
      </p:sp>
      <p:sp>
        <p:nvSpPr>
          <p:cNvPr id="33" name="TextBox 32"/>
          <p:cNvSpPr txBox="1"/>
          <p:nvPr/>
        </p:nvSpPr>
        <p:spPr>
          <a:xfrm>
            <a:off x="502920" y="2572131"/>
            <a:ext cx="1627632" cy="155448"/>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250–500 kW deployments</a:t>
            </a:r>
          </a:p>
        </p:txBody>
      </p:sp>
      <p:sp>
        <p:nvSpPr>
          <p:cNvPr id="34" name="TextBox 33"/>
          <p:cNvSpPr txBox="1"/>
          <p:nvPr/>
        </p:nvSpPr>
        <p:spPr>
          <a:xfrm>
            <a:off x="2130552" y="2466975"/>
            <a:ext cx="877824" cy="182880"/>
          </a:xfrm>
          <a:prstGeom prst="rect">
            <a:avLst/>
          </a:prstGeom>
          <a:noFill/>
        </p:spPr>
        <p:txBody>
          <a:bodyPr wrap="square" anchor="t" lIns="0" tIns="0" rIns="0" bIns="0">
            <a:noAutofit/>
          </a:bodyPr>
          <a:lstStyle/>
          <a:p>
            <a:pPr algn="r">
              <a:lnSpc>
                <a:spcPct val="122000"/>
              </a:lnSpc>
              <a:spcAft>
                <a:spcPts val="0"/>
              </a:spcAft>
            </a:pPr>
            <a:r>
              <a:rPr sz="869" b="1">
                <a:solidFill>
                  <a:srgbClr val="C2410C"/>
                </a:solidFill>
                <a:latin typeface="Arial"/>
              </a:rPr>
              <a:t>US$140–215</a:t>
            </a:r>
          </a:p>
        </p:txBody>
      </p:sp>
      <p:sp>
        <p:nvSpPr>
          <p:cNvPr id="35" name="Rectangle 34"/>
          <p:cNvSpPr/>
          <p:nvPr/>
        </p:nvSpPr>
        <p:spPr>
          <a:xfrm>
            <a:off x="4122720" y="2366391"/>
            <a:ext cx="489201" cy="384048"/>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TextBox 35"/>
          <p:cNvSpPr txBox="1"/>
          <p:nvPr/>
        </p:nvSpPr>
        <p:spPr>
          <a:xfrm>
            <a:off x="502920" y="3376041"/>
            <a:ext cx="1627632" cy="173736"/>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Tokyo</a:t>
            </a:r>
          </a:p>
        </p:txBody>
      </p:sp>
      <p:sp>
        <p:nvSpPr>
          <p:cNvPr id="37" name="TextBox 36"/>
          <p:cNvSpPr txBox="1"/>
          <p:nvPr/>
        </p:nvSpPr>
        <p:spPr>
          <a:xfrm>
            <a:off x="2130552" y="3371469"/>
            <a:ext cx="877824" cy="182880"/>
          </a:xfrm>
          <a:prstGeom prst="rect">
            <a:avLst/>
          </a:prstGeom>
          <a:noFill/>
        </p:spPr>
        <p:txBody>
          <a:bodyPr wrap="square" anchor="t" lIns="0" tIns="0" rIns="0" bIns="0">
            <a:noAutofit/>
          </a:bodyPr>
          <a:lstStyle/>
          <a:p>
            <a:pPr algn="r">
              <a:lnSpc>
                <a:spcPct val="122000"/>
              </a:lnSpc>
              <a:spcAft>
                <a:spcPts val="0"/>
              </a:spcAft>
            </a:pPr>
            <a:r>
              <a:rPr sz="869" b="1">
                <a:solidFill>
                  <a:srgbClr val="0A1E3C"/>
                </a:solidFill>
                <a:latin typeface="Arial"/>
              </a:rPr>
              <a:t>US$190–355</a:t>
            </a:r>
          </a:p>
        </p:txBody>
      </p:sp>
      <p:sp>
        <p:nvSpPr>
          <p:cNvPr id="38" name="Rectangle 37"/>
          <p:cNvSpPr/>
          <p:nvPr/>
        </p:nvSpPr>
        <p:spPr>
          <a:xfrm>
            <a:off x="4448854" y="3270885"/>
            <a:ext cx="1076243" cy="384048"/>
          </a:xfrm>
          <a:prstGeom prst="rect">
            <a:avLst/>
          </a:prstGeom>
          <a:solidFill>
            <a:srgbClr val="AEBCCE"/>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9" name="TextBox 38"/>
          <p:cNvSpPr txBox="1"/>
          <p:nvPr/>
        </p:nvSpPr>
        <p:spPr>
          <a:xfrm>
            <a:off x="502920" y="4280534"/>
            <a:ext cx="1627632" cy="173736"/>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Global weighted average</a:t>
            </a:r>
          </a:p>
        </p:txBody>
      </p:sp>
      <p:sp>
        <p:nvSpPr>
          <p:cNvPr id="40" name="TextBox 39"/>
          <p:cNvSpPr txBox="1"/>
          <p:nvPr/>
        </p:nvSpPr>
        <p:spPr>
          <a:xfrm>
            <a:off x="2130552" y="4275963"/>
            <a:ext cx="877824" cy="182880"/>
          </a:xfrm>
          <a:prstGeom prst="rect">
            <a:avLst/>
          </a:prstGeom>
          <a:noFill/>
        </p:spPr>
        <p:txBody>
          <a:bodyPr wrap="square" anchor="t" lIns="0" tIns="0" rIns="0" bIns="0">
            <a:noAutofit/>
          </a:bodyPr>
          <a:lstStyle/>
          <a:p>
            <a:pPr algn="r">
              <a:lnSpc>
                <a:spcPct val="122000"/>
              </a:lnSpc>
              <a:spcAft>
                <a:spcPts val="0"/>
              </a:spcAft>
            </a:pPr>
            <a:r>
              <a:rPr sz="869" b="1">
                <a:solidFill>
                  <a:srgbClr val="0A1E3C"/>
                </a:solidFill>
                <a:latin typeface="Arial"/>
              </a:rPr>
              <a:t>US$217</a:t>
            </a:r>
          </a:p>
        </p:txBody>
      </p:sp>
      <p:sp>
        <p:nvSpPr>
          <p:cNvPr id="41" name="Diamond 40"/>
          <p:cNvSpPr/>
          <p:nvPr/>
        </p:nvSpPr>
        <p:spPr>
          <a:xfrm>
            <a:off x="4542670" y="4285106"/>
            <a:ext cx="164592" cy="164592"/>
          </a:xfrm>
          <a:prstGeom prst="diamond">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TextBox 41"/>
          <p:cNvSpPr txBox="1"/>
          <p:nvPr/>
        </p:nvSpPr>
        <p:spPr>
          <a:xfrm>
            <a:off x="502920" y="5102733"/>
            <a:ext cx="1627632" cy="173736"/>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Singapore</a:t>
            </a:r>
          </a:p>
        </p:txBody>
      </p:sp>
      <p:sp>
        <p:nvSpPr>
          <p:cNvPr id="43" name="TextBox 42"/>
          <p:cNvSpPr txBox="1"/>
          <p:nvPr/>
        </p:nvSpPr>
        <p:spPr>
          <a:xfrm>
            <a:off x="502920" y="5285613"/>
            <a:ext cx="1627632" cy="155448"/>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World’s most expensive</a:t>
            </a:r>
          </a:p>
        </p:txBody>
      </p:sp>
      <p:sp>
        <p:nvSpPr>
          <p:cNvPr id="44" name="TextBox 43"/>
          <p:cNvSpPr txBox="1"/>
          <p:nvPr/>
        </p:nvSpPr>
        <p:spPr>
          <a:xfrm>
            <a:off x="2130552" y="5180457"/>
            <a:ext cx="877824" cy="182880"/>
          </a:xfrm>
          <a:prstGeom prst="rect">
            <a:avLst/>
          </a:prstGeom>
          <a:noFill/>
        </p:spPr>
        <p:txBody>
          <a:bodyPr wrap="square" anchor="t" lIns="0" tIns="0" rIns="0" bIns="0">
            <a:noAutofit/>
          </a:bodyPr>
          <a:lstStyle/>
          <a:p>
            <a:pPr algn="r">
              <a:lnSpc>
                <a:spcPct val="122000"/>
              </a:lnSpc>
              <a:spcAft>
                <a:spcPts val="0"/>
              </a:spcAft>
            </a:pPr>
            <a:r>
              <a:rPr sz="869" b="1">
                <a:solidFill>
                  <a:srgbClr val="0A1E3C"/>
                </a:solidFill>
                <a:latin typeface="Arial"/>
              </a:rPr>
              <a:t>US$310–470</a:t>
            </a:r>
          </a:p>
        </p:txBody>
      </p:sp>
      <p:sp>
        <p:nvSpPr>
          <p:cNvPr id="45" name="Rectangle 44"/>
          <p:cNvSpPr/>
          <p:nvPr/>
        </p:nvSpPr>
        <p:spPr>
          <a:xfrm>
            <a:off x="5231576" y="5079873"/>
            <a:ext cx="1043629" cy="384048"/>
          </a:xfrm>
          <a:prstGeom prst="rect">
            <a:avLst/>
          </a:prstGeom>
          <a:solidFill>
            <a:srgbClr val="AEBCCE"/>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cxnSp>
        <p:nvCxnSpPr>
          <p:cNvPr id="46" name="Connector 45"/>
          <p:cNvCxnSpPr/>
          <p:nvPr/>
        </p:nvCxnSpPr>
        <p:spPr>
          <a:xfrm>
            <a:off x="4624966" y="2106168"/>
            <a:ext cx="0" cy="3617976"/>
          </a:xfrm>
          <a:prstGeom prst="line">
            <a:avLst/>
          </a:prstGeom>
          <a:ln w="11430">
            <a:solidFill>
              <a:srgbClr val="5B6B84"/>
            </a:solidFill>
            <a:prstDash val="dash"/>
          </a:ln>
        </p:spPr>
        <p:style>
          <a:lnRef idx="2">
            <a:schemeClr val="accent1"/>
          </a:lnRef>
          <a:fillRef idx="0">
            <a:schemeClr val="accent1"/>
          </a:fillRef>
          <a:effectRef idx="0">
            <a:schemeClr val="accent1"/>
          </a:effectRef>
          <a:fontRef idx="minor">
            <a:schemeClr val="tx1"/>
          </a:fontRef>
        </p:style>
      </p:cxnSp>
      <p:sp>
        <p:nvSpPr>
          <p:cNvPr id="47" name="Rectangle 46"/>
          <p:cNvSpPr/>
          <p:nvPr/>
        </p:nvSpPr>
        <p:spPr>
          <a:xfrm>
            <a:off x="7385286" y="5449823"/>
            <a:ext cx="4258042"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8" name="TextBox 47"/>
          <p:cNvSpPr txBox="1"/>
          <p:nvPr/>
        </p:nvSpPr>
        <p:spPr>
          <a:xfrm>
            <a:off x="6928086" y="5372099"/>
            <a:ext cx="365760" cy="155448"/>
          </a:xfrm>
          <a:prstGeom prst="rect">
            <a:avLst/>
          </a:prstGeom>
          <a:noFill/>
        </p:spPr>
        <p:txBody>
          <a:bodyPr wrap="square" anchor="t" lIns="0" tIns="0" rIns="0" bIns="0">
            <a:noAutofit/>
          </a:bodyPr>
          <a:lstStyle/>
          <a:p>
            <a:pPr algn="r">
              <a:lnSpc>
                <a:spcPct val="122000"/>
              </a:lnSpc>
              <a:spcAft>
                <a:spcPts val="0"/>
              </a:spcAft>
            </a:pPr>
            <a:r>
              <a:rPr sz="760" b="0">
                <a:solidFill>
                  <a:srgbClr val="5B6B84"/>
                </a:solidFill>
                <a:latin typeface="Arial"/>
              </a:rPr>
              <a:t>0%</a:t>
            </a:r>
          </a:p>
        </p:txBody>
      </p:sp>
      <p:sp>
        <p:nvSpPr>
          <p:cNvPr id="49" name="Rectangle 48"/>
          <p:cNvSpPr/>
          <p:nvPr/>
        </p:nvSpPr>
        <p:spPr>
          <a:xfrm>
            <a:off x="7385286" y="4696205"/>
            <a:ext cx="4258042" cy="9525"/>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0" name="TextBox 49"/>
          <p:cNvSpPr txBox="1"/>
          <p:nvPr/>
        </p:nvSpPr>
        <p:spPr>
          <a:xfrm>
            <a:off x="6928086" y="4618481"/>
            <a:ext cx="365760" cy="155448"/>
          </a:xfrm>
          <a:prstGeom prst="rect">
            <a:avLst/>
          </a:prstGeom>
          <a:noFill/>
        </p:spPr>
        <p:txBody>
          <a:bodyPr wrap="square" anchor="t" lIns="0" tIns="0" rIns="0" bIns="0">
            <a:noAutofit/>
          </a:bodyPr>
          <a:lstStyle/>
          <a:p>
            <a:pPr algn="r">
              <a:lnSpc>
                <a:spcPct val="122000"/>
              </a:lnSpc>
              <a:spcAft>
                <a:spcPts val="0"/>
              </a:spcAft>
            </a:pPr>
            <a:r>
              <a:rPr sz="760" b="0">
                <a:solidFill>
                  <a:srgbClr val="5B6B84"/>
                </a:solidFill>
                <a:latin typeface="Arial"/>
              </a:rPr>
              <a:t>20%</a:t>
            </a:r>
          </a:p>
        </p:txBody>
      </p:sp>
      <p:sp>
        <p:nvSpPr>
          <p:cNvPr id="51" name="Rectangle 50"/>
          <p:cNvSpPr/>
          <p:nvPr/>
        </p:nvSpPr>
        <p:spPr>
          <a:xfrm>
            <a:off x="7385286" y="3942587"/>
            <a:ext cx="4258042" cy="9525"/>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2" name="TextBox 51"/>
          <p:cNvSpPr txBox="1"/>
          <p:nvPr/>
        </p:nvSpPr>
        <p:spPr>
          <a:xfrm>
            <a:off x="6928086" y="3864863"/>
            <a:ext cx="365760" cy="155448"/>
          </a:xfrm>
          <a:prstGeom prst="rect">
            <a:avLst/>
          </a:prstGeom>
          <a:noFill/>
        </p:spPr>
        <p:txBody>
          <a:bodyPr wrap="square" anchor="t" lIns="0" tIns="0" rIns="0" bIns="0">
            <a:noAutofit/>
          </a:bodyPr>
          <a:lstStyle/>
          <a:p>
            <a:pPr algn="r">
              <a:lnSpc>
                <a:spcPct val="122000"/>
              </a:lnSpc>
              <a:spcAft>
                <a:spcPts val="0"/>
              </a:spcAft>
            </a:pPr>
            <a:r>
              <a:rPr sz="760" b="0">
                <a:solidFill>
                  <a:srgbClr val="5B6B84"/>
                </a:solidFill>
                <a:latin typeface="Arial"/>
              </a:rPr>
              <a:t>40%</a:t>
            </a:r>
          </a:p>
        </p:txBody>
      </p:sp>
      <p:sp>
        <p:nvSpPr>
          <p:cNvPr id="53" name="Rectangle 52"/>
          <p:cNvSpPr/>
          <p:nvPr/>
        </p:nvSpPr>
        <p:spPr>
          <a:xfrm>
            <a:off x="7385286" y="3188970"/>
            <a:ext cx="4258042" cy="9525"/>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4" name="TextBox 53"/>
          <p:cNvSpPr txBox="1"/>
          <p:nvPr/>
        </p:nvSpPr>
        <p:spPr>
          <a:xfrm>
            <a:off x="6928086" y="3111246"/>
            <a:ext cx="365760" cy="155448"/>
          </a:xfrm>
          <a:prstGeom prst="rect">
            <a:avLst/>
          </a:prstGeom>
          <a:noFill/>
        </p:spPr>
        <p:txBody>
          <a:bodyPr wrap="square" anchor="t" lIns="0" tIns="0" rIns="0" bIns="0">
            <a:noAutofit/>
          </a:bodyPr>
          <a:lstStyle/>
          <a:p>
            <a:pPr algn="r">
              <a:lnSpc>
                <a:spcPct val="122000"/>
              </a:lnSpc>
              <a:spcAft>
                <a:spcPts val="0"/>
              </a:spcAft>
            </a:pPr>
            <a:r>
              <a:rPr sz="760" b="0">
                <a:solidFill>
                  <a:srgbClr val="5B6B84"/>
                </a:solidFill>
                <a:latin typeface="Arial"/>
              </a:rPr>
              <a:t>60%</a:t>
            </a:r>
          </a:p>
        </p:txBody>
      </p:sp>
      <p:sp>
        <p:nvSpPr>
          <p:cNvPr id="55" name="Rectangle 54"/>
          <p:cNvSpPr/>
          <p:nvPr/>
        </p:nvSpPr>
        <p:spPr>
          <a:xfrm>
            <a:off x="7385286" y="2435352"/>
            <a:ext cx="4258042" cy="9525"/>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6" name="TextBox 55"/>
          <p:cNvSpPr txBox="1"/>
          <p:nvPr/>
        </p:nvSpPr>
        <p:spPr>
          <a:xfrm>
            <a:off x="6928086" y="2357628"/>
            <a:ext cx="365760" cy="155448"/>
          </a:xfrm>
          <a:prstGeom prst="rect">
            <a:avLst/>
          </a:prstGeom>
          <a:noFill/>
        </p:spPr>
        <p:txBody>
          <a:bodyPr wrap="square" anchor="t" lIns="0" tIns="0" rIns="0" bIns="0">
            <a:noAutofit/>
          </a:bodyPr>
          <a:lstStyle/>
          <a:p>
            <a:pPr algn="r">
              <a:lnSpc>
                <a:spcPct val="122000"/>
              </a:lnSpc>
              <a:spcAft>
                <a:spcPts val="0"/>
              </a:spcAft>
            </a:pPr>
            <a:r>
              <a:rPr sz="760" b="0">
                <a:solidFill>
                  <a:srgbClr val="5B6B84"/>
                </a:solidFill>
                <a:latin typeface="Arial"/>
              </a:rPr>
              <a:t>80%</a:t>
            </a:r>
          </a:p>
        </p:txBody>
      </p:sp>
      <p:sp>
        <p:nvSpPr>
          <p:cNvPr id="57" name="Rectangle 56"/>
          <p:cNvSpPr/>
          <p:nvPr/>
        </p:nvSpPr>
        <p:spPr>
          <a:xfrm>
            <a:off x="7613396" y="2887522"/>
            <a:ext cx="1417320" cy="2562301"/>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8" name="TextBox 57"/>
          <p:cNvSpPr txBox="1"/>
          <p:nvPr/>
        </p:nvSpPr>
        <p:spPr>
          <a:xfrm>
            <a:off x="7681976" y="2558338"/>
            <a:ext cx="1280160" cy="297484"/>
          </a:xfrm>
          <a:prstGeom prst="rect">
            <a:avLst/>
          </a:prstGeom>
          <a:noFill/>
        </p:spPr>
        <p:txBody>
          <a:bodyPr wrap="square" anchor="t" lIns="0" tIns="0" rIns="0" bIns="0">
            <a:noAutofit/>
          </a:bodyPr>
          <a:lstStyle/>
          <a:p>
            <a:pPr algn="ctr">
              <a:lnSpc>
                <a:spcPct val="122000"/>
              </a:lnSpc>
              <a:spcAft>
                <a:spcPts val="0"/>
              </a:spcAft>
            </a:pPr>
            <a:r>
              <a:rPr sz="1600" b="1">
                <a:solidFill>
                  <a:srgbClr val="0A1E3C"/>
                </a:solidFill>
                <a:latin typeface="Georgia"/>
              </a:rPr>
              <a:t>68%</a:t>
            </a:r>
          </a:p>
        </p:txBody>
      </p:sp>
      <p:sp>
        <p:nvSpPr>
          <p:cNvPr id="59" name="TextBox 58"/>
          <p:cNvSpPr txBox="1"/>
          <p:nvPr/>
        </p:nvSpPr>
        <p:spPr>
          <a:xfrm>
            <a:off x="7407656" y="5522975"/>
            <a:ext cx="1828800" cy="30089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Under-construction capacity pre-committed, Dec 2024</a:t>
            </a:r>
          </a:p>
        </p:txBody>
      </p:sp>
      <p:sp>
        <p:nvSpPr>
          <p:cNvPr id="60" name="Rectangle 59"/>
          <p:cNvSpPr/>
          <p:nvPr/>
        </p:nvSpPr>
        <p:spPr>
          <a:xfrm>
            <a:off x="9997900" y="4017949"/>
            <a:ext cx="1417320" cy="1431874"/>
          </a:xfrm>
          <a:prstGeom prst="rect">
            <a:avLst/>
          </a:prstGeom>
          <a:solidFill>
            <a:srgbClr val="AEBCCE"/>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1" name="TextBox 60"/>
          <p:cNvSpPr txBox="1"/>
          <p:nvPr/>
        </p:nvSpPr>
        <p:spPr>
          <a:xfrm>
            <a:off x="10066480" y="3688765"/>
            <a:ext cx="1280160" cy="297484"/>
          </a:xfrm>
          <a:prstGeom prst="rect">
            <a:avLst/>
          </a:prstGeom>
          <a:noFill/>
        </p:spPr>
        <p:txBody>
          <a:bodyPr wrap="square" anchor="t" lIns="0" tIns="0" rIns="0" bIns="0">
            <a:noAutofit/>
          </a:bodyPr>
          <a:lstStyle/>
          <a:p>
            <a:pPr algn="ctr">
              <a:lnSpc>
                <a:spcPct val="122000"/>
              </a:lnSpc>
              <a:spcAft>
                <a:spcPts val="0"/>
              </a:spcAft>
            </a:pPr>
            <a:r>
              <a:rPr sz="1600" b="1">
                <a:solidFill>
                  <a:srgbClr val="0A1E3C"/>
                </a:solidFill>
                <a:latin typeface="Georgia"/>
              </a:rPr>
              <a:t>38%</a:t>
            </a:r>
          </a:p>
        </p:txBody>
      </p:sp>
      <p:sp>
        <p:nvSpPr>
          <p:cNvPr id="62" name="TextBox 61"/>
          <p:cNvSpPr txBox="1"/>
          <p:nvPr/>
        </p:nvSpPr>
        <p:spPr>
          <a:xfrm>
            <a:off x="9792160" y="5522975"/>
            <a:ext cx="1828800" cy="159593"/>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Long-term average pre-commitment</a:t>
            </a:r>
          </a:p>
        </p:txBody>
      </p:sp>
      <p:cxnSp>
        <p:nvCxnSpPr>
          <p:cNvPr id="63" name="Connector 62"/>
          <p:cNvCxnSpPr/>
          <p:nvPr/>
        </p:nvCxnSpPr>
        <p:spPr>
          <a:xfrm>
            <a:off x="9030716" y="4017949"/>
            <a:ext cx="967184" cy="0"/>
          </a:xfrm>
          <a:prstGeom prst="line">
            <a:avLst/>
          </a:prstGeom>
          <a:ln w="11430">
            <a:solidFill>
              <a:srgbClr val="5B6B84"/>
            </a:solidFill>
            <a:prstDash val="dash"/>
          </a:ln>
        </p:spPr>
        <p:style>
          <a:lnRef idx="2">
            <a:schemeClr val="accent1"/>
          </a:lnRef>
          <a:fillRef idx="0">
            <a:schemeClr val="accent1"/>
          </a:fillRef>
          <a:effectRef idx="0">
            <a:schemeClr val="accent1"/>
          </a:effectRef>
          <a:fontRef idx="minor">
            <a:schemeClr val="tx1"/>
          </a:fontRef>
        </p:style>
      </p:cxnSp>
      <p:sp>
        <p:nvSpPr>
          <p:cNvPr id="64" name="Rectangle 63"/>
          <p:cNvSpPr/>
          <p:nvPr/>
        </p:nvSpPr>
        <p:spPr>
          <a:xfrm>
            <a:off x="9140444" y="2887522"/>
            <a:ext cx="13970" cy="113042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5" name="Rectangle 64"/>
          <p:cNvSpPr/>
          <p:nvPr/>
        </p:nvSpPr>
        <p:spPr>
          <a:xfrm>
            <a:off x="9094724" y="2887522"/>
            <a:ext cx="91440" cy="1397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6" name="Rectangle 65"/>
          <p:cNvSpPr/>
          <p:nvPr/>
        </p:nvSpPr>
        <p:spPr>
          <a:xfrm>
            <a:off x="9094724" y="4017949"/>
            <a:ext cx="91440" cy="1397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7" name="TextBox 66"/>
          <p:cNvSpPr txBox="1"/>
          <p:nvPr/>
        </p:nvSpPr>
        <p:spPr>
          <a:xfrm>
            <a:off x="9222740" y="3315576"/>
            <a:ext cx="640080" cy="256032"/>
          </a:xfrm>
          <a:prstGeom prst="rect">
            <a:avLst/>
          </a:prstGeom>
          <a:noFill/>
        </p:spPr>
        <p:txBody>
          <a:bodyPr wrap="square" anchor="t" lIns="0" tIns="0" rIns="0" bIns="0">
            <a:noAutofit/>
          </a:bodyPr>
          <a:lstStyle/>
          <a:p>
            <a:pPr algn="l">
              <a:lnSpc>
                <a:spcPct val="122000"/>
              </a:lnSpc>
              <a:spcAft>
                <a:spcPts val="0"/>
              </a:spcAft>
            </a:pPr>
            <a:r>
              <a:rPr sz="1400" b="1">
                <a:solidFill>
                  <a:srgbClr val="0A1E3C"/>
                </a:solidFill>
                <a:latin typeface="Georgia"/>
              </a:rPr>
              <a:t>~1.8x</a:t>
            </a:r>
          </a:p>
        </p:txBody>
      </p:sp>
      <p:sp>
        <p:nvSpPr>
          <p:cNvPr id="68" name="TextBox 67"/>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CBRE Global Data Center Trends 2025 (24 Jun 2025); M3 Property (Sep 2024); JLL (10 Mar 2026); M3 Property (Nov 2025).</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08 · Pricing &amp; economics</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50</a:t>
            </a:r>
          </a:p>
        </p:txBody>
      </p:sp>
      <p:sp>
        <p:nvSpPr>
          <p:cNvPr id="9" name="TextBox 8"/>
          <p:cNvSpPr txBox="1"/>
          <p:nvPr/>
        </p:nvSpPr>
        <p:spPr>
          <a:xfrm>
            <a:off x="502920" y="576072"/>
            <a:ext cx="9418320" cy="52242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The economics per megawatt are now visible: ~A$2m/MW/yr contracted EBITDA at the top end, ~50% EBITDA margins in listed colocation</a:t>
            </a:r>
          </a:p>
        </p:txBody>
      </p:sp>
      <p:sp>
        <p:nvSpPr>
          <p:cNvPr id="10" name="TextBox 9"/>
          <p:cNvSpPr txBox="1"/>
          <p:nvPr/>
        </p:nvSpPr>
        <p:spPr>
          <a:xfrm>
            <a:off x="502920" y="1188873"/>
            <a:ext cx="7087342"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Anchors</a:t>
            </a:r>
          </a:p>
        </p:txBody>
      </p:sp>
      <p:sp>
        <p:nvSpPr>
          <p:cNvPr id="11" name="Rectangle 10"/>
          <p:cNvSpPr/>
          <p:nvPr/>
        </p:nvSpPr>
        <p:spPr>
          <a:xfrm>
            <a:off x="502920" y="1371753"/>
            <a:ext cx="7087342"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12" name="Table 11"/>
          <p:cNvGraphicFramePr>
            <a:graphicFrameLocks noGrp="1"/>
          </p:cNvGraphicFramePr>
          <p:nvPr/>
        </p:nvGraphicFramePr>
        <p:xfrm>
          <a:off x="502920" y="1463193"/>
          <a:ext cx="7087342" cy="2488690"/>
        </p:xfrm>
        <a:graphic>
          <a:graphicData uri="http://schemas.openxmlformats.org/drawingml/2006/table">
            <a:tbl>
              <a:tblPr firstRow="0" bandRow="0" firstCol="0" bandCol="0">
                <a:tableStyleId>{2D5ABB26-0587-4C30-8999-92F81FD0307C}</a:tableStyleId>
              </a:tblPr>
              <a:tblGrid>
                <a:gridCol w="2103120"/>
                <a:gridCol w="2057400"/>
                <a:gridCol w="2926822"/>
              </a:tblGrid>
              <a:tr h="290017">
                <a:tc>
                  <a:txBody>
                    <a:bodyPr wrap="square">
                      <a:noAutofit/>
                    </a:bodyPr>
                    <a:lstStyle/>
                    <a:p>
                      <a:pPr algn="l">
                        <a:lnSpc>
                          <a:spcPct val="118000"/>
                        </a:lnSpc>
                      </a:pPr>
                      <a:r>
                        <a:rPr sz="850" b="1">
                          <a:solidFill>
                            <a:srgbClr val="0A1E3C"/>
                          </a:solidFill>
                          <a:latin typeface="Arial"/>
                        </a:rPr>
                        <a:t>Anchor</a:t>
                      </a:r>
                    </a:p>
                  </a:txBody>
                  <a:tcPr marL="91440" marR="82296" marT="68580" marB="68580"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50" b="1">
                          <a:solidFill>
                            <a:srgbClr val="0A1E3C"/>
                          </a:solidFill>
                          <a:latin typeface="Arial"/>
                        </a:rPr>
                        <a:t>Figure</a:t>
                      </a:r>
                    </a:p>
                  </a:txBody>
                  <a:tcPr marL="82296" marR="82296" marT="68580" marB="68580"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50" b="1">
                          <a:solidFill>
                            <a:srgbClr val="0A1E3C"/>
                          </a:solidFill>
                          <a:latin typeface="Arial"/>
                        </a:rPr>
                        <a:t>Basis</a:t>
                      </a:r>
                    </a:p>
                  </a:txBody>
                  <a:tcPr marL="82296" marR="82296" marT="68580" marB="68580" anchor="t">
                    <a:lnT w="11430" cap="flat" cmpd="sng" algn="ctr">
                      <a:solidFill>
                        <a:srgbClr val="0A1E3C"/>
                      </a:solidFill>
                    </a:lnT>
                    <a:lnB w="11430" cap="flat" cmpd="sng" algn="ctr">
                      <a:solidFill>
                        <a:srgbClr val="0A1E3C"/>
                      </a:solidFill>
                    </a:lnB>
                    <a:noFill/>
                  </a:tcPr>
                </a:tc>
              </a:tr>
              <a:tr h="290017">
                <a:tc>
                  <a:txBody>
                    <a:bodyPr wrap="square">
                      <a:noAutofit/>
                    </a:bodyPr>
                    <a:lstStyle/>
                    <a:p>
                      <a:pPr algn="l">
                        <a:lnSpc>
                          <a:spcPct val="118000"/>
                        </a:lnSpc>
                      </a:pPr>
                      <a:r>
                        <a:rPr sz="850" b="1">
                          <a:solidFill>
                            <a:srgbClr val="0A1E3C"/>
                          </a:solidFill>
                          <a:latin typeface="Arial"/>
                        </a:rPr>
                        <a:t>CDC hyperscale contracted EBITDA</a:t>
                      </a:r>
                    </a:p>
                  </a:txBody>
                  <a:tcPr marL="91440" marR="82296" marT="68580" marB="68580" anchor="t">
                    <a:lnB w="7620" cap="flat" cmpd="sng" algn="ctr">
                      <a:solidFill>
                        <a:srgbClr val="D7DEE9"/>
                      </a:solidFill>
                    </a:lnB>
                    <a:solidFill>
                      <a:srgbClr val="F6E9E2"/>
                    </a:solidFill>
                  </a:tcPr>
                </a:tc>
                <a:tc>
                  <a:txBody>
                    <a:bodyPr wrap="square">
                      <a:noAutofit/>
                    </a:bodyPr>
                    <a:lstStyle/>
                    <a:p>
                      <a:pPr algn="l">
                        <a:lnSpc>
                          <a:spcPct val="118000"/>
                        </a:lnSpc>
                      </a:pPr>
                      <a:r>
                        <a:rPr sz="850" b="0">
                          <a:solidFill>
                            <a:srgbClr val="0A1E3C"/>
                          </a:solidFill>
                          <a:latin typeface="Arial"/>
                        </a:rPr>
                        <a:t>~A$2m/MW/yr</a:t>
                      </a:r>
                    </a:p>
                  </a:txBody>
                  <a:tcPr marL="82296" marR="82296" marT="68580" marB="68580" anchor="t">
                    <a:lnB w="7620" cap="flat" cmpd="sng" algn="ctr">
                      <a:solidFill>
                        <a:srgbClr val="D7DEE9"/>
                      </a:solidFill>
                    </a:lnB>
                    <a:solidFill>
                      <a:srgbClr val="F6E9E2"/>
                    </a:solidFill>
                  </a:tcPr>
                </a:tc>
                <a:tc>
                  <a:txBody>
                    <a:bodyPr wrap="square">
                      <a:noAutofit/>
                    </a:bodyPr>
                    <a:lstStyle/>
                    <a:p>
                      <a:pPr algn="l">
                        <a:lnSpc>
                          <a:spcPct val="118000"/>
                        </a:lnSpc>
                      </a:pPr>
                      <a:r>
                        <a:rPr sz="850" b="0">
                          <a:solidFill>
                            <a:srgbClr val="0A1E3C"/>
                          </a:solidFill>
                          <a:latin typeface="Arial"/>
                        </a:rPr>
                        <a:t>A$2bn annualised at 1 GW deployed</a:t>
                      </a:r>
                    </a:p>
                  </a:txBody>
                  <a:tcPr marL="82296" marR="82296" marT="68580" marB="68580" anchor="t">
                    <a:lnB w="7620" cap="flat" cmpd="sng" algn="ctr">
                      <a:solidFill>
                        <a:srgbClr val="D7DEE9"/>
                      </a:solidFill>
                    </a:lnB>
                    <a:solidFill>
                      <a:srgbClr val="F6E9E2"/>
                    </a:solidFill>
                  </a:tcPr>
                </a:tc>
              </a:tr>
              <a:tr h="290017">
                <a:tc>
                  <a:txBody>
                    <a:bodyPr wrap="square">
                      <a:noAutofit/>
                    </a:bodyPr>
                    <a:lstStyle/>
                    <a:p>
                      <a:pPr algn="l">
                        <a:lnSpc>
                          <a:spcPct val="118000"/>
                        </a:lnSpc>
                      </a:pPr>
                      <a:r>
                        <a:rPr sz="850" b="1">
                          <a:solidFill>
                            <a:srgbClr val="0A1E3C"/>
                          </a:solidFill>
                          <a:latin typeface="Arial"/>
                        </a:rPr>
                        <a:t>NEXTDC uEBITDA margin (FY26)</a:t>
                      </a:r>
                    </a:p>
                  </a:txBody>
                  <a:tcPr marL="91440" marR="82296" marT="68580" marB="68580" anchor="t">
                    <a:lnB w="7620" cap="flat" cmpd="sng" algn="ctr">
                      <a:solidFill>
                        <a:srgbClr val="D7DEE9"/>
                      </a:solidFill>
                    </a:lnB>
                    <a:noFill/>
                  </a:tcPr>
                </a:tc>
                <a:tc>
                  <a:txBody>
                    <a:bodyPr wrap="square">
                      <a:noAutofit/>
                    </a:bodyPr>
                    <a:lstStyle/>
                    <a:p>
                      <a:pPr algn="l">
                        <a:lnSpc>
                          <a:spcPct val="118000"/>
                        </a:lnSpc>
                      </a:pPr>
                      <a:r>
                        <a:rPr sz="850" b="0">
                          <a:solidFill>
                            <a:srgbClr val="0A1E3C"/>
                          </a:solidFill>
                          <a:latin typeface="Arial"/>
                        </a:rPr>
                        <a:t>50% of total revenue; 61% of net</a:t>
                      </a:r>
                    </a:p>
                  </a:txBody>
                  <a:tcPr marL="82296" marR="82296" marT="68580" marB="68580" anchor="t">
                    <a:lnB w="7620" cap="flat" cmpd="sng" algn="ctr">
                      <a:solidFill>
                        <a:srgbClr val="D7DEE9"/>
                      </a:solidFill>
                    </a:lnB>
                    <a:noFill/>
                  </a:tcPr>
                </a:tc>
                <a:tc>
                  <a:txBody>
                    <a:bodyPr wrap="square">
                      <a:noAutofit/>
                    </a:bodyPr>
                    <a:lstStyle/>
                    <a:p>
                      <a:pPr algn="l">
                        <a:lnSpc>
                          <a:spcPct val="118000"/>
                        </a:lnSpc>
                      </a:pPr>
                      <a:r>
                        <a:rPr sz="850" b="0">
                          <a:solidFill>
                            <a:srgbClr val="0A1E3C"/>
                          </a:solidFill>
                          <a:latin typeface="Arial"/>
                        </a:rPr>
                        <a:t>A$248.8m on A$496.5m / A$405.0m</a:t>
                      </a:r>
                    </a:p>
                  </a:txBody>
                  <a:tcPr marL="82296" marR="82296" marT="68580" marB="68580" anchor="t">
                    <a:lnB w="7620" cap="flat" cmpd="sng" algn="ctr">
                      <a:solidFill>
                        <a:srgbClr val="D7DEE9"/>
                      </a:solidFill>
                    </a:lnB>
                    <a:noFill/>
                  </a:tcPr>
                </a:tc>
              </a:tr>
              <a:tr h="290017">
                <a:tc>
                  <a:txBody>
                    <a:bodyPr wrap="square">
                      <a:noAutofit/>
                    </a:bodyPr>
                    <a:lstStyle/>
                    <a:p>
                      <a:pPr algn="l">
                        <a:lnSpc>
                          <a:spcPct val="118000"/>
                        </a:lnSpc>
                      </a:pPr>
                      <a:r>
                        <a:rPr sz="850" b="1">
                          <a:solidFill>
                            <a:srgbClr val="0A1E3C"/>
                          </a:solidFill>
                          <a:latin typeface="Arial"/>
                        </a:rPr>
                        <a:t>NEXTDC gross margin</a:t>
                      </a:r>
                    </a:p>
                  </a:txBody>
                  <a:tcPr marL="91440" marR="82296" marT="68580" marB="68580" anchor="t">
                    <a:lnB w="7620" cap="flat" cmpd="sng" algn="ctr">
                      <a:solidFill>
                        <a:srgbClr val="D7DEE9"/>
                      </a:solidFill>
                    </a:lnB>
                    <a:noFill/>
                  </a:tcPr>
                </a:tc>
                <a:tc>
                  <a:txBody>
                    <a:bodyPr wrap="square">
                      <a:noAutofit/>
                    </a:bodyPr>
                    <a:lstStyle/>
                    <a:p>
                      <a:pPr algn="l">
                        <a:lnSpc>
                          <a:spcPct val="118000"/>
                        </a:lnSpc>
                      </a:pPr>
                      <a:r>
                        <a:rPr sz="850" b="0">
                          <a:solidFill>
                            <a:srgbClr val="0A1E3C"/>
                          </a:solidFill>
                          <a:latin typeface="Arial"/>
                        </a:rPr>
                        <a:t>~82%</a:t>
                      </a:r>
                    </a:p>
                  </a:txBody>
                  <a:tcPr marL="82296" marR="82296" marT="68580" marB="68580" anchor="t">
                    <a:lnB w="7620" cap="flat" cmpd="sng" algn="ctr">
                      <a:solidFill>
                        <a:srgbClr val="D7DEE9"/>
                      </a:solidFill>
                    </a:lnB>
                    <a:noFill/>
                  </a:tcPr>
                </a:tc>
                <a:tc>
                  <a:txBody>
                    <a:bodyPr wrap="square">
                      <a:noAutofit/>
                    </a:bodyPr>
                    <a:lstStyle/>
                    <a:p>
                      <a:pPr algn="l">
                        <a:lnSpc>
                          <a:spcPct val="118000"/>
                        </a:lnSpc>
                      </a:pPr>
                      <a:r>
                        <a:rPr sz="850" b="0">
                          <a:solidFill>
                            <a:srgbClr val="0A1E3C"/>
                          </a:solidFill>
                          <a:latin typeface="Arial"/>
                        </a:rPr>
                        <a:t>FY26 net revenue A$405.0m on total revenue A$496.5m</a:t>
                      </a:r>
                    </a:p>
                  </a:txBody>
                  <a:tcPr marL="82296" marR="82296" marT="68580" marB="68580" anchor="t">
                    <a:lnB w="7620" cap="flat" cmpd="sng" algn="ctr">
                      <a:solidFill>
                        <a:srgbClr val="D7DEE9"/>
                      </a:solidFill>
                    </a:lnB>
                    <a:noFill/>
                  </a:tcPr>
                </a:tc>
              </a:tr>
              <a:tr h="748588">
                <a:tc>
                  <a:txBody>
                    <a:bodyPr wrap="square">
                      <a:noAutofit/>
                    </a:bodyPr>
                    <a:lstStyle/>
                    <a:p>
                      <a:pPr algn="l">
                        <a:lnSpc>
                          <a:spcPct val="118000"/>
                        </a:lnSpc>
                      </a:pPr>
                      <a:r>
                        <a:rPr sz="850" b="1">
                          <a:solidFill>
                            <a:srgbClr val="0A1E3C"/>
                          </a:solidFill>
                          <a:latin typeface="Arial"/>
                        </a:rPr>
                        <a:t>NEXTDC FCF</a:t>
                      </a:r>
                    </a:p>
                  </a:txBody>
                  <a:tcPr marL="91440" marR="82296" marT="68580" marB="68580" anchor="t">
                    <a:lnB w="7620" cap="flat" cmpd="sng" algn="ctr">
                      <a:solidFill>
                        <a:srgbClr val="D7DEE9"/>
                      </a:solidFill>
                    </a:lnB>
                    <a:noFill/>
                  </a:tcPr>
                </a:tc>
                <a:tc>
                  <a:txBody>
                    <a:bodyPr wrap="square">
                      <a:noAutofit/>
                    </a:bodyPr>
                    <a:lstStyle/>
                    <a:p>
                      <a:pPr algn="l">
                        <a:lnSpc>
                          <a:spcPct val="118000"/>
                        </a:lnSpc>
                      </a:pPr>
                      <a:r>
                        <a:rPr sz="850" b="0">
                          <a:solidFill>
                            <a:srgbClr val="0A1E3C"/>
                          </a:solidFill>
                          <a:latin typeface="Arial"/>
                        </a:rPr>
                        <a:t>-A$1,976.3m (FY26)</a:t>
                      </a:r>
                    </a:p>
                  </a:txBody>
                  <a:tcPr marL="82296" marR="82296" marT="68580" marB="68580" anchor="t">
                    <a:lnB w="7620" cap="flat" cmpd="sng" algn="ctr">
                      <a:solidFill>
                        <a:srgbClr val="D7DEE9"/>
                      </a:solidFill>
                    </a:lnB>
                    <a:noFill/>
                  </a:tcPr>
                </a:tc>
                <a:tc>
                  <a:txBody>
                    <a:bodyPr wrap="square">
                      <a:noAutofit/>
                    </a:bodyPr>
                    <a:lstStyle/>
                    <a:p>
                      <a:pPr algn="l">
                        <a:lnSpc>
                          <a:spcPct val="118000"/>
                        </a:lnSpc>
                      </a:pPr>
                      <a:r>
                        <a:rPr sz="850" b="0">
                          <a:solidFill>
                            <a:srgbClr val="0A1E3C"/>
                          </a:solidFill>
                          <a:latin typeface="Arial"/>
                        </a:rPr>
                        <a:t>Operating cash flow A$99.9m less payments for PP&amp;E A$2,076.1m; -A$2,962.5m including investment property and intangibles. Deep-negative during build-out, the J-curve price</a:t>
                      </a:r>
                    </a:p>
                  </a:txBody>
                  <a:tcPr marL="82296" marR="82296" marT="68580" marB="68580" anchor="t">
                    <a:lnB w="7620" cap="flat" cmpd="sng" algn="ctr">
                      <a:solidFill>
                        <a:srgbClr val="D7DEE9"/>
                      </a:solidFill>
                    </a:lnB>
                    <a:noFill/>
                  </a:tcPr>
                </a:tc>
              </a:tr>
              <a:tr h="290017">
                <a:tc>
                  <a:txBody>
                    <a:bodyPr wrap="square">
                      <a:noAutofit/>
                    </a:bodyPr>
                    <a:lstStyle/>
                    <a:p>
                      <a:pPr algn="l">
                        <a:lnSpc>
                          <a:spcPct val="118000"/>
                        </a:lnSpc>
                      </a:pPr>
                      <a:r>
                        <a:rPr sz="850" b="1">
                          <a:solidFill>
                            <a:srgbClr val="0A1E3C"/>
                          </a:solidFill>
                          <a:latin typeface="Arial"/>
                        </a:rPr>
                        <a:t>CDC operating earnings path</a:t>
                      </a:r>
                    </a:p>
                  </a:txBody>
                  <a:tcPr marL="91440" marR="82296" marT="68580" marB="68580" anchor="t">
                    <a:lnB w="7620" cap="flat" cmpd="sng" algn="ctr">
                      <a:solidFill>
                        <a:srgbClr val="D7DEE9"/>
                      </a:solidFill>
                    </a:lnB>
                    <a:noFill/>
                  </a:tcPr>
                </a:tc>
                <a:tc>
                  <a:txBody>
                    <a:bodyPr wrap="square">
                      <a:noAutofit/>
                    </a:bodyPr>
                    <a:lstStyle/>
                    <a:p>
                      <a:pPr algn="l">
                        <a:lnSpc>
                          <a:spcPct val="118000"/>
                        </a:lnSpc>
                      </a:pPr>
                      <a:r>
                        <a:rPr sz="850" b="0">
                          <a:solidFill>
                            <a:srgbClr val="0A1E3C"/>
                          </a:solidFill>
                          <a:latin typeface="Arial"/>
                        </a:rPr>
                        <a:t>~A$400m FY26 to ≥A$1bn FY28</a:t>
                      </a:r>
                    </a:p>
                  </a:txBody>
                  <a:tcPr marL="82296" marR="82296" marT="68580" marB="68580" anchor="t">
                    <a:lnB w="7620" cap="flat" cmpd="sng" algn="ctr">
                      <a:solidFill>
                        <a:srgbClr val="D7DEE9"/>
                      </a:solidFill>
                    </a:lnB>
                    <a:noFill/>
                  </a:tcPr>
                </a:tc>
                <a:tc>
                  <a:txBody>
                    <a:bodyPr wrap="square">
                      <a:noAutofit/>
                    </a:bodyPr>
                    <a:lstStyle/>
                    <a:p>
                      <a:pPr algn="l">
                        <a:lnSpc>
                          <a:spcPct val="118000"/>
                        </a:lnSpc>
                      </a:pPr>
                      <a:r>
                        <a:rPr sz="850" b="0">
                          <a:solidFill>
                            <a:srgbClr val="0A1E3C"/>
                          </a:solidFill>
                          <a:latin typeface="Arial"/>
                        </a:rPr>
                        <a:t>555 MW contract conversion</a:t>
                      </a:r>
                    </a:p>
                  </a:txBody>
                  <a:tcPr marL="82296" marR="82296" marT="68580" marB="68580" anchor="t">
                    <a:lnB w="7620" cap="flat" cmpd="sng" algn="ctr">
                      <a:solidFill>
                        <a:srgbClr val="D7DEE9"/>
                      </a:solidFill>
                    </a:lnB>
                    <a:noFill/>
                  </a:tcPr>
                </a:tc>
              </a:tr>
              <a:tr h="290017">
                <a:tc>
                  <a:txBody>
                    <a:bodyPr wrap="square">
                      <a:noAutofit/>
                    </a:bodyPr>
                    <a:lstStyle/>
                    <a:p>
                      <a:pPr algn="l">
                        <a:lnSpc>
                          <a:spcPct val="118000"/>
                        </a:lnSpc>
                      </a:pPr>
                      <a:r>
                        <a:rPr sz="850" b="1">
                          <a:solidFill>
                            <a:srgbClr val="0A1E3C"/>
                          </a:solidFill>
                          <a:latin typeface="Arial"/>
                        </a:rPr>
                        <a:t>Build cost</a:t>
                      </a:r>
                    </a:p>
                  </a:txBody>
                  <a:tcPr marL="91440" marR="82296" marT="68580" marB="68580" anchor="t">
                    <a:lnB w="11430" cap="flat" cmpd="sng" algn="ctr">
                      <a:solidFill>
                        <a:srgbClr val="0A1E3C"/>
                      </a:solidFill>
                    </a:lnB>
                    <a:noFill/>
                  </a:tcPr>
                </a:tc>
                <a:tc>
                  <a:txBody>
                    <a:bodyPr wrap="square">
                      <a:noAutofit/>
                    </a:bodyPr>
                    <a:lstStyle/>
                    <a:p>
                      <a:pPr algn="l">
                        <a:lnSpc>
                          <a:spcPct val="118000"/>
                        </a:lnSpc>
                      </a:pPr>
                      <a:r>
                        <a:rPr sz="850" b="0">
                          <a:solidFill>
                            <a:srgbClr val="0A1E3C"/>
                          </a:solidFill>
                          <a:latin typeface="Arial"/>
                        </a:rPr>
                        <a:t>A$6–15m/MW</a:t>
                      </a:r>
                    </a:p>
                  </a:txBody>
                  <a:tcPr marL="82296" marR="82296" marT="68580" marB="68580" anchor="t">
                    <a:lnB w="11430" cap="flat" cmpd="sng" algn="ctr">
                      <a:solidFill>
                        <a:srgbClr val="0A1E3C"/>
                      </a:solidFill>
                    </a:lnB>
                    <a:noFill/>
                  </a:tcPr>
                </a:tc>
                <a:tc>
                  <a:txBody>
                    <a:bodyPr wrap="square">
                      <a:noAutofit/>
                    </a:bodyPr>
                    <a:lstStyle/>
                    <a:p>
                      <a:pPr algn="l">
                        <a:lnSpc>
                          <a:spcPct val="118000"/>
                        </a:lnSpc>
                      </a:pPr>
                      <a:r>
                        <a:rPr sz="850" b="0">
                          <a:solidFill>
                            <a:srgbClr val="0A1E3C"/>
                          </a:solidFill>
                          <a:latin typeface="Arial"/>
                        </a:rPr>
                        <a:t>Section 05 derivations</a:t>
                      </a:r>
                    </a:p>
                  </a:txBody>
                  <a:tcPr marL="82296" marR="82296" marT="68580" marB="68580" anchor="t">
                    <a:lnB w="11430" cap="flat" cmpd="sng" algn="ctr">
                      <a:solidFill>
                        <a:srgbClr val="0A1E3C"/>
                      </a:solidFill>
                    </a:lnB>
                    <a:noFill/>
                  </a:tcPr>
                </a:tc>
              </a:tr>
            </a:tbl>
          </a:graphicData>
        </a:graphic>
      </p:graphicFrame>
      <p:sp>
        <p:nvSpPr>
          <p:cNvPr id="13" name="TextBox 12"/>
          <p:cNvSpPr txBox="1"/>
          <p:nvPr/>
        </p:nvSpPr>
        <p:spPr>
          <a:xfrm>
            <a:off x="502920" y="4189629"/>
            <a:ext cx="7087342"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NEXTDC FY26, A$m: revenue and underlying EBITDA against the build-out charges (D&amp;A, interest)</a:t>
            </a:r>
          </a:p>
        </p:txBody>
      </p:sp>
      <p:sp>
        <p:nvSpPr>
          <p:cNvPr id="14" name="Rectangle 13"/>
          <p:cNvSpPr/>
          <p:nvPr/>
        </p:nvSpPr>
        <p:spPr>
          <a:xfrm>
            <a:off x="502920" y="4372509"/>
            <a:ext cx="7087342"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15" name="Chart 14"/>
          <p:cNvGraphicFramePr>
            <a:graphicFrameLocks noGrp="1"/>
          </p:cNvGraphicFramePr>
          <p:nvPr/>
        </p:nvGraphicFramePr>
        <p:xfrm>
          <a:off x="502920" y="4463949"/>
          <a:ext cx="7087342" cy="1195120"/>
        </p:xfrm>
        <a:graphic>
          <a:graphicData uri="http://schemas.openxmlformats.org/drawingml/2006/chart">
            <c:chart xmlns:c="http://schemas.openxmlformats.org/drawingml/2006/chart" r:id="rId2"/>
          </a:graphicData>
        </a:graphic>
      </p:graphicFrame>
      <p:sp>
        <p:nvSpPr>
          <p:cNvPr id="16" name="Rectangle 15"/>
          <p:cNvSpPr/>
          <p:nvPr/>
        </p:nvSpPr>
        <p:spPr>
          <a:xfrm>
            <a:off x="502920" y="5736794"/>
            <a:ext cx="105156" cy="105156"/>
          </a:xfrm>
          <a:prstGeom prst="rect">
            <a:avLst/>
          </a:prstGeom>
          <a:solidFill>
            <a:srgbClr val="AEBCCE"/>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TextBox 16"/>
          <p:cNvSpPr txBox="1"/>
          <p:nvPr/>
        </p:nvSpPr>
        <p:spPr>
          <a:xfrm>
            <a:off x="672084" y="5695646"/>
            <a:ext cx="478790" cy="16459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Revenue</a:t>
            </a:r>
          </a:p>
        </p:txBody>
      </p:sp>
      <p:sp>
        <p:nvSpPr>
          <p:cNvPr id="18" name="Rectangle 17"/>
          <p:cNvSpPr/>
          <p:nvPr/>
        </p:nvSpPr>
        <p:spPr>
          <a:xfrm>
            <a:off x="1315466" y="5736794"/>
            <a:ext cx="105156" cy="10515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TextBox 18"/>
          <p:cNvSpPr txBox="1"/>
          <p:nvPr/>
        </p:nvSpPr>
        <p:spPr>
          <a:xfrm>
            <a:off x="1484630" y="5695646"/>
            <a:ext cx="923290" cy="16459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Underlying EBITDA</a:t>
            </a:r>
          </a:p>
        </p:txBody>
      </p:sp>
      <p:sp>
        <p:nvSpPr>
          <p:cNvPr id="20" name="Rectangle 19"/>
          <p:cNvSpPr/>
          <p:nvPr/>
        </p:nvSpPr>
        <p:spPr>
          <a:xfrm>
            <a:off x="2572512" y="5736794"/>
            <a:ext cx="105156" cy="105156"/>
          </a:xfrm>
          <a:prstGeom prst="rect">
            <a:avLst/>
          </a:prstGeom>
          <a:solidFill>
            <a:srgbClr val="5B6B84"/>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TextBox 20"/>
          <p:cNvSpPr txBox="1"/>
          <p:nvPr/>
        </p:nvSpPr>
        <p:spPr>
          <a:xfrm>
            <a:off x="2741676" y="5695646"/>
            <a:ext cx="1615340" cy="16459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Build-out charges: D&amp;A and interest</a:t>
            </a:r>
          </a:p>
        </p:txBody>
      </p:sp>
      <p:sp>
        <p:nvSpPr>
          <p:cNvPr id="22" name="TextBox 21"/>
          <p:cNvSpPr txBox="1"/>
          <p:nvPr/>
        </p:nvSpPr>
        <p:spPr>
          <a:xfrm>
            <a:off x="7956022" y="1188873"/>
            <a:ext cx="3733027"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Deal structures that allocate the risk</a:t>
            </a:r>
          </a:p>
        </p:txBody>
      </p:sp>
      <p:sp>
        <p:nvSpPr>
          <p:cNvPr id="23" name="Rectangle 22"/>
          <p:cNvSpPr/>
          <p:nvPr/>
        </p:nvSpPr>
        <p:spPr>
          <a:xfrm>
            <a:off x="7956022" y="1371753"/>
            <a:ext cx="3733027"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Rectangle 23"/>
          <p:cNvSpPr/>
          <p:nvPr/>
        </p:nvSpPr>
        <p:spPr>
          <a:xfrm>
            <a:off x="7965166" y="1550178"/>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TextBox 24"/>
          <p:cNvSpPr txBox="1"/>
          <p:nvPr/>
        </p:nvSpPr>
        <p:spPr>
          <a:xfrm>
            <a:off x="8138902" y="1463193"/>
            <a:ext cx="3550147" cy="585581"/>
          </a:xfrm>
          <a:prstGeom prst="rect">
            <a:avLst/>
          </a:prstGeom>
          <a:noFill/>
        </p:spPr>
        <p:txBody>
          <a:bodyPr wrap="square" anchor="t" lIns="0" tIns="0" rIns="0" bIns="0">
            <a:noAutofit/>
          </a:bodyPr>
          <a:lstStyle/>
          <a:p>
            <a:pPr algn="l">
              <a:lnSpc>
                <a:spcPct val="132000"/>
              </a:lnSpc>
              <a:spcAft>
                <a:spcPts val="0"/>
              </a:spcAft>
            </a:pPr>
            <a:r>
              <a:rPr sz="940" b="1">
                <a:solidFill>
                  <a:srgbClr val="0A1E3C"/>
                </a:solidFill>
                <a:latin typeface="Arial"/>
              </a:rPr>
              <a:t>10–30-year hyperscale leases </a:t>
            </a:r>
            <a:r>
              <a:rPr sz="940" b="0">
                <a:solidFill>
                  <a:srgbClr val="0A1E3C"/>
                </a:solidFill>
                <a:latin typeface="Arial"/>
              </a:rPr>
              <a:t>(CDC 555 MW = 10-yr minimum with renewals; Telstra Clayton sale-leaseback = 30 years at 4.2% yield).</a:t>
            </a:r>
          </a:p>
        </p:txBody>
      </p:sp>
      <p:sp>
        <p:nvSpPr>
          <p:cNvPr id="26" name="Rectangle 25"/>
          <p:cNvSpPr/>
          <p:nvPr/>
        </p:nvSpPr>
        <p:spPr>
          <a:xfrm>
            <a:off x="7965166" y="2199768"/>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TextBox 26"/>
          <p:cNvSpPr txBox="1"/>
          <p:nvPr/>
        </p:nvSpPr>
        <p:spPr>
          <a:xfrm>
            <a:off x="8138902" y="2112782"/>
            <a:ext cx="3550147" cy="396483"/>
          </a:xfrm>
          <a:prstGeom prst="rect">
            <a:avLst/>
          </a:prstGeom>
          <a:noFill/>
        </p:spPr>
        <p:txBody>
          <a:bodyPr wrap="square" anchor="t" lIns="0" tIns="0" rIns="0" bIns="0">
            <a:noAutofit/>
          </a:bodyPr>
          <a:lstStyle/>
          <a:p>
            <a:pPr algn="l">
              <a:lnSpc>
                <a:spcPct val="132000"/>
              </a:lnSpc>
              <a:spcAft>
                <a:spcPts val="0"/>
              </a:spcAft>
            </a:pPr>
            <a:r>
              <a:rPr sz="940" b="1">
                <a:solidFill>
                  <a:srgbClr val="0A1E3C"/>
                </a:solidFill>
                <a:latin typeface="Arial"/>
              </a:rPr>
              <a:t>Build-to-suit </a:t>
            </a:r>
            <a:r>
              <a:rPr sz="940" b="0">
                <a:solidFill>
                  <a:srgbClr val="0A1E3C"/>
                </a:solidFill>
                <a:latin typeface="Arial"/>
              </a:rPr>
              <a:t>(Sharon AI at NEXTDC M3; Firmus at CDC-partnered sites).</a:t>
            </a:r>
          </a:p>
        </p:txBody>
      </p:sp>
      <p:sp>
        <p:nvSpPr>
          <p:cNvPr id="28" name="Rectangle 27"/>
          <p:cNvSpPr/>
          <p:nvPr/>
        </p:nvSpPr>
        <p:spPr>
          <a:xfrm>
            <a:off x="7965166" y="2660259"/>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TextBox 28"/>
          <p:cNvSpPr txBox="1"/>
          <p:nvPr/>
        </p:nvSpPr>
        <p:spPr>
          <a:xfrm>
            <a:off x="8138902" y="2573274"/>
            <a:ext cx="3550147" cy="396483"/>
          </a:xfrm>
          <a:prstGeom prst="rect">
            <a:avLst/>
          </a:prstGeom>
          <a:noFill/>
        </p:spPr>
        <p:txBody>
          <a:bodyPr wrap="square" anchor="t" lIns="0" tIns="0" rIns="0" bIns="0">
            <a:noAutofit/>
          </a:bodyPr>
          <a:lstStyle/>
          <a:p>
            <a:pPr algn="l">
              <a:lnSpc>
                <a:spcPct val="132000"/>
              </a:lnSpc>
              <a:spcAft>
                <a:spcPts val="0"/>
              </a:spcAft>
            </a:pPr>
            <a:r>
              <a:rPr sz="940" b="1">
                <a:solidFill>
                  <a:srgbClr val="0A1E3C"/>
                </a:solidFill>
                <a:latin typeface="Arial"/>
              </a:rPr>
              <a:t>Powered-shell vs fully-fitted: </a:t>
            </a:r>
            <a:r>
              <a:rPr sz="940" b="0">
                <a:solidFill>
                  <a:srgbClr val="0A1E3C"/>
                </a:solidFill>
                <a:latin typeface="Arial"/>
              </a:rPr>
              <a:t>Goodman offers both; shell transfers fit-out capex and obsolescence risk to the tenant.</a:t>
            </a:r>
          </a:p>
        </p:txBody>
      </p:sp>
      <p:sp>
        <p:nvSpPr>
          <p:cNvPr id="30" name="Rectangle 29"/>
          <p:cNvSpPr/>
          <p:nvPr/>
        </p:nvSpPr>
        <p:spPr>
          <a:xfrm>
            <a:off x="7965166" y="3120751"/>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TextBox 30"/>
          <p:cNvSpPr txBox="1"/>
          <p:nvPr/>
        </p:nvSpPr>
        <p:spPr>
          <a:xfrm>
            <a:off x="8138902" y="3033766"/>
            <a:ext cx="3550147" cy="774679"/>
          </a:xfrm>
          <a:prstGeom prst="rect">
            <a:avLst/>
          </a:prstGeom>
          <a:noFill/>
        </p:spPr>
        <p:txBody>
          <a:bodyPr wrap="square" anchor="t" lIns="0" tIns="0" rIns="0" bIns="0">
            <a:noAutofit/>
          </a:bodyPr>
          <a:lstStyle/>
          <a:p>
            <a:pPr algn="l">
              <a:lnSpc>
                <a:spcPct val="132000"/>
              </a:lnSpc>
              <a:spcAft>
                <a:spcPts val="0"/>
              </a:spcAft>
            </a:pPr>
            <a:r>
              <a:rPr sz="940" b="1">
                <a:solidFill>
                  <a:srgbClr val="0A1E3C"/>
                </a:solidFill>
                <a:latin typeface="Arial"/>
              </a:rPr>
              <a:t>50:50 development JVs </a:t>
            </a:r>
            <a:r>
              <a:rPr sz="940" b="0">
                <a:solidFill>
                  <a:srgbClr val="0A1E3C"/>
                </a:solidFill>
                <a:latin typeface="Arial"/>
              </a:rPr>
              <a:t>(Stockland/EdgeConneX) and capital-partnered development (Goodman’s A$14bn (€8bn) European partnership with CPP Investments; an Australian development partnership now expected 1H FY27).</a:t>
            </a:r>
          </a:p>
        </p:txBody>
      </p:sp>
      <p:sp>
        <p:nvSpPr>
          <p:cNvPr id="32" name="Rectangle 31"/>
          <p:cNvSpPr/>
          <p:nvPr/>
        </p:nvSpPr>
        <p:spPr>
          <a:xfrm>
            <a:off x="7965166" y="3959439"/>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3" name="TextBox 32"/>
          <p:cNvSpPr txBox="1"/>
          <p:nvPr/>
        </p:nvSpPr>
        <p:spPr>
          <a:xfrm>
            <a:off x="8138902" y="3872454"/>
            <a:ext cx="3550147" cy="396483"/>
          </a:xfrm>
          <a:prstGeom prst="rect">
            <a:avLst/>
          </a:prstGeom>
          <a:noFill/>
        </p:spPr>
        <p:txBody>
          <a:bodyPr wrap="square" anchor="t" lIns="0" tIns="0" rIns="0" bIns="0">
            <a:noAutofit/>
          </a:bodyPr>
          <a:lstStyle/>
          <a:p>
            <a:pPr algn="l">
              <a:lnSpc>
                <a:spcPct val="132000"/>
              </a:lnSpc>
              <a:spcAft>
                <a:spcPts val="0"/>
              </a:spcAft>
            </a:pPr>
            <a:r>
              <a:rPr sz="940" b="1">
                <a:solidFill>
                  <a:srgbClr val="0A1E3C"/>
                </a:solidFill>
                <a:latin typeface="Arial"/>
              </a:rPr>
              <a:t>REIT stabilised-asset vehicles </a:t>
            </a:r>
            <a:r>
              <a:rPr sz="940" b="0">
                <a:solidFill>
                  <a:srgbClr val="0A1E3C"/>
                </a:solidFill>
                <a:latin typeface="Arial"/>
              </a:rPr>
              <a:t>(DigiCo) as the exit for completed product.</a:t>
            </a:r>
          </a:p>
        </p:txBody>
      </p:sp>
      <p:sp>
        <p:nvSpPr>
          <p:cNvPr id="34" name="Rectangle 33"/>
          <p:cNvSpPr/>
          <p:nvPr/>
        </p:nvSpPr>
        <p:spPr>
          <a:xfrm>
            <a:off x="7956022" y="4396954"/>
            <a:ext cx="3733027" cy="169203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5" name="Rectangle 34"/>
          <p:cNvSpPr/>
          <p:nvPr/>
        </p:nvSpPr>
        <p:spPr>
          <a:xfrm>
            <a:off x="7956022" y="4396954"/>
            <a:ext cx="41148" cy="169203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TextBox 35"/>
          <p:cNvSpPr txBox="1"/>
          <p:nvPr/>
        </p:nvSpPr>
        <p:spPr>
          <a:xfrm>
            <a:off x="8138902" y="4524970"/>
            <a:ext cx="3422131" cy="183733"/>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MARGIN QUALITY NOTE</a:t>
            </a:r>
          </a:p>
        </p:txBody>
      </p:sp>
      <p:sp>
        <p:nvSpPr>
          <p:cNvPr id="37" name="TextBox 36"/>
          <p:cNvSpPr txBox="1"/>
          <p:nvPr/>
        </p:nvSpPr>
        <p:spPr>
          <a:xfrm>
            <a:off x="8138902" y="4754423"/>
            <a:ext cx="3422131" cy="1224838"/>
          </a:xfrm>
          <a:prstGeom prst="rect">
            <a:avLst/>
          </a:prstGeom>
          <a:noFill/>
        </p:spPr>
        <p:txBody>
          <a:bodyPr wrap="square" anchor="t" lIns="0" tIns="0" rIns="0" bIns="0">
            <a:noAutofit/>
          </a:bodyPr>
          <a:lstStyle/>
          <a:p>
            <a:pPr algn="l">
              <a:lnSpc>
                <a:spcPct val="130000"/>
              </a:lnSpc>
              <a:spcAft>
                <a:spcPts val="0"/>
              </a:spcAft>
            </a:pPr>
            <a:r>
              <a:rPr sz="869" b="0" spc="-19">
                <a:solidFill>
                  <a:srgbClr val="0A1E3C"/>
                </a:solidFill>
                <a:latin typeface="Arial"/>
              </a:rPr>
              <a:t>NEXTDC’s FY26 statutory profit of A$82.1m rests on a A$128.8m non-cash fair-value gain; on the historical accounting basis, unaudited and prepared for comparison only, FY26 would have been a loss before tax of A$108.4m and a loss after tax of A$103.9m, after D&amp;A (A$262.5m reported) and finance costs (A$81.7m). That loss is a build-out artefact, and listed earnings will lag cash economics for years. Underwrite EBITDA conversion ahead of EPS.</a:t>
            </a:r>
          </a:p>
        </p:txBody>
      </p:sp>
      <p:sp>
        <p:nvSpPr>
          <p:cNvPr id="38" name="TextBox 37"/>
          <p:cNvSpPr txBox="1"/>
          <p:nvPr/>
        </p:nvSpPr>
        <p:spPr>
          <a:xfrm>
            <a:off x="502920" y="6235294"/>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Bloomberg via Energy Connects (May 2026); Motley Fool (9 Sep 2026); Allens (2025); Goodman (Feb 2026, Aug 2026); PwC (Mar 2026); NEXTDC FY26 Results Announcement and Annual Report (27 Aug 2026).</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08 · Pricing &amp; economics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51</a:t>
            </a:r>
          </a:p>
        </p:txBody>
      </p:sp>
      <p:sp>
        <p:nvSpPr>
          <p:cNvPr id="9" name="TextBox 8"/>
          <p:cNvSpPr txBox="1"/>
          <p:nvPr/>
        </p:nvSpPr>
        <p:spPr>
          <a:xfrm>
            <a:off x="502920" y="576072"/>
            <a:ext cx="10332720" cy="52242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~A$2m/MW/yr of contracted EBITDA on A$6–15m/MW of build cost implies a ~13–33% EBITDA yield on cost, the spread that funds the development boom</a:t>
            </a:r>
          </a:p>
        </p:txBody>
      </p:sp>
      <p:sp>
        <p:nvSpPr>
          <p:cNvPr id="10" name="Rectangle 9"/>
          <p:cNvSpPr/>
          <p:nvPr/>
        </p:nvSpPr>
        <p:spPr>
          <a:xfrm>
            <a:off x="502920" y="1253947"/>
            <a:ext cx="6492221" cy="2277618"/>
          </a:xfrm>
          <a:prstGeom prst="rect">
            <a:avLst/>
          </a:prstGeom>
          <a:solidFill>
            <a:srgbClr val="FBF9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1" name="Rectangle 10"/>
          <p:cNvSpPr/>
          <p:nvPr/>
        </p:nvSpPr>
        <p:spPr>
          <a:xfrm>
            <a:off x="502920" y="1253947"/>
            <a:ext cx="41148" cy="2277618"/>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TextBox 11"/>
          <p:cNvSpPr txBox="1"/>
          <p:nvPr/>
        </p:nvSpPr>
        <p:spPr>
          <a:xfrm>
            <a:off x="704088" y="1400251"/>
            <a:ext cx="6144749" cy="173736"/>
          </a:xfrm>
          <a:prstGeom prst="rect">
            <a:avLst/>
          </a:prstGeom>
          <a:noFill/>
        </p:spPr>
        <p:txBody>
          <a:bodyPr wrap="square" anchor="t" lIns="0" tIns="0" rIns="0" bIns="0">
            <a:noAutofit/>
          </a:bodyPr>
          <a:lstStyle/>
          <a:p>
            <a:r>
              <a:rPr sz="919" b="1" spc="50">
                <a:solidFill>
                  <a:srgbClr val="C2410C"/>
                </a:solidFill>
                <a:latin typeface="Arial"/>
              </a:rPr>
              <a:t>INASHANU ESTIMATE</a:t>
            </a:r>
          </a:p>
        </p:txBody>
      </p:sp>
      <p:sp>
        <p:nvSpPr>
          <p:cNvPr id="13" name="Rectangle 12"/>
          <p:cNvSpPr/>
          <p:nvPr/>
        </p:nvSpPr>
        <p:spPr>
          <a:xfrm>
            <a:off x="704088" y="1683715"/>
            <a:ext cx="1828793" cy="1038148"/>
          </a:xfrm>
          <a:prstGeom prst="rect">
            <a:avLst/>
          </a:prstGeom>
          <a:solidFill>
            <a:srgbClr val="FFFFFF"/>
          </a:solidFill>
          <a:ln w="9525">
            <a:solidFill>
              <a:srgbClr val="D7DEE9"/>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4" name="Rectangle 13"/>
          <p:cNvSpPr/>
          <p:nvPr/>
        </p:nvSpPr>
        <p:spPr>
          <a:xfrm>
            <a:off x="704088" y="1683715"/>
            <a:ext cx="1828793"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TextBox 14"/>
          <p:cNvSpPr txBox="1"/>
          <p:nvPr/>
        </p:nvSpPr>
        <p:spPr>
          <a:xfrm>
            <a:off x="813816" y="1811731"/>
            <a:ext cx="1609337" cy="256032"/>
          </a:xfrm>
          <a:prstGeom prst="rect">
            <a:avLst/>
          </a:prstGeom>
          <a:noFill/>
        </p:spPr>
        <p:txBody>
          <a:bodyPr wrap="square" anchor="t" lIns="0" tIns="0" rIns="0" bIns="0">
            <a:noAutofit/>
          </a:bodyPr>
          <a:lstStyle/>
          <a:p>
            <a:pPr algn="l">
              <a:lnSpc>
                <a:spcPct val="100000"/>
              </a:lnSpc>
              <a:spcAft>
                <a:spcPts val="0"/>
              </a:spcAft>
            </a:pPr>
            <a:r>
              <a:rPr sz="1500" b="1">
                <a:solidFill>
                  <a:srgbClr val="0A1E3C"/>
                </a:solidFill>
                <a:latin typeface="Georgia"/>
              </a:rPr>
              <a:t>~A$2m/MW/yr</a:t>
            </a:r>
          </a:p>
        </p:txBody>
      </p:sp>
      <p:sp>
        <p:nvSpPr>
          <p:cNvPr id="16" name="TextBox 15"/>
          <p:cNvSpPr txBox="1"/>
          <p:nvPr/>
        </p:nvSpPr>
        <p:spPr>
          <a:xfrm>
            <a:off x="813816" y="2131771"/>
            <a:ext cx="1609337" cy="170322"/>
          </a:xfrm>
          <a:prstGeom prst="rect">
            <a:avLst/>
          </a:prstGeom>
          <a:noFill/>
        </p:spPr>
        <p:txBody>
          <a:bodyPr wrap="square" anchor="t" lIns="0" tIns="0" rIns="0" bIns="0">
            <a:noAutofit/>
          </a:bodyPr>
          <a:lstStyle/>
          <a:p>
            <a:pPr algn="l">
              <a:lnSpc>
                <a:spcPct val="116000"/>
              </a:lnSpc>
              <a:spcAft>
                <a:spcPts val="0"/>
              </a:spcAft>
            </a:pPr>
            <a:r>
              <a:rPr sz="860" b="1">
                <a:solidFill>
                  <a:srgbClr val="0A1E3C"/>
                </a:solidFill>
                <a:latin typeface="Arial"/>
              </a:rPr>
              <a:t>Contracted EBITDA</a:t>
            </a:r>
          </a:p>
        </p:txBody>
      </p:sp>
      <p:sp>
        <p:nvSpPr>
          <p:cNvPr id="17" name="TextBox 16"/>
          <p:cNvSpPr txBox="1"/>
          <p:nvPr/>
        </p:nvSpPr>
        <p:spPr>
          <a:xfrm>
            <a:off x="813816" y="2320381"/>
            <a:ext cx="1609337" cy="300898"/>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CDC contracted hyperscale anchor</a:t>
            </a:r>
          </a:p>
        </p:txBody>
      </p:sp>
      <p:sp>
        <p:nvSpPr>
          <p:cNvPr id="18" name="Oval 17"/>
          <p:cNvSpPr/>
          <p:nvPr/>
        </p:nvSpPr>
        <p:spPr>
          <a:xfrm>
            <a:off x="2569457" y="2074773"/>
            <a:ext cx="256032" cy="256032"/>
          </a:xfrm>
          <a:prstGeom prst="ellipse">
            <a:avLst/>
          </a:prstGeom>
          <a:solidFill>
            <a:srgbClr val="FFFFFF"/>
          </a:solidFill>
          <a:ln w="9525">
            <a:solidFill>
              <a:srgbClr val="8A99B0"/>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TextBox 18"/>
          <p:cNvSpPr txBox="1"/>
          <p:nvPr/>
        </p:nvSpPr>
        <p:spPr>
          <a:xfrm>
            <a:off x="2569457" y="2093061"/>
            <a:ext cx="256032" cy="219456"/>
          </a:xfrm>
          <a:prstGeom prst="rect">
            <a:avLst/>
          </a:prstGeom>
          <a:noFill/>
        </p:spPr>
        <p:txBody>
          <a:bodyPr wrap="square" anchor="t" lIns="0" tIns="0" rIns="0" bIns="0">
            <a:noAutofit/>
          </a:bodyPr>
          <a:lstStyle/>
          <a:p>
            <a:pPr algn="ctr">
              <a:lnSpc>
                <a:spcPct val="122000"/>
              </a:lnSpc>
              <a:spcAft>
                <a:spcPts val="0"/>
              </a:spcAft>
            </a:pPr>
            <a:r>
              <a:rPr sz="1200" b="1">
                <a:solidFill>
                  <a:srgbClr val="5B6B84"/>
                </a:solidFill>
                <a:latin typeface="Georgia"/>
              </a:rPr>
              <a:t>÷</a:t>
            </a:r>
          </a:p>
        </p:txBody>
      </p:sp>
      <p:sp>
        <p:nvSpPr>
          <p:cNvPr id="20" name="Rectangle 19"/>
          <p:cNvSpPr/>
          <p:nvPr/>
        </p:nvSpPr>
        <p:spPr>
          <a:xfrm>
            <a:off x="2862065" y="1683715"/>
            <a:ext cx="1828793" cy="1038148"/>
          </a:xfrm>
          <a:prstGeom prst="rect">
            <a:avLst/>
          </a:prstGeom>
          <a:solidFill>
            <a:srgbClr val="FFFFFF"/>
          </a:solidFill>
          <a:ln w="9525">
            <a:solidFill>
              <a:srgbClr val="D7DEE9"/>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Rectangle 20"/>
          <p:cNvSpPr/>
          <p:nvPr/>
        </p:nvSpPr>
        <p:spPr>
          <a:xfrm>
            <a:off x="2862065" y="1683715"/>
            <a:ext cx="1828793"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2" name="TextBox 21"/>
          <p:cNvSpPr txBox="1"/>
          <p:nvPr/>
        </p:nvSpPr>
        <p:spPr>
          <a:xfrm>
            <a:off x="2971793" y="1811731"/>
            <a:ext cx="1609337" cy="256032"/>
          </a:xfrm>
          <a:prstGeom prst="rect">
            <a:avLst/>
          </a:prstGeom>
          <a:noFill/>
        </p:spPr>
        <p:txBody>
          <a:bodyPr wrap="square" anchor="t" lIns="0" tIns="0" rIns="0" bIns="0">
            <a:noAutofit/>
          </a:bodyPr>
          <a:lstStyle/>
          <a:p>
            <a:pPr algn="l">
              <a:lnSpc>
                <a:spcPct val="100000"/>
              </a:lnSpc>
              <a:spcAft>
                <a:spcPts val="0"/>
              </a:spcAft>
            </a:pPr>
            <a:r>
              <a:rPr sz="1500" b="1">
                <a:solidFill>
                  <a:srgbClr val="0A1E3C"/>
                </a:solidFill>
                <a:latin typeface="Georgia"/>
              </a:rPr>
              <a:t>A$6–15m/MW</a:t>
            </a:r>
          </a:p>
        </p:txBody>
      </p:sp>
      <p:sp>
        <p:nvSpPr>
          <p:cNvPr id="23" name="TextBox 22"/>
          <p:cNvSpPr txBox="1"/>
          <p:nvPr/>
        </p:nvSpPr>
        <p:spPr>
          <a:xfrm>
            <a:off x="2971793" y="2131771"/>
            <a:ext cx="1609337" cy="170322"/>
          </a:xfrm>
          <a:prstGeom prst="rect">
            <a:avLst/>
          </a:prstGeom>
          <a:noFill/>
        </p:spPr>
        <p:txBody>
          <a:bodyPr wrap="square" anchor="t" lIns="0" tIns="0" rIns="0" bIns="0">
            <a:noAutofit/>
          </a:bodyPr>
          <a:lstStyle/>
          <a:p>
            <a:pPr algn="l">
              <a:lnSpc>
                <a:spcPct val="116000"/>
              </a:lnSpc>
              <a:spcAft>
                <a:spcPts val="0"/>
              </a:spcAft>
            </a:pPr>
            <a:r>
              <a:rPr sz="860" b="1">
                <a:solidFill>
                  <a:srgbClr val="0A1E3C"/>
                </a:solidFill>
                <a:latin typeface="Arial"/>
              </a:rPr>
              <a:t>Build cost</a:t>
            </a:r>
          </a:p>
        </p:txBody>
      </p:sp>
      <p:sp>
        <p:nvSpPr>
          <p:cNvPr id="24" name="TextBox 23"/>
          <p:cNvSpPr txBox="1"/>
          <p:nvPr/>
        </p:nvSpPr>
        <p:spPr>
          <a:xfrm>
            <a:off x="2971793" y="2320381"/>
            <a:ext cx="1609337" cy="300898"/>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range reflects fit-out level and power infrastructure</a:t>
            </a:r>
          </a:p>
        </p:txBody>
      </p:sp>
      <p:sp>
        <p:nvSpPr>
          <p:cNvPr id="25" name="Oval 24"/>
          <p:cNvSpPr/>
          <p:nvPr/>
        </p:nvSpPr>
        <p:spPr>
          <a:xfrm>
            <a:off x="4727435" y="2074773"/>
            <a:ext cx="256032" cy="256032"/>
          </a:xfrm>
          <a:prstGeom prst="ellipse">
            <a:avLst/>
          </a:prstGeom>
          <a:solidFill>
            <a:srgbClr val="FFFFFF"/>
          </a:solidFill>
          <a:ln w="9525">
            <a:solidFill>
              <a:srgbClr val="8A99B0"/>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6" name="TextBox 25"/>
          <p:cNvSpPr txBox="1"/>
          <p:nvPr/>
        </p:nvSpPr>
        <p:spPr>
          <a:xfrm>
            <a:off x="4727435" y="2093061"/>
            <a:ext cx="256032" cy="219456"/>
          </a:xfrm>
          <a:prstGeom prst="rect">
            <a:avLst/>
          </a:prstGeom>
          <a:noFill/>
        </p:spPr>
        <p:txBody>
          <a:bodyPr wrap="square" anchor="t" lIns="0" tIns="0" rIns="0" bIns="0">
            <a:noAutofit/>
          </a:bodyPr>
          <a:lstStyle/>
          <a:p>
            <a:pPr algn="ctr">
              <a:lnSpc>
                <a:spcPct val="122000"/>
              </a:lnSpc>
              <a:spcAft>
                <a:spcPts val="0"/>
              </a:spcAft>
            </a:pPr>
            <a:r>
              <a:rPr sz="1200" b="1">
                <a:solidFill>
                  <a:srgbClr val="5B6B84"/>
                </a:solidFill>
                <a:latin typeface="Georgia"/>
              </a:rPr>
              <a:t>=</a:t>
            </a:r>
          </a:p>
        </p:txBody>
      </p:sp>
      <p:sp>
        <p:nvSpPr>
          <p:cNvPr id="27" name="Rectangle 26"/>
          <p:cNvSpPr/>
          <p:nvPr/>
        </p:nvSpPr>
        <p:spPr>
          <a:xfrm>
            <a:off x="5020043" y="1683715"/>
            <a:ext cx="1828793" cy="1038148"/>
          </a:xfrm>
          <a:prstGeom prst="rect">
            <a:avLst/>
          </a:prstGeom>
          <a:solidFill>
            <a:srgbClr val="F6E9E2"/>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Rectangle 27"/>
          <p:cNvSpPr/>
          <p:nvPr/>
        </p:nvSpPr>
        <p:spPr>
          <a:xfrm>
            <a:off x="5020043" y="1683715"/>
            <a:ext cx="1828793" cy="32004"/>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TextBox 28"/>
          <p:cNvSpPr txBox="1"/>
          <p:nvPr/>
        </p:nvSpPr>
        <p:spPr>
          <a:xfrm>
            <a:off x="5129771" y="1811731"/>
            <a:ext cx="1609337" cy="256032"/>
          </a:xfrm>
          <a:prstGeom prst="rect">
            <a:avLst/>
          </a:prstGeom>
          <a:noFill/>
        </p:spPr>
        <p:txBody>
          <a:bodyPr wrap="square" anchor="t" lIns="0" tIns="0" rIns="0" bIns="0">
            <a:noAutofit/>
          </a:bodyPr>
          <a:lstStyle/>
          <a:p>
            <a:pPr algn="l">
              <a:lnSpc>
                <a:spcPct val="100000"/>
              </a:lnSpc>
              <a:spcAft>
                <a:spcPts val="0"/>
              </a:spcAft>
            </a:pPr>
            <a:r>
              <a:rPr sz="1500" b="1">
                <a:solidFill>
                  <a:srgbClr val="9A330A"/>
                </a:solidFill>
                <a:latin typeface="Georgia"/>
              </a:rPr>
              <a:t>~13–33%</a:t>
            </a:r>
          </a:p>
        </p:txBody>
      </p:sp>
      <p:sp>
        <p:nvSpPr>
          <p:cNvPr id="30" name="TextBox 29"/>
          <p:cNvSpPr txBox="1"/>
          <p:nvPr/>
        </p:nvSpPr>
        <p:spPr>
          <a:xfrm>
            <a:off x="5129771" y="2131771"/>
            <a:ext cx="1609337" cy="170322"/>
          </a:xfrm>
          <a:prstGeom prst="rect">
            <a:avLst/>
          </a:prstGeom>
          <a:noFill/>
        </p:spPr>
        <p:txBody>
          <a:bodyPr wrap="square" anchor="t" lIns="0" tIns="0" rIns="0" bIns="0">
            <a:noAutofit/>
          </a:bodyPr>
          <a:lstStyle/>
          <a:p>
            <a:pPr algn="l">
              <a:lnSpc>
                <a:spcPct val="116000"/>
              </a:lnSpc>
              <a:spcAft>
                <a:spcPts val="0"/>
              </a:spcAft>
            </a:pPr>
            <a:r>
              <a:rPr sz="860" b="1">
                <a:solidFill>
                  <a:srgbClr val="9A330A"/>
                </a:solidFill>
                <a:latin typeface="Arial"/>
              </a:rPr>
              <a:t>Implied EBITDA yield on cost</a:t>
            </a:r>
          </a:p>
        </p:txBody>
      </p:sp>
      <p:sp>
        <p:nvSpPr>
          <p:cNvPr id="31" name="TextBox 30"/>
          <p:cNvSpPr txBox="1"/>
          <p:nvPr/>
        </p:nvSpPr>
        <p:spPr>
          <a:xfrm>
            <a:off x="5129771" y="2320381"/>
            <a:ext cx="1609337" cy="300898"/>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before opex leakage and financing</a:t>
            </a:r>
          </a:p>
        </p:txBody>
      </p:sp>
      <p:sp>
        <p:nvSpPr>
          <p:cNvPr id="32" name="TextBox 31"/>
          <p:cNvSpPr txBox="1"/>
          <p:nvPr/>
        </p:nvSpPr>
        <p:spPr>
          <a:xfrm>
            <a:off x="704088" y="2868168"/>
            <a:ext cx="6144749" cy="535381"/>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inashanu unit-economics frame: at ~A$2m/MW/yr contracted EBITDA against A$6–15m/MW build cost, hyperscale leased product carries an implied EBITDA yield on cost of ~13–33% before opex leakage and financing, the spread that funds the entire development boom. Range width reflects fit-out level and power infrastructure; not an audited margin.</a:t>
            </a:r>
          </a:p>
        </p:txBody>
      </p:sp>
      <p:sp>
        <p:nvSpPr>
          <p:cNvPr id="33" name="TextBox 32"/>
          <p:cNvSpPr txBox="1"/>
          <p:nvPr/>
        </p:nvSpPr>
        <p:spPr>
          <a:xfrm>
            <a:off x="502920" y="3787597"/>
            <a:ext cx="6492221"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Yield on cost, %: implied EBITDA range against the development benchmark</a:t>
            </a:r>
          </a:p>
        </p:txBody>
      </p:sp>
      <p:sp>
        <p:nvSpPr>
          <p:cNvPr id="34" name="Rectangle 33"/>
          <p:cNvSpPr/>
          <p:nvPr/>
        </p:nvSpPr>
        <p:spPr>
          <a:xfrm>
            <a:off x="502920" y="3970477"/>
            <a:ext cx="6492221"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5" name="Rectangle 34"/>
          <p:cNvSpPr/>
          <p:nvPr/>
        </p:nvSpPr>
        <p:spPr>
          <a:xfrm>
            <a:off x="3557015" y="4080205"/>
            <a:ext cx="9525" cy="1662226"/>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TextBox 35"/>
          <p:cNvSpPr txBox="1"/>
          <p:nvPr/>
        </p:nvSpPr>
        <p:spPr>
          <a:xfrm>
            <a:off x="3282696" y="5788151"/>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0%</a:t>
            </a:r>
          </a:p>
        </p:txBody>
      </p:sp>
      <p:sp>
        <p:nvSpPr>
          <p:cNvPr id="37" name="Rectangle 36"/>
          <p:cNvSpPr/>
          <p:nvPr/>
        </p:nvSpPr>
        <p:spPr>
          <a:xfrm>
            <a:off x="4032501" y="4080205"/>
            <a:ext cx="9525" cy="1662226"/>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TextBox 37"/>
          <p:cNvSpPr txBox="1"/>
          <p:nvPr/>
        </p:nvSpPr>
        <p:spPr>
          <a:xfrm>
            <a:off x="3758181" y="5788151"/>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5%</a:t>
            </a:r>
          </a:p>
        </p:txBody>
      </p:sp>
      <p:sp>
        <p:nvSpPr>
          <p:cNvPr id="39" name="Rectangle 38"/>
          <p:cNvSpPr/>
          <p:nvPr/>
        </p:nvSpPr>
        <p:spPr>
          <a:xfrm>
            <a:off x="4507986" y="4080205"/>
            <a:ext cx="9525" cy="1662226"/>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0" name="TextBox 39"/>
          <p:cNvSpPr txBox="1"/>
          <p:nvPr/>
        </p:nvSpPr>
        <p:spPr>
          <a:xfrm>
            <a:off x="4233666" y="5788151"/>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10%</a:t>
            </a:r>
          </a:p>
        </p:txBody>
      </p:sp>
      <p:sp>
        <p:nvSpPr>
          <p:cNvPr id="41" name="Rectangle 40"/>
          <p:cNvSpPr/>
          <p:nvPr/>
        </p:nvSpPr>
        <p:spPr>
          <a:xfrm>
            <a:off x="4983472" y="4080205"/>
            <a:ext cx="9525" cy="1662226"/>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TextBox 41"/>
          <p:cNvSpPr txBox="1"/>
          <p:nvPr/>
        </p:nvSpPr>
        <p:spPr>
          <a:xfrm>
            <a:off x="4709152" y="5788151"/>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15%</a:t>
            </a:r>
          </a:p>
        </p:txBody>
      </p:sp>
      <p:sp>
        <p:nvSpPr>
          <p:cNvPr id="43" name="Rectangle 42"/>
          <p:cNvSpPr/>
          <p:nvPr/>
        </p:nvSpPr>
        <p:spPr>
          <a:xfrm>
            <a:off x="5458957" y="4080205"/>
            <a:ext cx="9525" cy="1662226"/>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4" name="TextBox 43"/>
          <p:cNvSpPr txBox="1"/>
          <p:nvPr/>
        </p:nvSpPr>
        <p:spPr>
          <a:xfrm>
            <a:off x="5184637" y="5788151"/>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20%</a:t>
            </a:r>
          </a:p>
        </p:txBody>
      </p:sp>
      <p:sp>
        <p:nvSpPr>
          <p:cNvPr id="45" name="Rectangle 44"/>
          <p:cNvSpPr/>
          <p:nvPr/>
        </p:nvSpPr>
        <p:spPr>
          <a:xfrm>
            <a:off x="5934442" y="4080205"/>
            <a:ext cx="9525" cy="1662226"/>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6" name="TextBox 45"/>
          <p:cNvSpPr txBox="1"/>
          <p:nvPr/>
        </p:nvSpPr>
        <p:spPr>
          <a:xfrm>
            <a:off x="5660122" y="5788151"/>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25%</a:t>
            </a:r>
          </a:p>
        </p:txBody>
      </p:sp>
      <p:sp>
        <p:nvSpPr>
          <p:cNvPr id="47" name="Rectangle 46"/>
          <p:cNvSpPr/>
          <p:nvPr/>
        </p:nvSpPr>
        <p:spPr>
          <a:xfrm>
            <a:off x="6409928" y="4080205"/>
            <a:ext cx="9525" cy="1662226"/>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8" name="TextBox 47"/>
          <p:cNvSpPr txBox="1"/>
          <p:nvPr/>
        </p:nvSpPr>
        <p:spPr>
          <a:xfrm>
            <a:off x="6135608" y="5788151"/>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30%</a:t>
            </a:r>
          </a:p>
        </p:txBody>
      </p:sp>
      <p:sp>
        <p:nvSpPr>
          <p:cNvPr id="49" name="Rectangle 48"/>
          <p:cNvSpPr/>
          <p:nvPr/>
        </p:nvSpPr>
        <p:spPr>
          <a:xfrm>
            <a:off x="6885413" y="4080205"/>
            <a:ext cx="9525" cy="1662226"/>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0" name="TextBox 49"/>
          <p:cNvSpPr txBox="1"/>
          <p:nvPr/>
        </p:nvSpPr>
        <p:spPr>
          <a:xfrm>
            <a:off x="6611093" y="5788151"/>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35%</a:t>
            </a:r>
          </a:p>
        </p:txBody>
      </p:sp>
      <p:sp>
        <p:nvSpPr>
          <p:cNvPr id="51" name="Rectangle 50"/>
          <p:cNvSpPr/>
          <p:nvPr/>
        </p:nvSpPr>
        <p:spPr>
          <a:xfrm>
            <a:off x="3557015" y="5742431"/>
            <a:ext cx="3328397"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2" name="Rectangle 51"/>
          <p:cNvSpPr/>
          <p:nvPr/>
        </p:nvSpPr>
        <p:spPr>
          <a:xfrm>
            <a:off x="502920" y="4911318"/>
            <a:ext cx="2834639" cy="762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3" name="TextBox 52"/>
          <p:cNvSpPr txBox="1"/>
          <p:nvPr/>
        </p:nvSpPr>
        <p:spPr>
          <a:xfrm>
            <a:off x="502920" y="4326597"/>
            <a:ext cx="2103120" cy="173736"/>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Development yield on cost</a:t>
            </a:r>
          </a:p>
        </p:txBody>
      </p:sp>
      <p:sp>
        <p:nvSpPr>
          <p:cNvPr id="54" name="TextBox 53"/>
          <p:cNvSpPr txBox="1"/>
          <p:nvPr/>
        </p:nvSpPr>
        <p:spPr>
          <a:xfrm>
            <a:off x="502920" y="4509477"/>
            <a:ext cx="2103120" cy="155448"/>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Goodman FY26 forecast</a:t>
            </a:r>
          </a:p>
        </p:txBody>
      </p:sp>
      <p:sp>
        <p:nvSpPr>
          <p:cNvPr id="55" name="TextBox 54"/>
          <p:cNvSpPr txBox="1"/>
          <p:nvPr/>
        </p:nvSpPr>
        <p:spPr>
          <a:xfrm>
            <a:off x="2606039" y="4404321"/>
            <a:ext cx="731520" cy="182880"/>
          </a:xfrm>
          <a:prstGeom prst="rect">
            <a:avLst/>
          </a:prstGeom>
          <a:noFill/>
        </p:spPr>
        <p:txBody>
          <a:bodyPr wrap="square" anchor="t" lIns="0" tIns="0" rIns="0" bIns="0">
            <a:noAutofit/>
          </a:bodyPr>
          <a:lstStyle/>
          <a:p>
            <a:pPr algn="r">
              <a:lnSpc>
                <a:spcPct val="122000"/>
              </a:lnSpc>
              <a:spcAft>
                <a:spcPts val="0"/>
              </a:spcAft>
            </a:pPr>
            <a:r>
              <a:rPr sz="869" b="1">
                <a:solidFill>
                  <a:srgbClr val="0A1E3C"/>
                </a:solidFill>
                <a:latin typeface="Arial"/>
              </a:rPr>
              <a:t>8.2%</a:t>
            </a:r>
          </a:p>
        </p:txBody>
      </p:sp>
      <p:sp>
        <p:nvSpPr>
          <p:cNvPr id="56" name="Rectangle 55"/>
          <p:cNvSpPr/>
          <p:nvPr/>
        </p:nvSpPr>
        <p:spPr>
          <a:xfrm>
            <a:off x="3557015" y="4349457"/>
            <a:ext cx="779796" cy="292608"/>
          </a:xfrm>
          <a:prstGeom prst="rect">
            <a:avLst/>
          </a:prstGeom>
          <a:solidFill>
            <a:srgbClr val="AEBCCE"/>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7" name="TextBox 56"/>
          <p:cNvSpPr txBox="1"/>
          <p:nvPr/>
        </p:nvSpPr>
        <p:spPr>
          <a:xfrm>
            <a:off x="502920" y="5157711"/>
            <a:ext cx="2103120" cy="173736"/>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Implied EBITDA yield on cost</a:t>
            </a:r>
          </a:p>
        </p:txBody>
      </p:sp>
      <p:sp>
        <p:nvSpPr>
          <p:cNvPr id="58" name="TextBox 57"/>
          <p:cNvSpPr txBox="1"/>
          <p:nvPr/>
        </p:nvSpPr>
        <p:spPr>
          <a:xfrm>
            <a:off x="502920" y="5340591"/>
            <a:ext cx="2103120" cy="155448"/>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inashanu estimate</a:t>
            </a:r>
          </a:p>
        </p:txBody>
      </p:sp>
      <p:sp>
        <p:nvSpPr>
          <p:cNvPr id="59" name="TextBox 58"/>
          <p:cNvSpPr txBox="1"/>
          <p:nvPr/>
        </p:nvSpPr>
        <p:spPr>
          <a:xfrm>
            <a:off x="2606039" y="5235435"/>
            <a:ext cx="731520" cy="182880"/>
          </a:xfrm>
          <a:prstGeom prst="rect">
            <a:avLst/>
          </a:prstGeom>
          <a:noFill/>
        </p:spPr>
        <p:txBody>
          <a:bodyPr wrap="square" anchor="t" lIns="0" tIns="0" rIns="0" bIns="0">
            <a:noAutofit/>
          </a:bodyPr>
          <a:lstStyle/>
          <a:p>
            <a:pPr algn="r">
              <a:lnSpc>
                <a:spcPct val="122000"/>
              </a:lnSpc>
              <a:spcAft>
                <a:spcPts val="0"/>
              </a:spcAft>
            </a:pPr>
            <a:r>
              <a:rPr sz="869" b="1">
                <a:solidFill>
                  <a:srgbClr val="0A1E3C"/>
                </a:solidFill>
                <a:latin typeface="Arial"/>
              </a:rPr>
              <a:t>~13–33%</a:t>
            </a:r>
          </a:p>
        </p:txBody>
      </p:sp>
      <p:sp>
        <p:nvSpPr>
          <p:cNvPr id="60" name="Rectangle 59"/>
          <p:cNvSpPr/>
          <p:nvPr/>
        </p:nvSpPr>
        <p:spPr>
          <a:xfrm>
            <a:off x="4793278" y="5180571"/>
            <a:ext cx="1901941" cy="29260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1" name="TextBox 60"/>
          <p:cNvSpPr txBox="1"/>
          <p:nvPr/>
        </p:nvSpPr>
        <p:spPr>
          <a:xfrm>
            <a:off x="4793278" y="5509755"/>
            <a:ext cx="1188720" cy="155448"/>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at A$15m/MW build</a:t>
            </a:r>
          </a:p>
        </p:txBody>
      </p:sp>
      <p:sp>
        <p:nvSpPr>
          <p:cNvPr id="62" name="TextBox 61"/>
          <p:cNvSpPr txBox="1"/>
          <p:nvPr/>
        </p:nvSpPr>
        <p:spPr>
          <a:xfrm>
            <a:off x="5506499" y="5509755"/>
            <a:ext cx="1188720" cy="155448"/>
          </a:xfrm>
          <a:prstGeom prst="rect">
            <a:avLst/>
          </a:prstGeom>
          <a:noFill/>
        </p:spPr>
        <p:txBody>
          <a:bodyPr wrap="square" anchor="t" lIns="0" tIns="0" rIns="0" bIns="0">
            <a:noAutofit/>
          </a:bodyPr>
          <a:lstStyle/>
          <a:p>
            <a:pPr algn="r">
              <a:lnSpc>
                <a:spcPct val="122000"/>
              </a:lnSpc>
              <a:spcAft>
                <a:spcPts val="0"/>
              </a:spcAft>
            </a:pPr>
            <a:r>
              <a:rPr sz="760" b="0">
                <a:solidFill>
                  <a:srgbClr val="5B6B84"/>
                </a:solidFill>
                <a:latin typeface="Arial"/>
              </a:rPr>
              <a:t>at A$6m/MW build</a:t>
            </a:r>
          </a:p>
        </p:txBody>
      </p:sp>
      <p:sp>
        <p:nvSpPr>
          <p:cNvPr id="63" name="TextBox 62"/>
          <p:cNvSpPr txBox="1"/>
          <p:nvPr/>
        </p:nvSpPr>
        <p:spPr>
          <a:xfrm>
            <a:off x="7360901" y="1253947"/>
            <a:ext cx="4328147"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Anchors (continued)</a:t>
            </a:r>
          </a:p>
        </p:txBody>
      </p:sp>
      <p:sp>
        <p:nvSpPr>
          <p:cNvPr id="64" name="Rectangle 63"/>
          <p:cNvSpPr/>
          <p:nvPr/>
        </p:nvSpPr>
        <p:spPr>
          <a:xfrm>
            <a:off x="7360901" y="1436827"/>
            <a:ext cx="4328147"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65" name="Table 64"/>
          <p:cNvGraphicFramePr>
            <a:graphicFrameLocks noGrp="1"/>
          </p:cNvGraphicFramePr>
          <p:nvPr/>
        </p:nvGraphicFramePr>
        <p:xfrm>
          <a:off x="7360901" y="1528267"/>
          <a:ext cx="4328147" cy="620206"/>
        </p:xfrm>
        <a:graphic>
          <a:graphicData uri="http://schemas.openxmlformats.org/drawingml/2006/table">
            <a:tbl>
              <a:tblPr firstRow="0" bandRow="0" firstCol="0" bandCol="0">
                <a:tableStyleId>{2D5ABB26-0587-4C30-8999-92F81FD0307C}</a:tableStyleId>
              </a:tblPr>
              <a:tblGrid>
                <a:gridCol w="1828800"/>
                <a:gridCol w="713232"/>
                <a:gridCol w="1786115"/>
              </a:tblGrid>
              <a:tr h="310103">
                <a:tc>
                  <a:txBody>
                    <a:bodyPr wrap="square">
                      <a:noAutofit/>
                    </a:bodyPr>
                    <a:lstStyle/>
                    <a:p>
                      <a:pPr algn="l">
                        <a:lnSpc>
                          <a:spcPct val="118000"/>
                        </a:lnSpc>
                      </a:pPr>
                      <a:r>
                        <a:rPr sz="860" b="1">
                          <a:solidFill>
                            <a:srgbClr val="0A1E3C"/>
                          </a:solidFill>
                          <a:latin typeface="Arial"/>
                        </a:rPr>
                        <a:t>Anchor</a:t>
                      </a:r>
                    </a:p>
                  </a:txBody>
                  <a:tcPr marL="91440"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r">
                        <a:lnSpc>
                          <a:spcPct val="118000"/>
                        </a:lnSpc>
                      </a:pPr>
                      <a:r>
                        <a:rPr sz="860" b="1">
                          <a:solidFill>
                            <a:srgbClr val="0A1E3C"/>
                          </a:solidFill>
                          <a:latin typeface="Arial"/>
                        </a:rPr>
                        <a:t>Figure</a:t>
                      </a:r>
                    </a:p>
                  </a:txBody>
                  <a:tcPr marL="82296"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Basis</a:t>
                      </a:r>
                    </a:p>
                  </a:txBody>
                  <a:tcPr marL="82296" marR="82296" marT="77724" marB="77724" anchor="t">
                    <a:lnT w="11430" cap="flat" cmpd="sng" algn="ctr">
                      <a:solidFill>
                        <a:srgbClr val="0A1E3C"/>
                      </a:solidFill>
                    </a:lnT>
                    <a:lnB w="11430" cap="flat" cmpd="sng" algn="ctr">
                      <a:solidFill>
                        <a:srgbClr val="0A1E3C"/>
                      </a:solidFill>
                    </a:lnB>
                    <a:noFill/>
                  </a:tcPr>
                </a:tc>
              </a:tr>
              <a:tr h="310103">
                <a:tc>
                  <a:txBody>
                    <a:bodyPr wrap="square">
                      <a:noAutofit/>
                    </a:bodyPr>
                    <a:lstStyle/>
                    <a:p>
                      <a:pPr algn="l">
                        <a:lnSpc>
                          <a:spcPct val="118000"/>
                        </a:lnSpc>
                      </a:pPr>
                      <a:r>
                        <a:rPr sz="860" b="1">
                          <a:solidFill>
                            <a:srgbClr val="0A1E3C"/>
                          </a:solidFill>
                          <a:latin typeface="Arial"/>
                        </a:rPr>
                        <a:t>Development yield on cost</a:t>
                      </a:r>
                    </a:p>
                  </a:txBody>
                  <a:tcPr marL="91440" marR="82296" marT="77724" marB="77724" anchor="t">
                    <a:lnB w="11430" cap="flat" cmpd="sng" algn="ctr">
                      <a:solidFill>
                        <a:srgbClr val="0A1E3C"/>
                      </a:solidFill>
                    </a:lnB>
                    <a:noFill/>
                  </a:tcPr>
                </a:tc>
                <a:tc>
                  <a:txBody>
                    <a:bodyPr wrap="square">
                      <a:noAutofit/>
                    </a:bodyPr>
                    <a:lstStyle/>
                    <a:p>
                      <a:pPr algn="r">
                        <a:lnSpc>
                          <a:spcPct val="118000"/>
                        </a:lnSpc>
                      </a:pPr>
                      <a:r>
                        <a:rPr sz="860" b="0">
                          <a:solidFill>
                            <a:srgbClr val="0A1E3C"/>
                          </a:solidFill>
                          <a:latin typeface="Arial"/>
                        </a:rPr>
                        <a:t>8.2%</a:t>
                      </a:r>
                    </a:p>
                  </a:txBody>
                  <a:tcPr marL="82296"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Goodman FY26 forecast</a:t>
                      </a:r>
                    </a:p>
                  </a:txBody>
                  <a:tcPr marL="82296" marR="82296" marT="77724" marB="77724" anchor="t">
                    <a:lnB w="11430" cap="flat" cmpd="sng" algn="ctr">
                      <a:solidFill>
                        <a:srgbClr val="0A1E3C"/>
                      </a:solidFill>
                    </a:lnB>
                    <a:noFill/>
                  </a:tcPr>
                </a:tc>
              </a:tr>
            </a:tbl>
          </a:graphicData>
        </a:graphic>
      </p:graphicFrame>
      <p:sp>
        <p:nvSpPr>
          <p:cNvPr id="66" name="TextBox 65"/>
          <p:cNvSpPr txBox="1"/>
          <p:nvPr/>
        </p:nvSpPr>
        <p:spPr>
          <a:xfrm>
            <a:off x="7360901" y="2422794"/>
            <a:ext cx="4328147"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Margin anchors across the models</a:t>
            </a:r>
          </a:p>
        </p:txBody>
      </p:sp>
      <p:sp>
        <p:nvSpPr>
          <p:cNvPr id="67" name="Rectangle 66"/>
          <p:cNvSpPr/>
          <p:nvPr/>
        </p:nvSpPr>
        <p:spPr>
          <a:xfrm>
            <a:off x="7360901" y="2605674"/>
            <a:ext cx="4328147"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8" name="Rectangle 67"/>
          <p:cNvSpPr/>
          <p:nvPr/>
        </p:nvSpPr>
        <p:spPr>
          <a:xfrm>
            <a:off x="7360901" y="2697114"/>
            <a:ext cx="4328147" cy="733897"/>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9" name="Rectangle 68"/>
          <p:cNvSpPr/>
          <p:nvPr/>
        </p:nvSpPr>
        <p:spPr>
          <a:xfrm>
            <a:off x="7360901" y="2697114"/>
            <a:ext cx="32004" cy="733897"/>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0" name="TextBox 69"/>
          <p:cNvSpPr txBox="1"/>
          <p:nvPr/>
        </p:nvSpPr>
        <p:spPr>
          <a:xfrm>
            <a:off x="7525493" y="2920806"/>
            <a:ext cx="1847088" cy="286512"/>
          </a:xfrm>
          <a:prstGeom prst="rect">
            <a:avLst/>
          </a:prstGeom>
          <a:noFill/>
        </p:spPr>
        <p:txBody>
          <a:bodyPr wrap="square" anchor="t" lIns="0" tIns="0" rIns="0" bIns="0">
            <a:noAutofit/>
          </a:bodyPr>
          <a:lstStyle/>
          <a:p>
            <a:pPr algn="l">
              <a:lnSpc>
                <a:spcPct val="100000"/>
              </a:lnSpc>
              <a:spcAft>
                <a:spcPts val="0"/>
              </a:spcAft>
            </a:pPr>
            <a:r>
              <a:rPr sz="1700" b="1">
                <a:solidFill>
                  <a:srgbClr val="0A1E3C"/>
                </a:solidFill>
                <a:latin typeface="Georgia"/>
              </a:rPr>
              <a:t>50%</a:t>
            </a:r>
          </a:p>
        </p:txBody>
      </p:sp>
      <p:sp>
        <p:nvSpPr>
          <p:cNvPr id="71" name="TextBox 70"/>
          <p:cNvSpPr txBox="1"/>
          <p:nvPr/>
        </p:nvSpPr>
        <p:spPr>
          <a:xfrm>
            <a:off x="9372581" y="2898327"/>
            <a:ext cx="2170163" cy="349758"/>
          </a:xfrm>
          <a:prstGeom prst="rect">
            <a:avLst/>
          </a:prstGeom>
          <a:noFill/>
        </p:spPr>
        <p:txBody>
          <a:bodyPr wrap="square" anchor="t" lIns="0" tIns="0" rIns="0" bIns="0">
            <a:noAutofit/>
          </a:bodyPr>
          <a:lstStyle/>
          <a:p>
            <a:pPr algn="l">
              <a:lnSpc>
                <a:spcPct val="125000"/>
              </a:lnSpc>
              <a:spcAft>
                <a:spcPts val="0"/>
              </a:spcAft>
            </a:pPr>
            <a:r>
              <a:rPr sz="869" b="0">
                <a:solidFill>
                  <a:srgbClr val="5B6B84"/>
                </a:solidFill>
                <a:latin typeface="Arial"/>
              </a:rPr>
              <a:t>NEXTDC uEBITDA margin, FY26 (61% of net revenue)</a:t>
            </a:r>
          </a:p>
        </p:txBody>
      </p:sp>
      <p:sp>
        <p:nvSpPr>
          <p:cNvPr id="72" name="Rectangle 71"/>
          <p:cNvSpPr/>
          <p:nvPr/>
        </p:nvSpPr>
        <p:spPr>
          <a:xfrm>
            <a:off x="7360901" y="3540739"/>
            <a:ext cx="4328147" cy="733897"/>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3" name="Rectangle 72"/>
          <p:cNvSpPr/>
          <p:nvPr/>
        </p:nvSpPr>
        <p:spPr>
          <a:xfrm>
            <a:off x="7360901" y="3540739"/>
            <a:ext cx="32004" cy="733897"/>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4" name="TextBox 73"/>
          <p:cNvSpPr txBox="1"/>
          <p:nvPr/>
        </p:nvSpPr>
        <p:spPr>
          <a:xfrm>
            <a:off x="7525493" y="3764432"/>
            <a:ext cx="1847088" cy="286512"/>
          </a:xfrm>
          <a:prstGeom prst="rect">
            <a:avLst/>
          </a:prstGeom>
          <a:noFill/>
        </p:spPr>
        <p:txBody>
          <a:bodyPr wrap="square" anchor="t" lIns="0" tIns="0" rIns="0" bIns="0">
            <a:noAutofit/>
          </a:bodyPr>
          <a:lstStyle/>
          <a:p>
            <a:pPr algn="l">
              <a:lnSpc>
                <a:spcPct val="100000"/>
              </a:lnSpc>
              <a:spcAft>
                <a:spcPts val="0"/>
              </a:spcAft>
            </a:pPr>
            <a:r>
              <a:rPr sz="1700" b="1">
                <a:solidFill>
                  <a:srgbClr val="0A1E3C"/>
                </a:solidFill>
                <a:latin typeface="Georgia"/>
              </a:rPr>
              <a:t>~82%</a:t>
            </a:r>
          </a:p>
        </p:txBody>
      </p:sp>
      <p:sp>
        <p:nvSpPr>
          <p:cNvPr id="75" name="TextBox 74"/>
          <p:cNvSpPr txBox="1"/>
          <p:nvPr/>
        </p:nvSpPr>
        <p:spPr>
          <a:xfrm>
            <a:off x="9372581" y="3824820"/>
            <a:ext cx="2170163" cy="184023"/>
          </a:xfrm>
          <a:prstGeom prst="rect">
            <a:avLst/>
          </a:prstGeom>
          <a:noFill/>
        </p:spPr>
        <p:txBody>
          <a:bodyPr wrap="square" anchor="t" lIns="0" tIns="0" rIns="0" bIns="0">
            <a:noAutofit/>
          </a:bodyPr>
          <a:lstStyle/>
          <a:p>
            <a:pPr algn="l">
              <a:lnSpc>
                <a:spcPct val="125000"/>
              </a:lnSpc>
              <a:spcAft>
                <a:spcPts val="0"/>
              </a:spcAft>
            </a:pPr>
            <a:r>
              <a:rPr sz="869" b="0">
                <a:solidFill>
                  <a:srgbClr val="5B6B84"/>
                </a:solidFill>
                <a:latin typeface="Arial"/>
              </a:rPr>
              <a:t>NEXTDC gross margin, FY26</a:t>
            </a:r>
          </a:p>
        </p:txBody>
      </p:sp>
      <p:sp>
        <p:nvSpPr>
          <p:cNvPr id="76" name="Rectangle 75"/>
          <p:cNvSpPr/>
          <p:nvPr/>
        </p:nvSpPr>
        <p:spPr>
          <a:xfrm>
            <a:off x="7360901" y="4384365"/>
            <a:ext cx="4328147" cy="733897"/>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7" name="Rectangle 76"/>
          <p:cNvSpPr/>
          <p:nvPr/>
        </p:nvSpPr>
        <p:spPr>
          <a:xfrm>
            <a:off x="7360901" y="4384365"/>
            <a:ext cx="32004" cy="733897"/>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8" name="TextBox 77"/>
          <p:cNvSpPr txBox="1"/>
          <p:nvPr/>
        </p:nvSpPr>
        <p:spPr>
          <a:xfrm>
            <a:off x="7525493" y="4608057"/>
            <a:ext cx="1847088" cy="286512"/>
          </a:xfrm>
          <a:prstGeom prst="rect">
            <a:avLst/>
          </a:prstGeom>
          <a:noFill/>
        </p:spPr>
        <p:txBody>
          <a:bodyPr wrap="square" anchor="t" lIns="0" tIns="0" rIns="0" bIns="0">
            <a:noAutofit/>
          </a:bodyPr>
          <a:lstStyle/>
          <a:p>
            <a:pPr algn="l">
              <a:lnSpc>
                <a:spcPct val="100000"/>
              </a:lnSpc>
              <a:spcAft>
                <a:spcPts val="0"/>
              </a:spcAft>
            </a:pPr>
            <a:r>
              <a:rPr sz="1700" b="1">
                <a:solidFill>
                  <a:srgbClr val="0A1E3C"/>
                </a:solidFill>
                <a:latin typeface="Georgia"/>
              </a:rPr>
              <a:t>~A$2m/MW/yr</a:t>
            </a:r>
          </a:p>
        </p:txBody>
      </p:sp>
      <p:sp>
        <p:nvSpPr>
          <p:cNvPr id="79" name="TextBox 78"/>
          <p:cNvSpPr txBox="1"/>
          <p:nvPr/>
        </p:nvSpPr>
        <p:spPr>
          <a:xfrm>
            <a:off x="9372581" y="4668446"/>
            <a:ext cx="2170163" cy="184023"/>
          </a:xfrm>
          <a:prstGeom prst="rect">
            <a:avLst/>
          </a:prstGeom>
          <a:noFill/>
        </p:spPr>
        <p:txBody>
          <a:bodyPr wrap="square" anchor="t" lIns="0" tIns="0" rIns="0" bIns="0">
            <a:noAutofit/>
          </a:bodyPr>
          <a:lstStyle/>
          <a:p>
            <a:pPr algn="l">
              <a:lnSpc>
                <a:spcPct val="125000"/>
              </a:lnSpc>
              <a:spcAft>
                <a:spcPts val="0"/>
              </a:spcAft>
            </a:pPr>
            <a:r>
              <a:rPr sz="869" b="0">
                <a:solidFill>
                  <a:srgbClr val="5B6B84"/>
                </a:solidFill>
                <a:latin typeface="Arial"/>
              </a:rPr>
              <a:t>CDC contracted hyperscale EBITDA</a:t>
            </a:r>
          </a:p>
        </p:txBody>
      </p:sp>
      <p:sp>
        <p:nvSpPr>
          <p:cNvPr id="80" name="Rectangle 79"/>
          <p:cNvSpPr/>
          <p:nvPr/>
        </p:nvSpPr>
        <p:spPr>
          <a:xfrm>
            <a:off x="7360901" y="5227990"/>
            <a:ext cx="4328147" cy="733897"/>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81" name="Rectangle 80"/>
          <p:cNvSpPr/>
          <p:nvPr/>
        </p:nvSpPr>
        <p:spPr>
          <a:xfrm>
            <a:off x="7360901" y="5227990"/>
            <a:ext cx="32004" cy="733897"/>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82" name="TextBox 81"/>
          <p:cNvSpPr txBox="1"/>
          <p:nvPr/>
        </p:nvSpPr>
        <p:spPr>
          <a:xfrm>
            <a:off x="7525493" y="5451683"/>
            <a:ext cx="1847088" cy="286512"/>
          </a:xfrm>
          <a:prstGeom prst="rect">
            <a:avLst/>
          </a:prstGeom>
          <a:noFill/>
        </p:spPr>
        <p:txBody>
          <a:bodyPr wrap="square" anchor="t" lIns="0" tIns="0" rIns="0" bIns="0">
            <a:noAutofit/>
          </a:bodyPr>
          <a:lstStyle/>
          <a:p>
            <a:pPr algn="l">
              <a:lnSpc>
                <a:spcPct val="100000"/>
              </a:lnSpc>
              <a:spcAft>
                <a:spcPts val="0"/>
              </a:spcAft>
            </a:pPr>
            <a:r>
              <a:rPr sz="1700" b="1">
                <a:solidFill>
                  <a:srgbClr val="0A1E3C"/>
                </a:solidFill>
                <a:latin typeface="Georgia"/>
              </a:rPr>
              <a:t>≥A$1bn</a:t>
            </a:r>
          </a:p>
        </p:txBody>
      </p:sp>
      <p:sp>
        <p:nvSpPr>
          <p:cNvPr id="83" name="TextBox 82"/>
          <p:cNvSpPr txBox="1"/>
          <p:nvPr/>
        </p:nvSpPr>
        <p:spPr>
          <a:xfrm>
            <a:off x="9372581" y="5429204"/>
            <a:ext cx="2170163" cy="349758"/>
          </a:xfrm>
          <a:prstGeom prst="rect">
            <a:avLst/>
          </a:prstGeom>
          <a:noFill/>
        </p:spPr>
        <p:txBody>
          <a:bodyPr wrap="square" anchor="t" lIns="0" tIns="0" rIns="0" bIns="0">
            <a:noAutofit/>
          </a:bodyPr>
          <a:lstStyle/>
          <a:p>
            <a:pPr algn="l">
              <a:lnSpc>
                <a:spcPct val="125000"/>
              </a:lnSpc>
              <a:spcAft>
                <a:spcPts val="0"/>
              </a:spcAft>
            </a:pPr>
            <a:r>
              <a:rPr sz="869" b="0">
                <a:solidFill>
                  <a:srgbClr val="5B6B84"/>
                </a:solidFill>
                <a:latin typeface="Arial"/>
              </a:rPr>
              <a:t>CDC FY28 EBITDA forecast (vs ~A$400m now)</a:t>
            </a:r>
          </a:p>
        </p:txBody>
      </p:sp>
      <p:sp>
        <p:nvSpPr>
          <p:cNvPr id="84" name="TextBox 83"/>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Bloomberg via Energy Connects (May 2026); Motley Fool (9 Sep 2026); Quantfolio (Jul 2026); Allens (2025); Goodman FY26 (20 Aug 2026); PwC (Mar 2026).</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08 · Pricing &amp; economics</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52</a:t>
            </a:r>
          </a:p>
        </p:txBody>
      </p:sp>
      <p:sp>
        <p:nvSpPr>
          <p:cNvPr id="9" name="TextBox 8"/>
          <p:cNvSpPr txBox="1"/>
          <p:nvPr/>
        </p:nvSpPr>
        <p:spPr>
          <a:xfrm>
            <a:off x="502920" y="576072"/>
            <a:ext cx="11186129"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Cap rates sit in a 3.5–7% band, and CBRE sees them widening past 6% at the top end even as occupier demand peaks</a:t>
            </a:r>
          </a:p>
        </p:txBody>
      </p:sp>
      <p:sp>
        <p:nvSpPr>
          <p:cNvPr id="10" name="TextBox 9"/>
          <p:cNvSpPr txBox="1"/>
          <p:nvPr/>
        </p:nvSpPr>
        <p:spPr>
          <a:xfrm>
            <a:off x="502920" y="1006449"/>
            <a:ext cx="6275814"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Capitalisation rates, %: observed ranges and reference transactions</a:t>
            </a:r>
          </a:p>
        </p:txBody>
      </p:sp>
      <p:sp>
        <p:nvSpPr>
          <p:cNvPr id="11" name="Rectangle 10"/>
          <p:cNvSpPr/>
          <p:nvPr/>
        </p:nvSpPr>
        <p:spPr>
          <a:xfrm>
            <a:off x="502920" y="1189329"/>
            <a:ext cx="627581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3657600" y="1509369"/>
            <a:ext cx="9525" cy="148590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3383280" y="3040989"/>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3%</a:t>
            </a:r>
          </a:p>
        </p:txBody>
      </p:sp>
      <p:sp>
        <p:nvSpPr>
          <p:cNvPr id="14" name="Rectangle 13"/>
          <p:cNvSpPr/>
          <p:nvPr/>
        </p:nvSpPr>
        <p:spPr>
          <a:xfrm>
            <a:off x="4330865" y="1509369"/>
            <a:ext cx="9525" cy="148590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TextBox 14"/>
          <p:cNvSpPr txBox="1"/>
          <p:nvPr/>
        </p:nvSpPr>
        <p:spPr>
          <a:xfrm>
            <a:off x="4056545" y="3040989"/>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4%</a:t>
            </a:r>
          </a:p>
        </p:txBody>
      </p:sp>
      <p:sp>
        <p:nvSpPr>
          <p:cNvPr id="16" name="Rectangle 15"/>
          <p:cNvSpPr/>
          <p:nvPr/>
        </p:nvSpPr>
        <p:spPr>
          <a:xfrm>
            <a:off x="5004130" y="1509369"/>
            <a:ext cx="9525" cy="148590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TextBox 16"/>
          <p:cNvSpPr txBox="1"/>
          <p:nvPr/>
        </p:nvSpPr>
        <p:spPr>
          <a:xfrm>
            <a:off x="4729810" y="3040989"/>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5%</a:t>
            </a:r>
          </a:p>
        </p:txBody>
      </p:sp>
      <p:sp>
        <p:nvSpPr>
          <p:cNvPr id="18" name="Rectangle 17"/>
          <p:cNvSpPr/>
          <p:nvPr/>
        </p:nvSpPr>
        <p:spPr>
          <a:xfrm>
            <a:off x="5677396" y="1509369"/>
            <a:ext cx="9525" cy="148590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TextBox 18"/>
          <p:cNvSpPr txBox="1"/>
          <p:nvPr/>
        </p:nvSpPr>
        <p:spPr>
          <a:xfrm>
            <a:off x="5403076" y="3040989"/>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6%</a:t>
            </a:r>
          </a:p>
        </p:txBody>
      </p:sp>
      <p:sp>
        <p:nvSpPr>
          <p:cNvPr id="20" name="Rectangle 19"/>
          <p:cNvSpPr/>
          <p:nvPr/>
        </p:nvSpPr>
        <p:spPr>
          <a:xfrm>
            <a:off x="6350661" y="1509369"/>
            <a:ext cx="9525" cy="148590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TextBox 20"/>
          <p:cNvSpPr txBox="1"/>
          <p:nvPr/>
        </p:nvSpPr>
        <p:spPr>
          <a:xfrm>
            <a:off x="6076341" y="3040989"/>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7%</a:t>
            </a:r>
          </a:p>
        </p:txBody>
      </p:sp>
      <p:sp>
        <p:nvSpPr>
          <p:cNvPr id="22" name="Rectangle 21"/>
          <p:cNvSpPr/>
          <p:nvPr/>
        </p:nvSpPr>
        <p:spPr>
          <a:xfrm>
            <a:off x="3657600" y="2995269"/>
            <a:ext cx="3029694"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Rectangle 22"/>
          <p:cNvSpPr/>
          <p:nvPr/>
        </p:nvSpPr>
        <p:spPr>
          <a:xfrm>
            <a:off x="502920" y="2400909"/>
            <a:ext cx="6184374" cy="762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TextBox 23"/>
          <p:cNvSpPr txBox="1"/>
          <p:nvPr/>
        </p:nvSpPr>
        <p:spPr>
          <a:xfrm>
            <a:off x="502920" y="1571091"/>
            <a:ext cx="2331720" cy="173736"/>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PwC</a:t>
            </a:r>
            <a:r>
              <a:rPr sz="760" b="0">
                <a:solidFill>
                  <a:srgbClr val="5B6B84"/>
                </a:solidFill>
                <a:latin typeface="Arial"/>
              </a:rPr>
              <a:t>  observed AU range, 2026</a:t>
            </a:r>
          </a:p>
        </p:txBody>
      </p:sp>
      <p:sp>
        <p:nvSpPr>
          <p:cNvPr id="25" name="TextBox 24"/>
          <p:cNvSpPr txBox="1"/>
          <p:nvPr/>
        </p:nvSpPr>
        <p:spPr>
          <a:xfrm>
            <a:off x="2834639" y="1571091"/>
            <a:ext cx="676656" cy="173736"/>
          </a:xfrm>
          <a:prstGeom prst="rect">
            <a:avLst/>
          </a:prstGeom>
          <a:noFill/>
        </p:spPr>
        <p:txBody>
          <a:bodyPr wrap="square" anchor="t" lIns="0" tIns="0" rIns="0" bIns="0">
            <a:noAutofit/>
          </a:bodyPr>
          <a:lstStyle/>
          <a:p>
            <a:pPr algn="r">
              <a:lnSpc>
                <a:spcPct val="122000"/>
              </a:lnSpc>
              <a:spcAft>
                <a:spcPts val="0"/>
              </a:spcAft>
            </a:pPr>
            <a:r>
              <a:rPr sz="869" b="1">
                <a:solidFill>
                  <a:srgbClr val="0A1E3C"/>
                </a:solidFill>
                <a:latin typeface="Arial"/>
              </a:rPr>
              <a:t>3.50–7.04%</a:t>
            </a:r>
          </a:p>
        </p:txBody>
      </p:sp>
      <p:sp>
        <p:nvSpPr>
          <p:cNvPr id="26" name="Rectangle 25"/>
          <p:cNvSpPr/>
          <p:nvPr/>
        </p:nvSpPr>
        <p:spPr>
          <a:xfrm>
            <a:off x="3994232" y="1575663"/>
            <a:ext cx="2383359" cy="164592"/>
          </a:xfrm>
          <a:prstGeom prst="rect">
            <a:avLst/>
          </a:prstGeom>
          <a:solidFill>
            <a:srgbClr val="AEBCCE"/>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TextBox 26"/>
          <p:cNvSpPr txBox="1"/>
          <p:nvPr/>
        </p:nvSpPr>
        <p:spPr>
          <a:xfrm>
            <a:off x="502920" y="1868271"/>
            <a:ext cx="2331720" cy="173736"/>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Savills</a:t>
            </a:r>
            <a:r>
              <a:rPr sz="760" b="0">
                <a:solidFill>
                  <a:srgbClr val="5B6B84"/>
                </a:solidFill>
                <a:latin typeface="Arial"/>
              </a:rPr>
              <a:t>  tier-1 APAC investment-grade</a:t>
            </a:r>
          </a:p>
        </p:txBody>
      </p:sp>
      <p:sp>
        <p:nvSpPr>
          <p:cNvPr id="28" name="TextBox 27"/>
          <p:cNvSpPr txBox="1"/>
          <p:nvPr/>
        </p:nvSpPr>
        <p:spPr>
          <a:xfrm>
            <a:off x="2834639" y="1868271"/>
            <a:ext cx="676656" cy="173736"/>
          </a:xfrm>
          <a:prstGeom prst="rect">
            <a:avLst/>
          </a:prstGeom>
          <a:noFill/>
        </p:spPr>
        <p:txBody>
          <a:bodyPr wrap="square" anchor="t" lIns="0" tIns="0" rIns="0" bIns="0">
            <a:noAutofit/>
          </a:bodyPr>
          <a:lstStyle/>
          <a:p>
            <a:pPr algn="r">
              <a:lnSpc>
                <a:spcPct val="122000"/>
              </a:lnSpc>
              <a:spcAft>
                <a:spcPts val="0"/>
              </a:spcAft>
            </a:pPr>
            <a:r>
              <a:rPr sz="869" b="1">
                <a:solidFill>
                  <a:srgbClr val="0A1E3C"/>
                </a:solidFill>
                <a:latin typeface="Arial"/>
              </a:rPr>
              <a:t>4.00–7.00%</a:t>
            </a:r>
          </a:p>
        </p:txBody>
      </p:sp>
      <p:sp>
        <p:nvSpPr>
          <p:cNvPr id="29" name="Rectangle 28"/>
          <p:cNvSpPr/>
          <p:nvPr/>
        </p:nvSpPr>
        <p:spPr>
          <a:xfrm>
            <a:off x="4330865" y="1872843"/>
            <a:ext cx="2019796" cy="164592"/>
          </a:xfrm>
          <a:prstGeom prst="rect">
            <a:avLst/>
          </a:prstGeom>
          <a:solidFill>
            <a:srgbClr val="AEBCCE"/>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TextBox 29"/>
          <p:cNvSpPr txBox="1"/>
          <p:nvPr/>
        </p:nvSpPr>
        <p:spPr>
          <a:xfrm>
            <a:off x="502920" y="2165451"/>
            <a:ext cx="2331720" cy="173736"/>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M3 / Colliers</a:t>
            </a:r>
            <a:r>
              <a:rPr sz="760" b="0">
                <a:solidFill>
                  <a:srgbClr val="5B6B84"/>
                </a:solidFill>
                <a:latin typeface="Arial"/>
              </a:rPr>
              <a:t>  typical trading band</a:t>
            </a:r>
          </a:p>
        </p:txBody>
      </p:sp>
      <p:sp>
        <p:nvSpPr>
          <p:cNvPr id="31" name="TextBox 30"/>
          <p:cNvSpPr txBox="1"/>
          <p:nvPr/>
        </p:nvSpPr>
        <p:spPr>
          <a:xfrm>
            <a:off x="2834639" y="2165451"/>
            <a:ext cx="676656" cy="173736"/>
          </a:xfrm>
          <a:prstGeom prst="rect">
            <a:avLst/>
          </a:prstGeom>
          <a:noFill/>
        </p:spPr>
        <p:txBody>
          <a:bodyPr wrap="square" anchor="t" lIns="0" tIns="0" rIns="0" bIns="0">
            <a:noAutofit/>
          </a:bodyPr>
          <a:lstStyle/>
          <a:p>
            <a:pPr algn="r">
              <a:lnSpc>
                <a:spcPct val="122000"/>
              </a:lnSpc>
              <a:spcAft>
                <a:spcPts val="0"/>
              </a:spcAft>
            </a:pPr>
            <a:r>
              <a:rPr sz="869" b="1">
                <a:solidFill>
                  <a:srgbClr val="0A1E3C"/>
                </a:solidFill>
                <a:latin typeface="Arial"/>
              </a:rPr>
              <a:t>5.20–6.20%</a:t>
            </a:r>
          </a:p>
        </p:txBody>
      </p:sp>
      <p:sp>
        <p:nvSpPr>
          <p:cNvPr id="32" name="Rectangle 31"/>
          <p:cNvSpPr/>
          <p:nvPr/>
        </p:nvSpPr>
        <p:spPr>
          <a:xfrm>
            <a:off x="5138783" y="2170023"/>
            <a:ext cx="673265" cy="164592"/>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3" name="TextBox 32"/>
          <p:cNvSpPr txBox="1"/>
          <p:nvPr/>
        </p:nvSpPr>
        <p:spPr>
          <a:xfrm>
            <a:off x="502920" y="2462631"/>
            <a:ext cx="2331720" cy="173736"/>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Telstra Clayton</a:t>
            </a:r>
            <a:r>
              <a:rPr sz="760" b="0">
                <a:solidFill>
                  <a:srgbClr val="5B6B84"/>
                </a:solidFill>
                <a:latin typeface="Arial"/>
              </a:rPr>
              <a:t>  2020</a:t>
            </a:r>
          </a:p>
        </p:txBody>
      </p:sp>
      <p:sp>
        <p:nvSpPr>
          <p:cNvPr id="34" name="TextBox 33"/>
          <p:cNvSpPr txBox="1"/>
          <p:nvPr/>
        </p:nvSpPr>
        <p:spPr>
          <a:xfrm>
            <a:off x="2834639" y="2462631"/>
            <a:ext cx="676656" cy="173736"/>
          </a:xfrm>
          <a:prstGeom prst="rect">
            <a:avLst/>
          </a:prstGeom>
          <a:noFill/>
        </p:spPr>
        <p:txBody>
          <a:bodyPr wrap="square" anchor="t" lIns="0" tIns="0" rIns="0" bIns="0">
            <a:noAutofit/>
          </a:bodyPr>
          <a:lstStyle/>
          <a:p>
            <a:pPr algn="r">
              <a:lnSpc>
                <a:spcPct val="122000"/>
              </a:lnSpc>
              <a:spcAft>
                <a:spcPts val="0"/>
              </a:spcAft>
            </a:pPr>
            <a:r>
              <a:rPr sz="869" b="1">
                <a:solidFill>
                  <a:srgbClr val="0A1E3C"/>
                </a:solidFill>
                <a:latin typeface="Arial"/>
              </a:rPr>
              <a:t>4.2%</a:t>
            </a:r>
          </a:p>
        </p:txBody>
      </p:sp>
      <p:sp>
        <p:nvSpPr>
          <p:cNvPr id="35" name="Oval 34"/>
          <p:cNvSpPr/>
          <p:nvPr/>
        </p:nvSpPr>
        <p:spPr>
          <a:xfrm>
            <a:off x="4406082" y="2490063"/>
            <a:ext cx="118872" cy="118872"/>
          </a:xfrm>
          <a:prstGeom prst="ellips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TextBox 35"/>
          <p:cNvSpPr txBox="1"/>
          <p:nvPr/>
        </p:nvSpPr>
        <p:spPr>
          <a:xfrm>
            <a:off x="502920" y="2759811"/>
            <a:ext cx="2331720" cy="173736"/>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NEXTDC S6</a:t>
            </a:r>
            <a:r>
              <a:rPr sz="760" b="0">
                <a:solidFill>
                  <a:srgbClr val="5B6B84"/>
                </a:solidFill>
                <a:latin typeface="Arial"/>
              </a:rPr>
              <a:t>  analysed, vacant possession</a:t>
            </a:r>
          </a:p>
        </p:txBody>
      </p:sp>
      <p:sp>
        <p:nvSpPr>
          <p:cNvPr id="37" name="TextBox 36"/>
          <p:cNvSpPr txBox="1"/>
          <p:nvPr/>
        </p:nvSpPr>
        <p:spPr>
          <a:xfrm>
            <a:off x="2834639" y="2759811"/>
            <a:ext cx="676656" cy="173736"/>
          </a:xfrm>
          <a:prstGeom prst="rect">
            <a:avLst/>
          </a:prstGeom>
          <a:noFill/>
        </p:spPr>
        <p:txBody>
          <a:bodyPr wrap="square" anchor="t" lIns="0" tIns="0" rIns="0" bIns="0">
            <a:noAutofit/>
          </a:bodyPr>
          <a:lstStyle/>
          <a:p>
            <a:pPr algn="r">
              <a:lnSpc>
                <a:spcPct val="122000"/>
              </a:lnSpc>
              <a:spcAft>
                <a:spcPts val="0"/>
              </a:spcAft>
            </a:pPr>
            <a:r>
              <a:rPr sz="869" b="1">
                <a:solidFill>
                  <a:srgbClr val="0A1E3C"/>
                </a:solidFill>
                <a:latin typeface="Arial"/>
              </a:rPr>
              <a:t>6.5%</a:t>
            </a:r>
          </a:p>
        </p:txBody>
      </p:sp>
      <p:sp>
        <p:nvSpPr>
          <p:cNvPr id="38" name="Oval 37"/>
          <p:cNvSpPr/>
          <p:nvPr/>
        </p:nvSpPr>
        <p:spPr>
          <a:xfrm>
            <a:off x="5954592" y="2787243"/>
            <a:ext cx="118872" cy="118872"/>
          </a:xfrm>
          <a:prstGeom prst="ellips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cxnSp>
        <p:nvCxnSpPr>
          <p:cNvPr id="39" name="Connector 38"/>
          <p:cNvCxnSpPr/>
          <p:nvPr/>
        </p:nvCxnSpPr>
        <p:spPr>
          <a:xfrm>
            <a:off x="5677396" y="1463649"/>
            <a:ext cx="0" cy="1531620"/>
          </a:xfrm>
          <a:prstGeom prst="line">
            <a:avLst/>
          </a:prstGeom>
          <a:ln w="15875">
            <a:solidFill>
              <a:srgbClr val="C2410C"/>
            </a:solidFill>
            <a:prstDash val="dash"/>
          </a:ln>
        </p:spPr>
        <p:style>
          <a:lnRef idx="2">
            <a:schemeClr val="accent1"/>
          </a:lnRef>
          <a:fillRef idx="0">
            <a:schemeClr val="accent1"/>
          </a:fillRef>
          <a:effectRef idx="0">
            <a:schemeClr val="accent1"/>
          </a:effectRef>
          <a:fontRef idx="minor">
            <a:schemeClr val="tx1"/>
          </a:fontRef>
        </p:style>
      </p:cxnSp>
      <p:sp>
        <p:nvSpPr>
          <p:cNvPr id="40" name="TextBox 39"/>
          <p:cNvSpPr txBox="1"/>
          <p:nvPr/>
        </p:nvSpPr>
        <p:spPr>
          <a:xfrm>
            <a:off x="3665716" y="1299057"/>
            <a:ext cx="1956816" cy="155448"/>
          </a:xfrm>
          <a:prstGeom prst="rect">
            <a:avLst/>
          </a:prstGeom>
          <a:noFill/>
        </p:spPr>
        <p:txBody>
          <a:bodyPr wrap="square" anchor="t" lIns="0" tIns="0" rIns="0" bIns="0">
            <a:noAutofit/>
          </a:bodyPr>
          <a:lstStyle/>
          <a:p>
            <a:pPr algn="r">
              <a:lnSpc>
                <a:spcPct val="122000"/>
              </a:lnSpc>
              <a:spcAft>
                <a:spcPts val="0"/>
              </a:spcAft>
            </a:pPr>
            <a:r>
              <a:rPr sz="760" b="1">
                <a:solidFill>
                  <a:srgbClr val="C2410C"/>
                </a:solidFill>
                <a:latin typeface="Arial"/>
              </a:rPr>
              <a:t>CBRE 2026 outlook: top end &gt;6%</a:t>
            </a:r>
          </a:p>
        </p:txBody>
      </p:sp>
      <p:sp>
        <p:nvSpPr>
          <p:cNvPr id="41" name="TextBox 40"/>
          <p:cNvSpPr txBox="1"/>
          <p:nvPr/>
        </p:nvSpPr>
        <p:spPr>
          <a:xfrm>
            <a:off x="502920" y="3260445"/>
            <a:ext cx="6275814" cy="161909"/>
          </a:xfrm>
          <a:prstGeom prst="rect">
            <a:avLst/>
          </a:prstGeom>
          <a:noFill/>
        </p:spPr>
        <p:txBody>
          <a:bodyPr wrap="square" anchor="t" lIns="0" tIns="0" rIns="0" bIns="0">
            <a:noAutofit/>
          </a:bodyPr>
          <a:lstStyle/>
          <a:p>
            <a:pPr algn="l">
              <a:lnSpc>
                <a:spcPct val="124000"/>
              </a:lnSpc>
              <a:spcAft>
                <a:spcPts val="0"/>
              </a:spcAft>
            </a:pPr>
            <a:r>
              <a:rPr sz="760" b="0">
                <a:solidFill>
                  <a:srgbClr val="5B6B84"/>
                </a:solidFill>
                <a:latin typeface="Arial"/>
              </a:rPr>
              <a:t>Capitalisation rates: occupied, leased product trades 4–7%; CBRE sees yields widening past 6% at the top end even as demand peaks</a:t>
            </a:r>
          </a:p>
        </p:txBody>
      </p:sp>
      <p:sp>
        <p:nvSpPr>
          <p:cNvPr id="42" name="TextBox 41"/>
          <p:cNvSpPr txBox="1"/>
          <p:nvPr/>
        </p:nvSpPr>
        <p:spPr>
          <a:xfrm>
            <a:off x="502920" y="3431499"/>
            <a:ext cx="6275814" cy="305531"/>
          </a:xfrm>
          <a:prstGeom prst="rect">
            <a:avLst/>
          </a:prstGeom>
          <a:noFill/>
        </p:spPr>
        <p:txBody>
          <a:bodyPr wrap="square" anchor="t" lIns="0" tIns="0" rIns="0" bIns="0">
            <a:noAutofit/>
          </a:bodyPr>
          <a:lstStyle/>
          <a:p>
            <a:pPr algn="l">
              <a:lnSpc>
                <a:spcPct val="124000"/>
              </a:lnSpc>
              <a:spcAft>
                <a:spcPts val="0"/>
              </a:spcAft>
            </a:pPr>
            <a:r>
              <a:rPr sz="760" b="0">
                <a:solidFill>
                  <a:srgbClr val="5B6B84"/>
                </a:solidFill>
                <a:latin typeface="Arial"/>
              </a:rPr>
              <a:t>Reference transactions: Telstra Clayton 2020 at 4.2%; CBRE 2026 top end &gt;6%; NEXTDC S6 analysed at 6.5%. The Global Switch Ultimo trade is an enterprise sale, carried at its EBITDA multiple in Section 09.</a:t>
            </a:r>
          </a:p>
        </p:txBody>
      </p:sp>
      <p:sp>
        <p:nvSpPr>
          <p:cNvPr id="43" name="TextBox 42"/>
          <p:cNvSpPr txBox="1"/>
          <p:nvPr/>
        </p:nvSpPr>
        <p:spPr>
          <a:xfrm>
            <a:off x="502920" y="3837614"/>
            <a:ext cx="6275814" cy="707745"/>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PwC’s observed Australian range is 3.50–7.04% depending on lease terms, obsolescence, quality and location; M3/Colliers put typical trading at 5.2–6.2%. Reference points: Telstra Clayton 4.2% (2020) and NEXTDC S6 analysed 6.5% (vacant possession). PwC states that enterprise-level multiples should be separated from property-level yields, so the Global Switch Ultimo sale is not plotted here.</a:t>
            </a:r>
          </a:p>
        </p:txBody>
      </p:sp>
      <p:sp>
        <p:nvSpPr>
          <p:cNvPr id="44" name="TextBox 43"/>
          <p:cNvSpPr txBox="1"/>
          <p:nvPr/>
        </p:nvSpPr>
        <p:spPr>
          <a:xfrm>
            <a:off x="7144494" y="1006449"/>
            <a:ext cx="4544555"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The two-sided rate story</a:t>
            </a:r>
          </a:p>
        </p:txBody>
      </p:sp>
      <p:sp>
        <p:nvSpPr>
          <p:cNvPr id="45" name="Rectangle 44"/>
          <p:cNvSpPr/>
          <p:nvPr/>
        </p:nvSpPr>
        <p:spPr>
          <a:xfrm>
            <a:off x="7144494" y="1189329"/>
            <a:ext cx="4544555"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6" name="Rectangle 45"/>
          <p:cNvSpPr/>
          <p:nvPr/>
        </p:nvSpPr>
        <p:spPr>
          <a:xfrm>
            <a:off x="7153638" y="1366436"/>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7" name="TextBox 46"/>
          <p:cNvSpPr txBox="1"/>
          <p:nvPr/>
        </p:nvSpPr>
        <p:spPr>
          <a:xfrm>
            <a:off x="7327374" y="1280769"/>
            <a:ext cx="4361675" cy="576986"/>
          </a:xfrm>
          <a:prstGeom prst="rect">
            <a:avLst/>
          </a:prstGeom>
          <a:noFill/>
        </p:spPr>
        <p:txBody>
          <a:bodyPr wrap="square" anchor="t" lIns="0" tIns="0" rIns="0" bIns="0">
            <a:noAutofit/>
          </a:bodyPr>
          <a:lstStyle/>
          <a:p>
            <a:pPr algn="l">
              <a:lnSpc>
                <a:spcPct val="130000"/>
              </a:lnSpc>
              <a:spcAft>
                <a:spcPts val="0"/>
              </a:spcAft>
            </a:pPr>
            <a:r>
              <a:rPr sz="940" b="1">
                <a:solidFill>
                  <a:srgbClr val="0A1E3C"/>
                </a:solidFill>
                <a:latin typeface="Arial"/>
              </a:rPr>
              <a:t>Compression case: </a:t>
            </a:r>
            <a:r>
              <a:rPr sz="940" b="0">
                <a:solidFill>
                  <a:srgbClr val="0A1E3C"/>
                </a:solidFill>
                <a:latin typeface="Arial"/>
              </a:rPr>
              <a:t>Australia captured 59% of APAC DC transaction volume in 2024 (US$1.6bn, ~10x 2023; MSCI RCA via Savills), scarcity of powered, leased product bids yields down.</a:t>
            </a:r>
          </a:p>
        </p:txBody>
      </p:sp>
      <p:sp>
        <p:nvSpPr>
          <p:cNvPr id="48" name="Rectangle 47"/>
          <p:cNvSpPr/>
          <p:nvPr/>
        </p:nvSpPr>
        <p:spPr>
          <a:xfrm>
            <a:off x="7153638" y="2044007"/>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9" name="TextBox 48"/>
          <p:cNvSpPr txBox="1"/>
          <p:nvPr/>
        </p:nvSpPr>
        <p:spPr>
          <a:xfrm>
            <a:off x="7327374" y="1958340"/>
            <a:ext cx="4361675" cy="576986"/>
          </a:xfrm>
          <a:prstGeom prst="rect">
            <a:avLst/>
          </a:prstGeom>
          <a:noFill/>
        </p:spPr>
        <p:txBody>
          <a:bodyPr wrap="square" anchor="t" lIns="0" tIns="0" rIns="0" bIns="0">
            <a:noAutofit/>
          </a:bodyPr>
          <a:lstStyle/>
          <a:p>
            <a:pPr algn="l">
              <a:lnSpc>
                <a:spcPct val="130000"/>
              </a:lnSpc>
              <a:spcAft>
                <a:spcPts val="0"/>
              </a:spcAft>
            </a:pPr>
            <a:r>
              <a:rPr sz="940" b="1">
                <a:solidFill>
                  <a:srgbClr val="0A1E3C"/>
                </a:solidFill>
                <a:latin typeface="Arial"/>
              </a:rPr>
              <a:t>Widening case: </a:t>
            </a:r>
            <a:r>
              <a:rPr sz="940" b="0">
                <a:solidFill>
                  <a:srgbClr val="0A1E3C"/>
                </a:solidFill>
                <a:latin typeface="Arial"/>
              </a:rPr>
              <a:t>CBRE’s 2026 outlook sees Australian DC cap rates above 6% at the top end, ‘yields widening even as occupier demand peaks’: higher-for-longer rates plus construction-cost inflation.</a:t>
            </a:r>
          </a:p>
        </p:txBody>
      </p:sp>
      <p:sp>
        <p:nvSpPr>
          <p:cNvPr id="50" name="Rectangle 49"/>
          <p:cNvSpPr/>
          <p:nvPr/>
        </p:nvSpPr>
        <p:spPr>
          <a:xfrm>
            <a:off x="7153638" y="2721577"/>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1" name="TextBox 50"/>
          <p:cNvSpPr txBox="1"/>
          <p:nvPr/>
        </p:nvSpPr>
        <p:spPr>
          <a:xfrm>
            <a:off x="7327374" y="2635910"/>
            <a:ext cx="4361675" cy="949452"/>
          </a:xfrm>
          <a:prstGeom prst="rect">
            <a:avLst/>
          </a:prstGeom>
          <a:noFill/>
        </p:spPr>
        <p:txBody>
          <a:bodyPr wrap="square" anchor="t" lIns="0" tIns="0" rIns="0" bIns="0">
            <a:noAutofit/>
          </a:bodyPr>
          <a:lstStyle/>
          <a:p>
            <a:pPr algn="l">
              <a:lnSpc>
                <a:spcPct val="130000"/>
              </a:lnSpc>
              <a:spcAft>
                <a:spcPts val="0"/>
              </a:spcAft>
            </a:pPr>
            <a:r>
              <a:rPr sz="940" b="1">
                <a:solidFill>
                  <a:srgbClr val="0A1E3C"/>
                </a:solidFill>
                <a:latin typeface="Arial"/>
              </a:rPr>
              <a:t>PwC’s caution: </a:t>
            </a:r>
            <a:r>
              <a:rPr sz="940" b="0">
                <a:solidFill>
                  <a:srgbClr val="0A1E3C"/>
                </a:solidFill>
                <a:latin typeface="Arial"/>
              </a:rPr>
              <a:t>the Global Switch Ultimo sale at 24.7x EBITDA implies an earnings yield of about 4.05%, leaving ‘no available value arbitrage’ in sale-leasebacks versus prime Sydney industrial at 4.97–5.46%. PwC treats that as an enterprise-level multiple and separates it from the property-level yields plotted above.</a:t>
            </a:r>
          </a:p>
        </p:txBody>
      </p:sp>
      <p:sp>
        <p:nvSpPr>
          <p:cNvPr id="52" name="Rectangle 51"/>
          <p:cNvSpPr/>
          <p:nvPr/>
        </p:nvSpPr>
        <p:spPr>
          <a:xfrm>
            <a:off x="7144494" y="3768242"/>
            <a:ext cx="4544555" cy="100257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3" name="Rectangle 52"/>
          <p:cNvSpPr/>
          <p:nvPr/>
        </p:nvSpPr>
        <p:spPr>
          <a:xfrm>
            <a:off x="7144494" y="3768242"/>
            <a:ext cx="41148" cy="100257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4" name="TextBox 53"/>
          <p:cNvSpPr txBox="1"/>
          <p:nvPr/>
        </p:nvSpPr>
        <p:spPr>
          <a:xfrm>
            <a:off x="7327374" y="3896258"/>
            <a:ext cx="4233659" cy="183733"/>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WHAT MOVES THE BAND FROM HERE</a:t>
            </a:r>
          </a:p>
        </p:txBody>
      </p:sp>
      <p:sp>
        <p:nvSpPr>
          <p:cNvPr id="55" name="TextBox 54"/>
          <p:cNvSpPr txBox="1"/>
          <p:nvPr/>
        </p:nvSpPr>
        <p:spPr>
          <a:xfrm>
            <a:off x="7327374" y="4125711"/>
            <a:ext cx="4233659" cy="535381"/>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Watch the AirTrunk Singapore REIT pricing (Sep–Oct 2026 target) and any Blue Owl/Stack APAC process: two public marks that will either validate sub-5% stabilised yields or force a sector-wide re-mark.</a:t>
            </a:r>
          </a:p>
        </p:txBody>
      </p:sp>
      <p:sp>
        <p:nvSpPr>
          <p:cNvPr id="56" name="TextBox 55"/>
          <p:cNvSpPr txBox="1"/>
          <p:nvPr/>
        </p:nvSpPr>
        <p:spPr>
          <a:xfrm>
            <a:off x="502920" y="4990277"/>
            <a:ext cx="11186129"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The cap-rate band in one panel</a:t>
            </a:r>
          </a:p>
        </p:txBody>
      </p:sp>
      <p:sp>
        <p:nvSpPr>
          <p:cNvPr id="57" name="Rectangle 56"/>
          <p:cNvSpPr/>
          <p:nvPr/>
        </p:nvSpPr>
        <p:spPr>
          <a:xfrm>
            <a:off x="502920" y="5173157"/>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8" name="Rectangle 57"/>
          <p:cNvSpPr/>
          <p:nvPr/>
        </p:nvSpPr>
        <p:spPr>
          <a:xfrm>
            <a:off x="502920" y="5264597"/>
            <a:ext cx="11186129" cy="69729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9" name="TextBox 58"/>
          <p:cNvSpPr txBox="1"/>
          <p:nvPr/>
        </p:nvSpPr>
        <p:spPr>
          <a:xfrm>
            <a:off x="667512" y="5345704"/>
            <a:ext cx="1783026"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3.50–7.04%</a:t>
            </a:r>
          </a:p>
        </p:txBody>
      </p:sp>
      <p:sp>
        <p:nvSpPr>
          <p:cNvPr id="60" name="TextBox 59"/>
          <p:cNvSpPr txBox="1"/>
          <p:nvPr/>
        </p:nvSpPr>
        <p:spPr>
          <a:xfrm>
            <a:off x="667512" y="5732038"/>
            <a:ext cx="1783026" cy="167030"/>
          </a:xfrm>
          <a:prstGeom prst="rect">
            <a:avLst/>
          </a:prstGeom>
          <a:noFill/>
        </p:spPr>
        <p:txBody>
          <a:bodyPr wrap="square" anchor="t" lIns="0" tIns="0" rIns="0" bIns="0">
            <a:noAutofit/>
          </a:bodyPr>
          <a:lstStyle/>
          <a:p>
            <a:pPr algn="l">
              <a:lnSpc>
                <a:spcPct val="122000"/>
              </a:lnSpc>
              <a:spcAft>
                <a:spcPts val="0"/>
              </a:spcAft>
            </a:pPr>
            <a:r>
              <a:rPr sz="800" b="0">
                <a:solidFill>
                  <a:srgbClr val="5B6B84"/>
                </a:solidFill>
                <a:latin typeface="Arial"/>
              </a:rPr>
              <a:t>PwC observed AU range (2026)</a:t>
            </a:r>
          </a:p>
        </p:txBody>
      </p:sp>
      <p:sp>
        <p:nvSpPr>
          <p:cNvPr id="61" name="Rectangle 60"/>
          <p:cNvSpPr/>
          <p:nvPr/>
        </p:nvSpPr>
        <p:spPr>
          <a:xfrm>
            <a:off x="2615130" y="5410901"/>
            <a:ext cx="11430" cy="404682"/>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2" name="TextBox 61"/>
          <p:cNvSpPr txBox="1"/>
          <p:nvPr/>
        </p:nvSpPr>
        <p:spPr>
          <a:xfrm>
            <a:off x="2779722" y="5345704"/>
            <a:ext cx="1751276"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5.2–6.2%</a:t>
            </a:r>
          </a:p>
        </p:txBody>
      </p:sp>
      <p:sp>
        <p:nvSpPr>
          <p:cNvPr id="63" name="TextBox 62"/>
          <p:cNvSpPr txBox="1"/>
          <p:nvPr/>
        </p:nvSpPr>
        <p:spPr>
          <a:xfrm>
            <a:off x="2779722" y="5732038"/>
            <a:ext cx="1751276" cy="167030"/>
          </a:xfrm>
          <a:prstGeom prst="rect">
            <a:avLst/>
          </a:prstGeom>
          <a:noFill/>
        </p:spPr>
        <p:txBody>
          <a:bodyPr wrap="square" anchor="t" lIns="0" tIns="0" rIns="0" bIns="0">
            <a:noAutofit/>
          </a:bodyPr>
          <a:lstStyle/>
          <a:p>
            <a:pPr algn="l">
              <a:lnSpc>
                <a:spcPct val="122000"/>
              </a:lnSpc>
              <a:spcAft>
                <a:spcPts val="0"/>
              </a:spcAft>
            </a:pPr>
            <a:r>
              <a:rPr sz="800" b="0">
                <a:solidFill>
                  <a:srgbClr val="5B6B84"/>
                </a:solidFill>
                <a:latin typeface="Arial"/>
              </a:rPr>
              <a:t>M3/Colliers typical trading band</a:t>
            </a:r>
          </a:p>
        </p:txBody>
      </p:sp>
      <p:sp>
        <p:nvSpPr>
          <p:cNvPr id="64" name="Rectangle 63"/>
          <p:cNvSpPr/>
          <p:nvPr/>
        </p:nvSpPr>
        <p:spPr>
          <a:xfrm>
            <a:off x="4695590" y="5410901"/>
            <a:ext cx="11430" cy="404682"/>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5" name="TextBox 64"/>
          <p:cNvSpPr txBox="1"/>
          <p:nvPr/>
        </p:nvSpPr>
        <p:spPr>
          <a:xfrm>
            <a:off x="4860182" y="5345704"/>
            <a:ext cx="2233677"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4.2%</a:t>
            </a:r>
          </a:p>
        </p:txBody>
      </p:sp>
      <p:sp>
        <p:nvSpPr>
          <p:cNvPr id="66" name="TextBox 65"/>
          <p:cNvSpPr txBox="1"/>
          <p:nvPr/>
        </p:nvSpPr>
        <p:spPr>
          <a:xfrm>
            <a:off x="4860182" y="5732038"/>
            <a:ext cx="2233677" cy="167030"/>
          </a:xfrm>
          <a:prstGeom prst="rect">
            <a:avLst/>
          </a:prstGeom>
          <a:noFill/>
        </p:spPr>
        <p:txBody>
          <a:bodyPr wrap="square" anchor="t" lIns="0" tIns="0" rIns="0" bIns="0">
            <a:noAutofit/>
          </a:bodyPr>
          <a:lstStyle/>
          <a:p>
            <a:pPr algn="l">
              <a:lnSpc>
                <a:spcPct val="122000"/>
              </a:lnSpc>
              <a:spcAft>
                <a:spcPts val="0"/>
              </a:spcAft>
            </a:pPr>
            <a:r>
              <a:rPr sz="800" b="0">
                <a:solidFill>
                  <a:srgbClr val="5B6B84"/>
                </a:solidFill>
                <a:latin typeface="Arial"/>
              </a:rPr>
              <a:t>Telstra Clayton (2020), 30-year leaseback</a:t>
            </a:r>
          </a:p>
        </p:txBody>
      </p:sp>
      <p:sp>
        <p:nvSpPr>
          <p:cNvPr id="67" name="Rectangle 66"/>
          <p:cNvSpPr/>
          <p:nvPr/>
        </p:nvSpPr>
        <p:spPr>
          <a:xfrm>
            <a:off x="7258452" y="5410901"/>
            <a:ext cx="11430" cy="404682"/>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8" name="TextBox 67"/>
          <p:cNvSpPr txBox="1"/>
          <p:nvPr/>
        </p:nvSpPr>
        <p:spPr>
          <a:xfrm>
            <a:off x="7423044" y="5345704"/>
            <a:ext cx="1567126"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6.5%</a:t>
            </a:r>
          </a:p>
        </p:txBody>
      </p:sp>
      <p:sp>
        <p:nvSpPr>
          <p:cNvPr id="69" name="TextBox 68"/>
          <p:cNvSpPr txBox="1"/>
          <p:nvPr/>
        </p:nvSpPr>
        <p:spPr>
          <a:xfrm>
            <a:off x="7423044" y="5732038"/>
            <a:ext cx="1567126" cy="167030"/>
          </a:xfrm>
          <a:prstGeom prst="rect">
            <a:avLst/>
          </a:prstGeom>
          <a:noFill/>
        </p:spPr>
        <p:txBody>
          <a:bodyPr wrap="square" anchor="t" lIns="0" tIns="0" rIns="0" bIns="0">
            <a:noAutofit/>
          </a:bodyPr>
          <a:lstStyle/>
          <a:p>
            <a:pPr algn="l">
              <a:lnSpc>
                <a:spcPct val="122000"/>
              </a:lnSpc>
              <a:spcAft>
                <a:spcPts val="0"/>
              </a:spcAft>
            </a:pPr>
            <a:r>
              <a:rPr sz="800" b="0">
                <a:solidFill>
                  <a:srgbClr val="5B6B84"/>
                </a:solidFill>
                <a:latin typeface="Arial"/>
              </a:rPr>
              <a:t>NEXTDC S6 analysed yield</a:t>
            </a:r>
          </a:p>
        </p:txBody>
      </p:sp>
      <p:sp>
        <p:nvSpPr>
          <p:cNvPr id="70" name="Rectangle 69"/>
          <p:cNvSpPr/>
          <p:nvPr/>
        </p:nvSpPr>
        <p:spPr>
          <a:xfrm>
            <a:off x="9154762" y="5410901"/>
            <a:ext cx="11430" cy="404682"/>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1" name="TextBox 70"/>
          <p:cNvSpPr txBox="1"/>
          <p:nvPr/>
        </p:nvSpPr>
        <p:spPr>
          <a:xfrm>
            <a:off x="9319354" y="5345704"/>
            <a:ext cx="2205102"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59%</a:t>
            </a:r>
          </a:p>
        </p:txBody>
      </p:sp>
      <p:sp>
        <p:nvSpPr>
          <p:cNvPr id="72" name="TextBox 71"/>
          <p:cNvSpPr txBox="1"/>
          <p:nvPr/>
        </p:nvSpPr>
        <p:spPr>
          <a:xfrm>
            <a:off x="9319354" y="5732038"/>
            <a:ext cx="2205102" cy="167030"/>
          </a:xfrm>
          <a:prstGeom prst="rect">
            <a:avLst/>
          </a:prstGeom>
          <a:noFill/>
        </p:spPr>
        <p:txBody>
          <a:bodyPr wrap="square" anchor="t" lIns="0" tIns="0" rIns="0" bIns="0">
            <a:noAutofit/>
          </a:bodyPr>
          <a:lstStyle/>
          <a:p>
            <a:pPr algn="l">
              <a:lnSpc>
                <a:spcPct val="122000"/>
              </a:lnSpc>
              <a:spcAft>
                <a:spcPts val="0"/>
              </a:spcAft>
            </a:pPr>
            <a:r>
              <a:rPr sz="800" b="0">
                <a:solidFill>
                  <a:srgbClr val="5B6B84"/>
                </a:solidFill>
                <a:latin typeface="Arial"/>
              </a:rPr>
              <a:t>AU share of APAC DC deal volume, 2024</a:t>
            </a:r>
          </a:p>
        </p:txBody>
      </p:sp>
      <p:sp>
        <p:nvSpPr>
          <p:cNvPr id="73" name="TextBox 72"/>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PwC Australia (10 Mar 2026); M3/Colliers (Sep 2024); Certified Strategic/CBRE (25 May 2026); Savills APAC DC Spotlight (Q1 2025); Mingtiandi (Jul 2026); Kalkine (Jun 2026).</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08 · Pricing &amp; economics</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53</a:t>
            </a:r>
          </a:p>
        </p:txBody>
      </p:sp>
      <p:sp>
        <p:nvSpPr>
          <p:cNvPr id="9" name="TextBox 8"/>
          <p:cNvSpPr txBox="1"/>
          <p:nvPr/>
        </p:nvSpPr>
        <p:spPr>
          <a:xfrm>
            <a:off x="502920" y="576072"/>
            <a:ext cx="11186129"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Pricing power lives with power: scarcity rents accrue to powered capacity, not to buildings</a:t>
            </a:r>
          </a:p>
        </p:txBody>
      </p:sp>
      <p:sp>
        <p:nvSpPr>
          <p:cNvPr id="10" name="TextBox 9"/>
          <p:cNvSpPr txBox="1"/>
          <p:nvPr/>
        </p:nvSpPr>
        <p:spPr>
          <a:xfrm>
            <a:off x="502920" y="1006449"/>
            <a:ext cx="5410184"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The evidence</a:t>
            </a:r>
          </a:p>
        </p:txBody>
      </p:sp>
      <p:sp>
        <p:nvSpPr>
          <p:cNvPr id="11" name="Rectangle 10"/>
          <p:cNvSpPr/>
          <p:nvPr/>
        </p:nvSpPr>
        <p:spPr>
          <a:xfrm>
            <a:off x="502920" y="1189329"/>
            <a:ext cx="541018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512064" y="1367754"/>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685800" y="1280769"/>
            <a:ext cx="5227304" cy="585581"/>
          </a:xfrm>
          <a:prstGeom prst="rect">
            <a:avLst/>
          </a:prstGeom>
          <a:noFill/>
        </p:spPr>
        <p:txBody>
          <a:bodyPr wrap="square" anchor="t" lIns="0" tIns="0" rIns="0" bIns="0">
            <a:noAutofit/>
          </a:bodyPr>
          <a:lstStyle/>
          <a:p>
            <a:pPr algn="l">
              <a:lnSpc>
                <a:spcPct val="132000"/>
              </a:lnSpc>
              <a:spcAft>
                <a:spcPts val="0"/>
              </a:spcAft>
            </a:pPr>
            <a:r>
              <a:rPr sz="940" b="1">
                <a:solidFill>
                  <a:srgbClr val="0A1E3C"/>
                </a:solidFill>
                <a:latin typeface="Arial"/>
              </a:rPr>
              <a:t>Sydney’s YoY price decline (CBRE) coexists with record-low vacancy, </a:t>
            </a:r>
            <a:r>
              <a:rPr sz="940" b="0">
                <a:solidFill>
                  <a:srgbClr val="0A1E3C"/>
                </a:solidFill>
                <a:latin typeface="Arial"/>
              </a:rPr>
              <a:t>evidence that new suburban wholesale supply sets the marginal price while metro/interconnection product holds premium.</a:t>
            </a:r>
          </a:p>
        </p:txBody>
      </p:sp>
      <p:sp>
        <p:nvSpPr>
          <p:cNvPr id="14" name="Rectangle 13"/>
          <p:cNvSpPr/>
          <p:nvPr/>
        </p:nvSpPr>
        <p:spPr>
          <a:xfrm>
            <a:off x="512064" y="2072208"/>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TextBox 14"/>
          <p:cNvSpPr txBox="1"/>
          <p:nvPr/>
        </p:nvSpPr>
        <p:spPr>
          <a:xfrm>
            <a:off x="685800" y="1985223"/>
            <a:ext cx="5227304" cy="396483"/>
          </a:xfrm>
          <a:prstGeom prst="rect">
            <a:avLst/>
          </a:prstGeom>
          <a:noFill/>
        </p:spPr>
        <p:txBody>
          <a:bodyPr wrap="square" anchor="t" lIns="0" tIns="0" rIns="0" bIns="0">
            <a:noAutofit/>
          </a:bodyPr>
          <a:lstStyle/>
          <a:p>
            <a:pPr algn="l">
              <a:lnSpc>
                <a:spcPct val="132000"/>
              </a:lnSpc>
              <a:spcAft>
                <a:spcPts val="0"/>
              </a:spcAft>
            </a:pPr>
            <a:r>
              <a:rPr sz="940" b="1">
                <a:solidFill>
                  <a:srgbClr val="0A1E3C"/>
                </a:solidFill>
                <a:latin typeface="Arial"/>
              </a:rPr>
              <a:t>Land prices up 35–45% since 2022 (IMARC) flow into build costs, </a:t>
            </a:r>
            <a:r>
              <a:rPr sz="940" b="0">
                <a:solidFill>
                  <a:srgbClr val="0A1E3C"/>
                </a:solidFill>
                <a:latin typeface="Arial"/>
              </a:rPr>
              <a:t>but 8.2% yields on cost (Goodman) show developers currently outrun cost inflation.</a:t>
            </a:r>
          </a:p>
        </p:txBody>
      </p:sp>
      <p:sp>
        <p:nvSpPr>
          <p:cNvPr id="16" name="Rectangle 15"/>
          <p:cNvSpPr/>
          <p:nvPr/>
        </p:nvSpPr>
        <p:spPr>
          <a:xfrm>
            <a:off x="512064" y="2587564"/>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TextBox 16"/>
          <p:cNvSpPr txBox="1"/>
          <p:nvPr/>
        </p:nvSpPr>
        <p:spPr>
          <a:xfrm>
            <a:off x="685800" y="2500579"/>
            <a:ext cx="5227304" cy="585581"/>
          </a:xfrm>
          <a:prstGeom prst="rect">
            <a:avLst/>
          </a:prstGeom>
          <a:noFill/>
        </p:spPr>
        <p:txBody>
          <a:bodyPr wrap="square" anchor="t" lIns="0" tIns="0" rIns="0" bIns="0">
            <a:noAutofit/>
          </a:bodyPr>
          <a:lstStyle/>
          <a:p>
            <a:pPr algn="l">
              <a:lnSpc>
                <a:spcPct val="132000"/>
              </a:lnSpc>
              <a:spcAft>
                <a:spcPts val="0"/>
              </a:spcAft>
            </a:pPr>
            <a:r>
              <a:rPr sz="940" b="1">
                <a:solidFill>
                  <a:srgbClr val="0A1E3C"/>
                </a:solidFill>
                <a:latin typeface="Arial"/>
              </a:rPr>
              <a:t>Net-generator compliance will re-price energy: </a:t>
            </a:r>
            <a:r>
              <a:rPr sz="940" b="0">
                <a:solidFill>
                  <a:srgbClr val="0A1E3C"/>
                </a:solidFill>
                <a:latin typeface="Arial"/>
              </a:rPr>
              <a:t>operators with contracted renewables (NEXTDC 255 MW PPAs, AWS solar farms, AirTrunk SLL platform) hold a cost advantage that should show up in lease pricing from 2027.</a:t>
            </a:r>
          </a:p>
        </p:txBody>
      </p:sp>
      <p:sp>
        <p:nvSpPr>
          <p:cNvPr id="18" name="Rectangle 17"/>
          <p:cNvSpPr/>
          <p:nvPr/>
        </p:nvSpPr>
        <p:spPr>
          <a:xfrm>
            <a:off x="502920" y="3287328"/>
            <a:ext cx="5410184" cy="1174943"/>
          </a:xfrm>
          <a:prstGeom prst="rect">
            <a:avLst/>
          </a:prstGeom>
          <a:solidFill>
            <a:srgbClr val="FBF9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Rectangle 18"/>
          <p:cNvSpPr/>
          <p:nvPr/>
        </p:nvSpPr>
        <p:spPr>
          <a:xfrm>
            <a:off x="502920" y="3287328"/>
            <a:ext cx="41148" cy="1174943"/>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TextBox 19"/>
          <p:cNvSpPr txBox="1"/>
          <p:nvPr/>
        </p:nvSpPr>
        <p:spPr>
          <a:xfrm>
            <a:off x="685800" y="3415344"/>
            <a:ext cx="5099288" cy="183733"/>
          </a:xfrm>
          <a:prstGeom prst="rect">
            <a:avLst/>
          </a:prstGeom>
          <a:noFill/>
        </p:spPr>
        <p:txBody>
          <a:bodyPr wrap="square" anchor="t" lIns="0" tIns="0" rIns="0" bIns="0">
            <a:noAutofit/>
          </a:bodyPr>
          <a:lstStyle/>
          <a:p>
            <a:pPr>
              <a:lnSpc>
                <a:spcPct val="118000"/>
              </a:lnSpc>
            </a:pPr>
            <a:r>
              <a:rPr sz="919" b="1" spc="50">
                <a:solidFill>
                  <a:srgbClr val="C2410C"/>
                </a:solidFill>
                <a:latin typeface="Arial"/>
              </a:rPr>
              <a:t>INASHANU ESTIMATE</a:t>
            </a:r>
          </a:p>
        </p:txBody>
      </p:sp>
      <p:sp>
        <p:nvSpPr>
          <p:cNvPr id="21" name="TextBox 20"/>
          <p:cNvSpPr txBox="1"/>
          <p:nvPr/>
        </p:nvSpPr>
        <p:spPr>
          <a:xfrm>
            <a:off x="685800" y="3644798"/>
            <a:ext cx="5099288" cy="707745"/>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inashanu pricing outlook: Sydney wholesale colocation holds US$140–215/kW/month through 2027 (supply wave caps upside), then firms as power-constrained deliverability thins the pipeline; hyperscale $/kW remains privately negotiated – watch the REIT prospectus and any CDC contract renewals for the first public marks.</a:t>
            </a:r>
          </a:p>
        </p:txBody>
      </p:sp>
      <p:sp>
        <p:nvSpPr>
          <p:cNvPr id="22" name="TextBox 21"/>
          <p:cNvSpPr txBox="1"/>
          <p:nvPr/>
        </p:nvSpPr>
        <p:spPr>
          <a:xfrm>
            <a:off x="6278864" y="1006449"/>
            <a:ext cx="5410184"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Economics dashboard: the numbers a committee should hold</a:t>
            </a:r>
          </a:p>
        </p:txBody>
      </p:sp>
      <p:sp>
        <p:nvSpPr>
          <p:cNvPr id="23" name="Rectangle 22"/>
          <p:cNvSpPr/>
          <p:nvPr/>
        </p:nvSpPr>
        <p:spPr>
          <a:xfrm>
            <a:off x="6278864" y="1189329"/>
            <a:ext cx="541018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Rectangle 23"/>
          <p:cNvSpPr/>
          <p:nvPr/>
        </p:nvSpPr>
        <p:spPr>
          <a:xfrm>
            <a:off x="6278864" y="1280769"/>
            <a:ext cx="2641084" cy="9751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Rectangle 24"/>
          <p:cNvSpPr/>
          <p:nvPr/>
        </p:nvSpPr>
        <p:spPr>
          <a:xfrm>
            <a:off x="6278864" y="1280769"/>
            <a:ext cx="32004" cy="97515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6" name="TextBox 25"/>
          <p:cNvSpPr txBox="1"/>
          <p:nvPr/>
        </p:nvSpPr>
        <p:spPr>
          <a:xfrm>
            <a:off x="6443456" y="1405422"/>
            <a:ext cx="2330188" cy="338328"/>
          </a:xfrm>
          <a:prstGeom prst="rect">
            <a:avLst/>
          </a:prstGeom>
          <a:noFill/>
        </p:spPr>
        <p:txBody>
          <a:bodyPr wrap="square" anchor="t" lIns="0" tIns="0" rIns="0" bIns="0">
            <a:noAutofit/>
          </a:bodyPr>
          <a:lstStyle/>
          <a:p>
            <a:pPr algn="l">
              <a:lnSpc>
                <a:spcPct val="105000"/>
              </a:lnSpc>
              <a:spcAft>
                <a:spcPts val="0"/>
              </a:spcAft>
            </a:pPr>
            <a:r>
              <a:rPr sz="2000" b="1">
                <a:solidFill>
                  <a:srgbClr val="0A1E3C"/>
                </a:solidFill>
                <a:latin typeface="Georgia"/>
              </a:rPr>
              <a:t>US$140–215</a:t>
            </a:r>
          </a:p>
        </p:txBody>
      </p:sp>
      <p:sp>
        <p:nvSpPr>
          <p:cNvPr id="27" name="TextBox 26"/>
          <p:cNvSpPr txBox="1"/>
          <p:nvPr/>
        </p:nvSpPr>
        <p:spPr>
          <a:xfrm>
            <a:off x="6443456" y="1807758"/>
            <a:ext cx="2330188" cy="341802"/>
          </a:xfrm>
          <a:prstGeom prst="rect">
            <a:avLst/>
          </a:prstGeom>
          <a:noFill/>
        </p:spPr>
        <p:txBody>
          <a:bodyPr wrap="square" anchor="t" lIns="0" tIns="0" rIns="0" bIns="0">
            <a:noAutofit/>
          </a:bodyPr>
          <a:lstStyle/>
          <a:p>
            <a:pPr algn="l">
              <a:lnSpc>
                <a:spcPct val="122000"/>
              </a:lnSpc>
              <a:spcAft>
                <a:spcPts val="0"/>
              </a:spcAft>
            </a:pPr>
            <a:r>
              <a:rPr sz="869" b="0">
                <a:solidFill>
                  <a:srgbClr val="5B6B84"/>
                </a:solidFill>
                <a:latin typeface="Arial"/>
              </a:rPr>
              <a:t>Sydney $/kW/month, 250–500 kW (CBRE Q1 2025)</a:t>
            </a:r>
          </a:p>
        </p:txBody>
      </p:sp>
      <p:sp>
        <p:nvSpPr>
          <p:cNvPr id="28" name="Rectangle 27"/>
          <p:cNvSpPr/>
          <p:nvPr/>
        </p:nvSpPr>
        <p:spPr>
          <a:xfrm>
            <a:off x="9047965" y="1280769"/>
            <a:ext cx="2641084" cy="9751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Rectangle 28"/>
          <p:cNvSpPr/>
          <p:nvPr/>
        </p:nvSpPr>
        <p:spPr>
          <a:xfrm>
            <a:off x="9047965" y="1280769"/>
            <a:ext cx="32004" cy="97515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TextBox 29"/>
          <p:cNvSpPr txBox="1"/>
          <p:nvPr/>
        </p:nvSpPr>
        <p:spPr>
          <a:xfrm>
            <a:off x="9212557" y="1405422"/>
            <a:ext cx="2330188" cy="338328"/>
          </a:xfrm>
          <a:prstGeom prst="rect">
            <a:avLst/>
          </a:prstGeom>
          <a:noFill/>
        </p:spPr>
        <p:txBody>
          <a:bodyPr wrap="square" anchor="t" lIns="0" tIns="0" rIns="0" bIns="0">
            <a:noAutofit/>
          </a:bodyPr>
          <a:lstStyle/>
          <a:p>
            <a:pPr algn="l">
              <a:lnSpc>
                <a:spcPct val="105000"/>
              </a:lnSpc>
              <a:spcAft>
                <a:spcPts val="0"/>
              </a:spcAft>
            </a:pPr>
            <a:r>
              <a:rPr sz="2000" b="1">
                <a:solidFill>
                  <a:srgbClr val="0A1E3C"/>
                </a:solidFill>
                <a:latin typeface="Georgia"/>
              </a:rPr>
              <a:t>~A$2m/MW/yr</a:t>
            </a:r>
          </a:p>
        </p:txBody>
      </p:sp>
      <p:sp>
        <p:nvSpPr>
          <p:cNvPr id="31" name="TextBox 30"/>
          <p:cNvSpPr txBox="1"/>
          <p:nvPr/>
        </p:nvSpPr>
        <p:spPr>
          <a:xfrm>
            <a:off x="9212557" y="1807758"/>
            <a:ext cx="2330188" cy="180045"/>
          </a:xfrm>
          <a:prstGeom prst="rect">
            <a:avLst/>
          </a:prstGeom>
          <a:noFill/>
        </p:spPr>
        <p:txBody>
          <a:bodyPr wrap="square" anchor="t" lIns="0" tIns="0" rIns="0" bIns="0">
            <a:noAutofit/>
          </a:bodyPr>
          <a:lstStyle/>
          <a:p>
            <a:pPr algn="l">
              <a:lnSpc>
                <a:spcPct val="122000"/>
              </a:lnSpc>
              <a:spcAft>
                <a:spcPts val="0"/>
              </a:spcAft>
            </a:pPr>
            <a:r>
              <a:rPr sz="869" b="0">
                <a:solidFill>
                  <a:srgbClr val="5B6B84"/>
                </a:solidFill>
                <a:latin typeface="Arial"/>
              </a:rPr>
              <a:t>contracted hyperscale EBITDA (CDC anchor)</a:t>
            </a:r>
          </a:p>
        </p:txBody>
      </p:sp>
      <p:sp>
        <p:nvSpPr>
          <p:cNvPr id="32" name="Rectangle 31"/>
          <p:cNvSpPr/>
          <p:nvPr/>
        </p:nvSpPr>
        <p:spPr>
          <a:xfrm>
            <a:off x="6278864" y="2383942"/>
            <a:ext cx="2641084" cy="9751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3" name="Rectangle 32"/>
          <p:cNvSpPr/>
          <p:nvPr/>
        </p:nvSpPr>
        <p:spPr>
          <a:xfrm>
            <a:off x="6278864" y="2383942"/>
            <a:ext cx="32004" cy="97515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TextBox 33"/>
          <p:cNvSpPr txBox="1"/>
          <p:nvPr/>
        </p:nvSpPr>
        <p:spPr>
          <a:xfrm>
            <a:off x="6443456" y="2589474"/>
            <a:ext cx="2330188" cy="338328"/>
          </a:xfrm>
          <a:prstGeom prst="rect">
            <a:avLst/>
          </a:prstGeom>
          <a:noFill/>
        </p:spPr>
        <p:txBody>
          <a:bodyPr wrap="square" anchor="t" lIns="0" tIns="0" rIns="0" bIns="0">
            <a:noAutofit/>
          </a:bodyPr>
          <a:lstStyle/>
          <a:p>
            <a:pPr algn="l">
              <a:lnSpc>
                <a:spcPct val="105000"/>
              </a:lnSpc>
              <a:spcAft>
                <a:spcPts val="0"/>
              </a:spcAft>
            </a:pPr>
            <a:r>
              <a:rPr sz="2000" b="1">
                <a:solidFill>
                  <a:srgbClr val="0A1E3C"/>
                </a:solidFill>
                <a:latin typeface="Georgia"/>
              </a:rPr>
              <a:t>A$6–15m/MW</a:t>
            </a:r>
          </a:p>
        </p:txBody>
      </p:sp>
      <p:sp>
        <p:nvSpPr>
          <p:cNvPr id="35" name="TextBox 34"/>
          <p:cNvSpPr txBox="1"/>
          <p:nvPr/>
        </p:nvSpPr>
        <p:spPr>
          <a:xfrm>
            <a:off x="6443456" y="2991810"/>
            <a:ext cx="2330188" cy="180045"/>
          </a:xfrm>
          <a:prstGeom prst="rect">
            <a:avLst/>
          </a:prstGeom>
          <a:noFill/>
        </p:spPr>
        <p:txBody>
          <a:bodyPr wrap="square" anchor="t" lIns="0" tIns="0" rIns="0" bIns="0">
            <a:noAutofit/>
          </a:bodyPr>
          <a:lstStyle/>
          <a:p>
            <a:pPr algn="l">
              <a:lnSpc>
                <a:spcPct val="122000"/>
              </a:lnSpc>
              <a:spcAft>
                <a:spcPts val="0"/>
              </a:spcAft>
            </a:pPr>
            <a:r>
              <a:rPr sz="869" b="0">
                <a:solidFill>
                  <a:srgbClr val="5B6B84"/>
                </a:solidFill>
                <a:latin typeface="Arial"/>
              </a:rPr>
              <a:t>build cost range, inashanu synthesis</a:t>
            </a:r>
          </a:p>
        </p:txBody>
      </p:sp>
      <p:sp>
        <p:nvSpPr>
          <p:cNvPr id="36" name="Rectangle 35"/>
          <p:cNvSpPr/>
          <p:nvPr/>
        </p:nvSpPr>
        <p:spPr>
          <a:xfrm>
            <a:off x="9047965" y="2383942"/>
            <a:ext cx="2641084" cy="9751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7" name="Rectangle 36"/>
          <p:cNvSpPr/>
          <p:nvPr/>
        </p:nvSpPr>
        <p:spPr>
          <a:xfrm>
            <a:off x="9047965" y="2383942"/>
            <a:ext cx="32004" cy="97515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TextBox 37"/>
          <p:cNvSpPr txBox="1"/>
          <p:nvPr/>
        </p:nvSpPr>
        <p:spPr>
          <a:xfrm>
            <a:off x="9212557" y="2589474"/>
            <a:ext cx="2330188" cy="338328"/>
          </a:xfrm>
          <a:prstGeom prst="rect">
            <a:avLst/>
          </a:prstGeom>
          <a:noFill/>
        </p:spPr>
        <p:txBody>
          <a:bodyPr wrap="square" anchor="t" lIns="0" tIns="0" rIns="0" bIns="0">
            <a:noAutofit/>
          </a:bodyPr>
          <a:lstStyle/>
          <a:p>
            <a:pPr algn="l">
              <a:lnSpc>
                <a:spcPct val="105000"/>
              </a:lnSpc>
              <a:spcAft>
                <a:spcPts val="0"/>
              </a:spcAft>
            </a:pPr>
            <a:r>
              <a:rPr sz="2000" b="1">
                <a:solidFill>
                  <a:srgbClr val="0A1E3C"/>
                </a:solidFill>
                <a:latin typeface="Georgia"/>
              </a:rPr>
              <a:t>8.2%</a:t>
            </a:r>
          </a:p>
        </p:txBody>
      </p:sp>
      <p:sp>
        <p:nvSpPr>
          <p:cNvPr id="39" name="TextBox 38"/>
          <p:cNvSpPr txBox="1"/>
          <p:nvPr/>
        </p:nvSpPr>
        <p:spPr>
          <a:xfrm>
            <a:off x="9212557" y="2991810"/>
            <a:ext cx="2330188" cy="180045"/>
          </a:xfrm>
          <a:prstGeom prst="rect">
            <a:avLst/>
          </a:prstGeom>
          <a:noFill/>
        </p:spPr>
        <p:txBody>
          <a:bodyPr wrap="square" anchor="t" lIns="0" tIns="0" rIns="0" bIns="0">
            <a:noAutofit/>
          </a:bodyPr>
          <a:lstStyle/>
          <a:p>
            <a:pPr algn="l">
              <a:lnSpc>
                <a:spcPct val="122000"/>
              </a:lnSpc>
              <a:spcAft>
                <a:spcPts val="0"/>
              </a:spcAft>
            </a:pPr>
            <a:r>
              <a:rPr sz="869" b="0">
                <a:solidFill>
                  <a:srgbClr val="5B6B84"/>
                </a:solidFill>
                <a:latin typeface="Arial"/>
              </a:rPr>
              <a:t>Goodman forecast yield on cost (FY26)</a:t>
            </a:r>
          </a:p>
        </p:txBody>
      </p:sp>
      <p:sp>
        <p:nvSpPr>
          <p:cNvPr id="40" name="Rectangle 39"/>
          <p:cNvSpPr/>
          <p:nvPr/>
        </p:nvSpPr>
        <p:spPr>
          <a:xfrm>
            <a:off x="6278864" y="3487115"/>
            <a:ext cx="2641084" cy="9751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1" name="Rectangle 40"/>
          <p:cNvSpPr/>
          <p:nvPr/>
        </p:nvSpPr>
        <p:spPr>
          <a:xfrm>
            <a:off x="6278864" y="3487115"/>
            <a:ext cx="32004" cy="97515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TextBox 41"/>
          <p:cNvSpPr txBox="1"/>
          <p:nvPr/>
        </p:nvSpPr>
        <p:spPr>
          <a:xfrm>
            <a:off x="6443456" y="3692646"/>
            <a:ext cx="2330188" cy="338328"/>
          </a:xfrm>
          <a:prstGeom prst="rect">
            <a:avLst/>
          </a:prstGeom>
          <a:noFill/>
        </p:spPr>
        <p:txBody>
          <a:bodyPr wrap="square" anchor="t" lIns="0" tIns="0" rIns="0" bIns="0">
            <a:noAutofit/>
          </a:bodyPr>
          <a:lstStyle/>
          <a:p>
            <a:pPr algn="l">
              <a:lnSpc>
                <a:spcPct val="105000"/>
              </a:lnSpc>
              <a:spcAft>
                <a:spcPts val="0"/>
              </a:spcAft>
            </a:pPr>
            <a:r>
              <a:rPr sz="2000" b="1">
                <a:solidFill>
                  <a:srgbClr val="0A1E3C"/>
                </a:solidFill>
                <a:latin typeface="Georgia"/>
              </a:rPr>
              <a:t>3.50–7.04%</a:t>
            </a:r>
          </a:p>
        </p:txBody>
      </p:sp>
      <p:sp>
        <p:nvSpPr>
          <p:cNvPr id="43" name="TextBox 42"/>
          <p:cNvSpPr txBox="1"/>
          <p:nvPr/>
        </p:nvSpPr>
        <p:spPr>
          <a:xfrm>
            <a:off x="6443456" y="4094982"/>
            <a:ext cx="2330188" cy="180045"/>
          </a:xfrm>
          <a:prstGeom prst="rect">
            <a:avLst/>
          </a:prstGeom>
          <a:noFill/>
        </p:spPr>
        <p:txBody>
          <a:bodyPr wrap="square" anchor="t" lIns="0" tIns="0" rIns="0" bIns="0">
            <a:noAutofit/>
          </a:bodyPr>
          <a:lstStyle/>
          <a:p>
            <a:pPr algn="l">
              <a:lnSpc>
                <a:spcPct val="122000"/>
              </a:lnSpc>
              <a:spcAft>
                <a:spcPts val="0"/>
              </a:spcAft>
            </a:pPr>
            <a:r>
              <a:rPr sz="869" b="0">
                <a:solidFill>
                  <a:srgbClr val="5B6B84"/>
                </a:solidFill>
                <a:latin typeface="Arial"/>
              </a:rPr>
              <a:t>PwC observed AU cap-rate band</a:t>
            </a:r>
          </a:p>
        </p:txBody>
      </p:sp>
      <p:sp>
        <p:nvSpPr>
          <p:cNvPr id="44" name="Rectangle 43"/>
          <p:cNvSpPr/>
          <p:nvPr/>
        </p:nvSpPr>
        <p:spPr>
          <a:xfrm>
            <a:off x="9047965" y="3487115"/>
            <a:ext cx="2641084" cy="9751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5" name="Rectangle 44"/>
          <p:cNvSpPr/>
          <p:nvPr/>
        </p:nvSpPr>
        <p:spPr>
          <a:xfrm>
            <a:off x="9047965" y="3487115"/>
            <a:ext cx="32004" cy="97515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6" name="TextBox 45"/>
          <p:cNvSpPr txBox="1"/>
          <p:nvPr/>
        </p:nvSpPr>
        <p:spPr>
          <a:xfrm>
            <a:off x="9212557" y="3692646"/>
            <a:ext cx="2330188" cy="338328"/>
          </a:xfrm>
          <a:prstGeom prst="rect">
            <a:avLst/>
          </a:prstGeom>
          <a:noFill/>
        </p:spPr>
        <p:txBody>
          <a:bodyPr wrap="square" anchor="t" lIns="0" tIns="0" rIns="0" bIns="0">
            <a:noAutofit/>
          </a:bodyPr>
          <a:lstStyle/>
          <a:p>
            <a:pPr algn="l">
              <a:lnSpc>
                <a:spcPct val="105000"/>
              </a:lnSpc>
              <a:spcAft>
                <a:spcPts val="0"/>
              </a:spcAft>
            </a:pPr>
            <a:r>
              <a:rPr sz="2000" b="1">
                <a:solidFill>
                  <a:srgbClr val="0A1E3C"/>
                </a:solidFill>
                <a:latin typeface="Georgia"/>
              </a:rPr>
              <a:t>59%</a:t>
            </a:r>
          </a:p>
        </p:txBody>
      </p:sp>
      <p:sp>
        <p:nvSpPr>
          <p:cNvPr id="47" name="TextBox 46"/>
          <p:cNvSpPr txBox="1"/>
          <p:nvPr/>
        </p:nvSpPr>
        <p:spPr>
          <a:xfrm>
            <a:off x="9212557" y="4094982"/>
            <a:ext cx="2330188" cy="180045"/>
          </a:xfrm>
          <a:prstGeom prst="rect">
            <a:avLst/>
          </a:prstGeom>
          <a:noFill/>
        </p:spPr>
        <p:txBody>
          <a:bodyPr wrap="square" anchor="t" lIns="0" tIns="0" rIns="0" bIns="0">
            <a:noAutofit/>
          </a:bodyPr>
          <a:lstStyle/>
          <a:p>
            <a:pPr algn="l">
              <a:lnSpc>
                <a:spcPct val="122000"/>
              </a:lnSpc>
              <a:spcAft>
                <a:spcPts val="0"/>
              </a:spcAft>
            </a:pPr>
            <a:r>
              <a:rPr sz="869" b="0">
                <a:solidFill>
                  <a:srgbClr val="5B6B84"/>
                </a:solidFill>
                <a:latin typeface="Arial"/>
              </a:rPr>
              <a:t>AU share of APAC DC deal volume, 2024</a:t>
            </a:r>
          </a:p>
        </p:txBody>
      </p:sp>
      <p:sp>
        <p:nvSpPr>
          <p:cNvPr id="48" name="TextBox 47"/>
          <p:cNvSpPr txBox="1"/>
          <p:nvPr/>
        </p:nvSpPr>
        <p:spPr>
          <a:xfrm>
            <a:off x="502920" y="4700016"/>
            <a:ext cx="11186129"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Regional pricing context (CBRE, Q1 2025)</a:t>
            </a:r>
          </a:p>
        </p:txBody>
      </p:sp>
      <p:sp>
        <p:nvSpPr>
          <p:cNvPr id="49" name="Rectangle 48"/>
          <p:cNvSpPr/>
          <p:nvPr/>
        </p:nvSpPr>
        <p:spPr>
          <a:xfrm>
            <a:off x="502920" y="4882896"/>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0" name="Rectangle 49"/>
          <p:cNvSpPr/>
          <p:nvPr/>
        </p:nvSpPr>
        <p:spPr>
          <a:xfrm>
            <a:off x="502920" y="4974336"/>
            <a:ext cx="11186129" cy="98755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1" name="TextBox 50"/>
          <p:cNvSpPr txBox="1"/>
          <p:nvPr/>
        </p:nvSpPr>
        <p:spPr>
          <a:xfrm>
            <a:off x="667512" y="5200573"/>
            <a:ext cx="1854771"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US$140–215</a:t>
            </a:r>
          </a:p>
        </p:txBody>
      </p:sp>
      <p:sp>
        <p:nvSpPr>
          <p:cNvPr id="52" name="TextBox 51"/>
          <p:cNvSpPr txBox="1"/>
          <p:nvPr/>
        </p:nvSpPr>
        <p:spPr>
          <a:xfrm>
            <a:off x="667512" y="5586907"/>
            <a:ext cx="1854771" cy="167030"/>
          </a:xfrm>
          <a:prstGeom prst="rect">
            <a:avLst/>
          </a:prstGeom>
          <a:noFill/>
        </p:spPr>
        <p:txBody>
          <a:bodyPr wrap="square" anchor="t" lIns="0" tIns="0" rIns="0" bIns="0">
            <a:noAutofit/>
          </a:bodyPr>
          <a:lstStyle/>
          <a:p>
            <a:pPr algn="l">
              <a:lnSpc>
                <a:spcPct val="122000"/>
              </a:lnSpc>
              <a:spcAft>
                <a:spcPts val="0"/>
              </a:spcAft>
            </a:pPr>
            <a:r>
              <a:rPr sz="800" b="0">
                <a:solidFill>
                  <a:srgbClr val="5B6B84"/>
                </a:solidFill>
                <a:latin typeface="Arial"/>
              </a:rPr>
              <a:t>Sydney $/kW/month (250–500 kW)</a:t>
            </a:r>
          </a:p>
        </p:txBody>
      </p:sp>
      <p:sp>
        <p:nvSpPr>
          <p:cNvPr id="53" name="Rectangle 52"/>
          <p:cNvSpPr/>
          <p:nvPr/>
        </p:nvSpPr>
        <p:spPr>
          <a:xfrm>
            <a:off x="2686875" y="5120640"/>
            <a:ext cx="11430" cy="694944"/>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4" name="TextBox 53"/>
          <p:cNvSpPr txBox="1"/>
          <p:nvPr/>
        </p:nvSpPr>
        <p:spPr>
          <a:xfrm>
            <a:off x="2851467" y="5200573"/>
            <a:ext cx="1829371"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US$190–355</a:t>
            </a:r>
          </a:p>
        </p:txBody>
      </p:sp>
      <p:sp>
        <p:nvSpPr>
          <p:cNvPr id="55" name="TextBox 54"/>
          <p:cNvSpPr txBox="1"/>
          <p:nvPr/>
        </p:nvSpPr>
        <p:spPr>
          <a:xfrm>
            <a:off x="2851467" y="5586907"/>
            <a:ext cx="1829371" cy="167030"/>
          </a:xfrm>
          <a:prstGeom prst="rect">
            <a:avLst/>
          </a:prstGeom>
          <a:noFill/>
        </p:spPr>
        <p:txBody>
          <a:bodyPr wrap="square" anchor="t" lIns="0" tIns="0" rIns="0" bIns="0">
            <a:noAutofit/>
          </a:bodyPr>
          <a:lstStyle/>
          <a:p>
            <a:pPr algn="l">
              <a:lnSpc>
                <a:spcPct val="122000"/>
              </a:lnSpc>
              <a:spcAft>
                <a:spcPts val="0"/>
              </a:spcAft>
            </a:pPr>
            <a:r>
              <a:rPr sz="800" b="0">
                <a:solidFill>
                  <a:srgbClr val="5B6B84"/>
                </a:solidFill>
                <a:latin typeface="Arial"/>
              </a:rPr>
              <a:t>Tokyo $/kW/month</a:t>
            </a:r>
          </a:p>
        </p:txBody>
      </p:sp>
      <p:sp>
        <p:nvSpPr>
          <p:cNvPr id="56" name="Rectangle 55"/>
          <p:cNvSpPr/>
          <p:nvPr/>
        </p:nvSpPr>
        <p:spPr>
          <a:xfrm>
            <a:off x="4845430" y="5120640"/>
            <a:ext cx="11430" cy="694944"/>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7" name="TextBox 56"/>
          <p:cNvSpPr txBox="1"/>
          <p:nvPr/>
        </p:nvSpPr>
        <p:spPr>
          <a:xfrm>
            <a:off x="5010022" y="5200573"/>
            <a:ext cx="2035696"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US$310–470</a:t>
            </a:r>
          </a:p>
        </p:txBody>
      </p:sp>
      <p:sp>
        <p:nvSpPr>
          <p:cNvPr id="58" name="TextBox 57"/>
          <p:cNvSpPr txBox="1"/>
          <p:nvPr/>
        </p:nvSpPr>
        <p:spPr>
          <a:xfrm>
            <a:off x="5010022" y="5586907"/>
            <a:ext cx="2035696" cy="167030"/>
          </a:xfrm>
          <a:prstGeom prst="rect">
            <a:avLst/>
          </a:prstGeom>
          <a:noFill/>
        </p:spPr>
        <p:txBody>
          <a:bodyPr wrap="square" anchor="t" lIns="0" tIns="0" rIns="0" bIns="0">
            <a:noAutofit/>
          </a:bodyPr>
          <a:lstStyle/>
          <a:p>
            <a:pPr algn="l">
              <a:lnSpc>
                <a:spcPct val="122000"/>
              </a:lnSpc>
              <a:spcAft>
                <a:spcPts val="0"/>
              </a:spcAft>
            </a:pPr>
            <a:r>
              <a:rPr sz="800" b="0">
                <a:solidFill>
                  <a:srgbClr val="5B6B84"/>
                </a:solidFill>
                <a:latin typeface="Arial"/>
              </a:rPr>
              <a:t>Singapore $/kW/month, world’s priciest</a:t>
            </a:r>
          </a:p>
        </p:txBody>
      </p:sp>
      <p:sp>
        <p:nvSpPr>
          <p:cNvPr id="59" name="Rectangle 58"/>
          <p:cNvSpPr/>
          <p:nvPr/>
        </p:nvSpPr>
        <p:spPr>
          <a:xfrm>
            <a:off x="7210311" y="5120640"/>
            <a:ext cx="11430" cy="694944"/>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0" name="TextBox 59"/>
          <p:cNvSpPr txBox="1"/>
          <p:nvPr/>
        </p:nvSpPr>
        <p:spPr>
          <a:xfrm>
            <a:off x="7374903" y="5200573"/>
            <a:ext cx="1987922"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US$217.30</a:t>
            </a:r>
          </a:p>
        </p:txBody>
      </p:sp>
      <p:sp>
        <p:nvSpPr>
          <p:cNvPr id="61" name="TextBox 60"/>
          <p:cNvSpPr txBox="1"/>
          <p:nvPr/>
        </p:nvSpPr>
        <p:spPr>
          <a:xfrm>
            <a:off x="7374903" y="5586907"/>
            <a:ext cx="1987922" cy="167030"/>
          </a:xfrm>
          <a:prstGeom prst="rect">
            <a:avLst/>
          </a:prstGeom>
          <a:noFill/>
        </p:spPr>
        <p:txBody>
          <a:bodyPr wrap="square" anchor="t" lIns="0" tIns="0" rIns="0" bIns="0">
            <a:noAutofit/>
          </a:bodyPr>
          <a:lstStyle/>
          <a:p>
            <a:pPr algn="l">
              <a:lnSpc>
                <a:spcPct val="122000"/>
              </a:lnSpc>
              <a:spcAft>
                <a:spcPts val="0"/>
              </a:spcAft>
            </a:pPr>
            <a:r>
              <a:rPr sz="800" b="0">
                <a:solidFill>
                  <a:srgbClr val="5B6B84"/>
                </a:solidFill>
                <a:latin typeface="Arial"/>
              </a:rPr>
              <a:t>global weighted average (+3.3% YoY)</a:t>
            </a:r>
          </a:p>
        </p:txBody>
      </p:sp>
      <p:sp>
        <p:nvSpPr>
          <p:cNvPr id="62" name="Rectangle 61"/>
          <p:cNvSpPr/>
          <p:nvPr/>
        </p:nvSpPr>
        <p:spPr>
          <a:xfrm>
            <a:off x="9527418" y="5120640"/>
            <a:ext cx="11430" cy="694944"/>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3" name="TextBox 62"/>
          <p:cNvSpPr txBox="1"/>
          <p:nvPr/>
        </p:nvSpPr>
        <p:spPr>
          <a:xfrm>
            <a:off x="9692010" y="5200573"/>
            <a:ext cx="1832447"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6.6%</a:t>
            </a:r>
          </a:p>
        </p:txBody>
      </p:sp>
      <p:sp>
        <p:nvSpPr>
          <p:cNvPr id="64" name="TextBox 63"/>
          <p:cNvSpPr txBox="1"/>
          <p:nvPr/>
        </p:nvSpPr>
        <p:spPr>
          <a:xfrm>
            <a:off x="9692010" y="5586907"/>
            <a:ext cx="1832447" cy="167030"/>
          </a:xfrm>
          <a:prstGeom prst="rect">
            <a:avLst/>
          </a:prstGeom>
          <a:noFill/>
        </p:spPr>
        <p:txBody>
          <a:bodyPr wrap="square" anchor="t" lIns="0" tIns="0" rIns="0" bIns="0">
            <a:noAutofit/>
          </a:bodyPr>
          <a:lstStyle/>
          <a:p>
            <a:pPr algn="l">
              <a:lnSpc>
                <a:spcPct val="122000"/>
              </a:lnSpc>
              <a:spcAft>
                <a:spcPts val="0"/>
              </a:spcAft>
            </a:pPr>
            <a:r>
              <a:rPr sz="800" b="0">
                <a:solidFill>
                  <a:srgbClr val="5B6B84"/>
                </a:solidFill>
                <a:latin typeface="Arial"/>
              </a:rPr>
              <a:t>global weighted vacancy, Q1 2025</a:t>
            </a:r>
          </a:p>
        </p:txBody>
      </p:sp>
      <p:sp>
        <p:nvSpPr>
          <p:cNvPr id="65" name="TextBox 64"/>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As per Section 08 pages; each figure’s citation appears on its primary page and in the source log.</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09 · Capital markets</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54</a:t>
            </a:r>
          </a:p>
        </p:txBody>
      </p:sp>
      <p:sp>
        <p:nvSpPr>
          <p:cNvPr id="9" name="TextBox 8"/>
          <p:cNvSpPr txBox="1"/>
          <p:nvPr/>
        </p:nvSpPr>
        <p:spPr>
          <a:xfrm>
            <a:off x="502920" y="521208"/>
            <a:ext cx="868680" cy="576072"/>
          </a:xfrm>
          <a:prstGeom prst="rect">
            <a:avLst/>
          </a:prstGeom>
          <a:noFill/>
        </p:spPr>
        <p:txBody>
          <a:bodyPr wrap="square" anchor="t" lIns="0" tIns="0" rIns="0" bIns="0">
            <a:noAutofit/>
          </a:bodyPr>
          <a:lstStyle/>
          <a:p>
            <a:pPr algn="l">
              <a:lnSpc>
                <a:spcPct val="122000"/>
              </a:lnSpc>
              <a:spcAft>
                <a:spcPts val="0"/>
              </a:spcAft>
            </a:pPr>
            <a:r>
              <a:rPr sz="3000" b="1">
                <a:solidFill>
                  <a:srgbClr val="D7DEE9"/>
                </a:solidFill>
                <a:latin typeface="Georgia"/>
              </a:rPr>
              <a:t>09</a:t>
            </a:r>
          </a:p>
        </p:txBody>
      </p:sp>
      <p:sp>
        <p:nvSpPr>
          <p:cNvPr id="10" name="TextBox 9"/>
          <p:cNvSpPr txBox="1"/>
          <p:nvPr/>
        </p:nvSpPr>
        <p:spPr>
          <a:xfrm>
            <a:off x="1435608" y="576072"/>
            <a:ext cx="10253441" cy="390144"/>
          </a:xfrm>
          <a:prstGeom prst="rect">
            <a:avLst/>
          </a:prstGeom>
          <a:noFill/>
        </p:spPr>
        <p:txBody>
          <a:bodyPr wrap="square" anchor="t" lIns="0" tIns="0" rIns="0" bIns="0">
            <a:noAutofit/>
          </a:bodyPr>
          <a:lstStyle/>
          <a:p>
            <a:pPr algn="l">
              <a:lnSpc>
                <a:spcPct val="122000"/>
              </a:lnSpc>
              <a:spcAft>
                <a:spcPts val="0"/>
              </a:spcAft>
            </a:pPr>
            <a:r>
              <a:rPr sz="2000" b="1">
                <a:solidFill>
                  <a:srgbClr val="0A1E3C"/>
                </a:solidFill>
                <a:latin typeface="Georgia"/>
              </a:rPr>
              <a:t>Capital markets</a:t>
            </a:r>
          </a:p>
        </p:txBody>
      </p:sp>
      <p:sp>
        <p:nvSpPr>
          <p:cNvPr id="11" name="Rectangle 10"/>
          <p:cNvSpPr/>
          <p:nvPr/>
        </p:nvSpPr>
        <p:spPr>
          <a:xfrm>
            <a:off x="1435608" y="978408"/>
            <a:ext cx="566928" cy="2926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2093976" y="989380"/>
            <a:ext cx="9595073"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1435608" y="1097280"/>
            <a:ext cx="10253441" cy="196778"/>
          </a:xfrm>
          <a:prstGeom prst="rect">
            <a:avLst/>
          </a:prstGeom>
          <a:noFill/>
        </p:spPr>
        <p:txBody>
          <a:bodyPr wrap="square" anchor="t" lIns="0" tIns="0" rIns="0" bIns="0">
            <a:noAutofit/>
          </a:bodyPr>
          <a:lstStyle/>
          <a:p>
            <a:pPr algn="l">
              <a:lnSpc>
                <a:spcPct val="122000"/>
              </a:lnSpc>
              <a:spcAft>
                <a:spcPts val="0"/>
              </a:spcAft>
            </a:pPr>
            <a:r>
              <a:rPr sz="960" b="0">
                <a:solidFill>
                  <a:srgbClr val="5B6B84"/>
                </a:solidFill>
                <a:latin typeface="Arial"/>
              </a:rPr>
              <a:t>Transactions, the AirTrunk multiple, listed proxies and debt</a:t>
            </a:r>
          </a:p>
        </p:txBody>
      </p:sp>
      <p:sp>
        <p:nvSpPr>
          <p:cNvPr id="14" name="TextBox 13"/>
          <p:cNvSpPr txBox="1"/>
          <p:nvPr/>
        </p:nvSpPr>
        <p:spPr>
          <a:xfrm>
            <a:off x="502920" y="1371600"/>
            <a:ext cx="11186129"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December 2024 repriced the asset class: three A$1bn+ events in one month, capped by the A$24bn AirTrunk deal</a:t>
            </a:r>
          </a:p>
        </p:txBody>
      </p:sp>
      <p:sp>
        <p:nvSpPr>
          <p:cNvPr id="15" name="TextBox 14"/>
          <p:cNvSpPr txBox="1"/>
          <p:nvPr/>
        </p:nvSpPr>
        <p:spPr>
          <a:xfrm>
            <a:off x="502920" y="1801977"/>
            <a:ext cx="6438119"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Selected transactions, 2018 to December 2024 (continued overleaf)</a:t>
            </a:r>
          </a:p>
        </p:txBody>
      </p:sp>
      <p:sp>
        <p:nvSpPr>
          <p:cNvPr id="16" name="Rectangle 15"/>
          <p:cNvSpPr/>
          <p:nvPr/>
        </p:nvSpPr>
        <p:spPr>
          <a:xfrm>
            <a:off x="502920" y="1984857"/>
            <a:ext cx="643811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17" name="Table 16"/>
          <p:cNvGraphicFramePr>
            <a:graphicFrameLocks noGrp="1"/>
          </p:cNvGraphicFramePr>
          <p:nvPr/>
        </p:nvGraphicFramePr>
        <p:xfrm>
          <a:off x="502920" y="2076297"/>
          <a:ext cx="6438119" cy="3885588"/>
        </p:xfrm>
        <a:graphic>
          <a:graphicData uri="http://schemas.openxmlformats.org/drawingml/2006/table">
            <a:tbl>
              <a:tblPr firstRow="0" bandRow="0" firstCol="0" bandCol="0">
                <a:tableStyleId>{2D5ABB26-0587-4C30-8999-92F81FD0307C}</a:tableStyleId>
              </a:tblPr>
              <a:tblGrid>
                <a:gridCol w="896112"/>
                <a:gridCol w="2615184"/>
                <a:gridCol w="932688"/>
                <a:gridCol w="1994135"/>
              </a:tblGrid>
              <a:tr h="331026">
                <a:tc>
                  <a:txBody>
                    <a:bodyPr wrap="square">
                      <a:noAutofit/>
                    </a:bodyPr>
                    <a:lstStyle/>
                    <a:p>
                      <a:pPr algn="l">
                        <a:lnSpc>
                          <a:spcPct val="118000"/>
                        </a:lnSpc>
                      </a:pPr>
                      <a:r>
                        <a:rPr sz="840" b="1">
                          <a:solidFill>
                            <a:srgbClr val="0A1E3C"/>
                          </a:solidFill>
                          <a:latin typeface="Arial"/>
                        </a:rPr>
                        <a:t>Date</a:t>
                      </a:r>
                    </a:p>
                  </a:txBody>
                  <a:tcPr marL="91440" marR="82296" marT="89983" marB="89983"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40" b="1">
                          <a:solidFill>
                            <a:srgbClr val="0A1E3C"/>
                          </a:solidFill>
                          <a:latin typeface="Arial"/>
                        </a:rPr>
                        <a:t>Deal</a:t>
                      </a:r>
                    </a:p>
                  </a:txBody>
                  <a:tcPr marL="82296" marR="82296" marT="89983" marB="89983" anchor="t">
                    <a:lnT w="11430" cap="flat" cmpd="sng" algn="ctr">
                      <a:solidFill>
                        <a:srgbClr val="0A1E3C"/>
                      </a:solidFill>
                    </a:lnT>
                    <a:lnB w="11430" cap="flat" cmpd="sng" algn="ctr">
                      <a:solidFill>
                        <a:srgbClr val="0A1E3C"/>
                      </a:solidFill>
                    </a:lnB>
                    <a:noFill/>
                  </a:tcPr>
                </a:tc>
                <a:tc>
                  <a:txBody>
                    <a:bodyPr wrap="square">
                      <a:noAutofit/>
                    </a:bodyPr>
                    <a:lstStyle/>
                    <a:p>
                      <a:pPr algn="r">
                        <a:lnSpc>
                          <a:spcPct val="118000"/>
                        </a:lnSpc>
                      </a:pPr>
                      <a:r>
                        <a:rPr sz="840" b="1">
                          <a:solidFill>
                            <a:srgbClr val="0A1E3C"/>
                          </a:solidFill>
                          <a:latin typeface="Arial"/>
                        </a:rPr>
                        <a:t>Value</a:t>
                      </a:r>
                    </a:p>
                  </a:txBody>
                  <a:tcPr marL="82296" marR="82296" marT="89983" marB="89983"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40" b="1">
                          <a:solidFill>
                            <a:srgbClr val="0A1E3C"/>
                          </a:solidFill>
                          <a:latin typeface="Arial"/>
                        </a:rPr>
                        <a:t>Multiple / metric</a:t>
                      </a:r>
                    </a:p>
                  </a:txBody>
                  <a:tcPr marL="82296" marR="82296" marT="89983" marB="89983" anchor="t">
                    <a:lnT w="11430" cap="flat" cmpd="sng" algn="ctr">
                      <a:solidFill>
                        <a:srgbClr val="0A1E3C"/>
                      </a:solidFill>
                    </a:lnT>
                    <a:lnB w="11430" cap="flat" cmpd="sng" algn="ctr">
                      <a:solidFill>
                        <a:srgbClr val="0A1E3C"/>
                      </a:solidFill>
                    </a:lnB>
                    <a:noFill/>
                  </a:tcPr>
                </a:tc>
              </a:tr>
              <a:tr h="331026">
                <a:tc>
                  <a:txBody>
                    <a:bodyPr wrap="square">
                      <a:noAutofit/>
                    </a:bodyPr>
                    <a:lstStyle/>
                    <a:p>
                      <a:pPr algn="l">
                        <a:lnSpc>
                          <a:spcPct val="118000"/>
                        </a:lnSpc>
                      </a:pPr>
                      <a:r>
                        <a:rPr sz="840" b="1">
                          <a:solidFill>
                            <a:srgbClr val="0A1E3C"/>
                          </a:solidFill>
                          <a:latin typeface="Arial"/>
                        </a:rPr>
                        <a:t>2018</a:t>
                      </a:r>
                    </a:p>
                  </a:txBody>
                  <a:tcPr marL="91440" marR="82296" marT="89983" marB="8998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Equinix acquires Metronode</a:t>
                      </a:r>
                    </a:p>
                  </a:txBody>
                  <a:tcPr marL="82296" marR="82296" marT="89983" marB="89983" anchor="t">
                    <a:lnB w="7620" cap="flat" cmpd="sng" algn="ctr">
                      <a:solidFill>
                        <a:srgbClr val="D7DEE9"/>
                      </a:solidFill>
                    </a:lnB>
                    <a:noFill/>
                  </a:tcPr>
                </a:tc>
                <a:tc>
                  <a:txBody>
                    <a:bodyPr wrap="square">
                      <a:noAutofit/>
                    </a:bodyPr>
                    <a:lstStyle/>
                    <a:p>
                      <a:pPr algn="r">
                        <a:lnSpc>
                          <a:spcPct val="118000"/>
                        </a:lnSpc>
                      </a:pPr>
                      <a:r>
                        <a:rPr sz="840" b="0">
                          <a:solidFill>
                            <a:srgbClr val="0A1E3C"/>
                          </a:solidFill>
                          <a:latin typeface="Arial"/>
                        </a:rPr>
                        <a:t>A$1.035bn</a:t>
                      </a:r>
                    </a:p>
                  </a:txBody>
                  <a:tcPr marL="82296" marR="82296" marT="89983" marB="8998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~16x EBITDA; ~US$8m/MW</a:t>
                      </a:r>
                    </a:p>
                  </a:txBody>
                  <a:tcPr marL="82296" marR="82296" marT="89983" marB="89983" anchor="t">
                    <a:lnB w="7620" cap="flat" cmpd="sng" algn="ctr">
                      <a:solidFill>
                        <a:srgbClr val="D7DEE9"/>
                      </a:solidFill>
                    </a:lnB>
                    <a:noFill/>
                  </a:tcPr>
                </a:tc>
              </a:tr>
              <a:tr h="331026">
                <a:tc>
                  <a:txBody>
                    <a:bodyPr wrap="square">
                      <a:noAutofit/>
                    </a:bodyPr>
                    <a:lstStyle/>
                    <a:p>
                      <a:pPr algn="l">
                        <a:lnSpc>
                          <a:spcPct val="118000"/>
                        </a:lnSpc>
                      </a:pPr>
                      <a:r>
                        <a:rPr sz="840" b="1">
                          <a:solidFill>
                            <a:srgbClr val="0A1E3C"/>
                          </a:solidFill>
                          <a:latin typeface="Arial"/>
                        </a:rPr>
                        <a:t>Jan 2019</a:t>
                      </a:r>
                    </a:p>
                  </a:txBody>
                  <a:tcPr marL="91440" marR="82296" marT="89983" marB="8998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Brookfield acquires DCI from Blackstone</a:t>
                      </a:r>
                    </a:p>
                  </a:txBody>
                  <a:tcPr marL="82296" marR="82296" marT="89983" marB="89983" anchor="t">
                    <a:lnB w="7620" cap="flat" cmpd="sng" algn="ctr">
                      <a:solidFill>
                        <a:srgbClr val="D7DEE9"/>
                      </a:solidFill>
                    </a:lnB>
                    <a:noFill/>
                  </a:tcPr>
                </a:tc>
                <a:tc>
                  <a:txBody>
                    <a:bodyPr wrap="square">
                      <a:noAutofit/>
                    </a:bodyPr>
                    <a:lstStyle/>
                    <a:p>
                      <a:pPr algn="r">
                        <a:lnSpc>
                          <a:spcPct val="118000"/>
                        </a:lnSpc>
                      </a:pPr>
                      <a:r>
                        <a:rPr sz="840" b="0">
                          <a:solidFill>
                            <a:srgbClr val="0A1E3C"/>
                          </a:solidFill>
                          <a:latin typeface="Arial"/>
                        </a:rPr>
                        <a:t>A$370m</a:t>
                      </a:r>
                    </a:p>
                  </a:txBody>
                  <a:tcPr marL="82296" marR="82296" marT="89983" marB="8998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n/d (8.6 MW base)</a:t>
                      </a:r>
                    </a:p>
                  </a:txBody>
                  <a:tcPr marL="82296" marR="82296" marT="89983" marB="89983" anchor="t">
                    <a:lnB w="7620" cap="flat" cmpd="sng" algn="ctr">
                      <a:solidFill>
                        <a:srgbClr val="D7DEE9"/>
                      </a:solidFill>
                    </a:lnB>
                    <a:noFill/>
                  </a:tcPr>
                </a:tc>
              </a:tr>
              <a:tr h="331026">
                <a:tc>
                  <a:txBody>
                    <a:bodyPr wrap="square">
                      <a:noAutofit/>
                    </a:bodyPr>
                    <a:lstStyle/>
                    <a:p>
                      <a:pPr algn="l">
                        <a:lnSpc>
                          <a:spcPct val="118000"/>
                        </a:lnSpc>
                      </a:pPr>
                      <a:r>
                        <a:rPr sz="840" b="1">
                          <a:solidFill>
                            <a:srgbClr val="0A1E3C"/>
                          </a:solidFill>
                          <a:latin typeface="Arial"/>
                        </a:rPr>
                        <a:t>2020</a:t>
                      </a:r>
                    </a:p>
                  </a:txBody>
                  <a:tcPr marL="91440" marR="82296" marT="89983" marB="8998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Centuria acquires Telstra Clayton (sale-leaseback)</a:t>
                      </a:r>
                    </a:p>
                  </a:txBody>
                  <a:tcPr marL="82296" marR="82296" marT="89983" marB="89983" anchor="t">
                    <a:lnB w="7620" cap="flat" cmpd="sng" algn="ctr">
                      <a:solidFill>
                        <a:srgbClr val="D7DEE9"/>
                      </a:solidFill>
                    </a:lnB>
                    <a:noFill/>
                  </a:tcPr>
                </a:tc>
                <a:tc>
                  <a:txBody>
                    <a:bodyPr wrap="square">
                      <a:noAutofit/>
                    </a:bodyPr>
                    <a:lstStyle/>
                    <a:p>
                      <a:pPr algn="r">
                        <a:lnSpc>
                          <a:spcPct val="118000"/>
                        </a:lnSpc>
                      </a:pPr>
                      <a:r>
                        <a:rPr sz="840" b="0">
                          <a:solidFill>
                            <a:srgbClr val="0A1E3C"/>
                          </a:solidFill>
                          <a:latin typeface="Arial"/>
                        </a:rPr>
                        <a:t>A$416.7m</a:t>
                      </a:r>
                    </a:p>
                  </a:txBody>
                  <a:tcPr marL="82296" marR="82296" marT="89983" marB="8998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4.2% yield; 30-yr lease</a:t>
                      </a:r>
                    </a:p>
                  </a:txBody>
                  <a:tcPr marL="82296" marR="82296" marT="89983" marB="89983" anchor="t">
                    <a:lnB w="7620" cap="flat" cmpd="sng" algn="ctr">
                      <a:solidFill>
                        <a:srgbClr val="D7DEE9"/>
                      </a:solidFill>
                    </a:lnB>
                    <a:noFill/>
                  </a:tcPr>
                </a:tc>
              </a:tr>
              <a:tr h="331026">
                <a:tc>
                  <a:txBody>
                    <a:bodyPr wrap="square">
                      <a:noAutofit/>
                    </a:bodyPr>
                    <a:lstStyle/>
                    <a:p>
                      <a:pPr algn="l">
                        <a:lnSpc>
                          <a:spcPct val="118000"/>
                        </a:lnSpc>
                      </a:pPr>
                      <a:r>
                        <a:rPr sz="840" b="1">
                          <a:solidFill>
                            <a:srgbClr val="0A1E3C"/>
                          </a:solidFill>
                          <a:latin typeface="Arial"/>
                        </a:rPr>
                        <a:t>2020</a:t>
                      </a:r>
                    </a:p>
                  </a:txBody>
                  <a:tcPr marL="91440" marR="82296" marT="89983" marB="8998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Macquarie consortium takes 88% of AirTrunk</a:t>
                      </a:r>
                    </a:p>
                  </a:txBody>
                  <a:tcPr marL="82296" marR="82296" marT="89983" marB="89983" anchor="t">
                    <a:lnB w="7620" cap="flat" cmpd="sng" algn="ctr">
                      <a:solidFill>
                        <a:srgbClr val="D7DEE9"/>
                      </a:solidFill>
                    </a:lnB>
                    <a:noFill/>
                  </a:tcPr>
                </a:tc>
                <a:tc>
                  <a:txBody>
                    <a:bodyPr wrap="square">
                      <a:noAutofit/>
                    </a:bodyPr>
                    <a:lstStyle/>
                    <a:p>
                      <a:pPr algn="r">
                        <a:lnSpc>
                          <a:spcPct val="118000"/>
                        </a:lnSpc>
                      </a:pPr>
                      <a:r>
                        <a:rPr sz="840" b="0">
                          <a:solidFill>
                            <a:srgbClr val="0A1E3C"/>
                          </a:solidFill>
                          <a:latin typeface="Arial"/>
                        </a:rPr>
                        <a:t>~A$3bn EV</a:t>
                      </a:r>
                    </a:p>
                  </a:txBody>
                  <a:tcPr marL="82296" marR="82296" marT="89983" marB="8998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entry before AI repricing</a:t>
                      </a:r>
                    </a:p>
                  </a:txBody>
                  <a:tcPr marL="82296" marR="82296" marT="89983" marB="89983" anchor="t">
                    <a:lnB w="7620" cap="flat" cmpd="sng" algn="ctr">
                      <a:solidFill>
                        <a:srgbClr val="D7DEE9"/>
                      </a:solidFill>
                    </a:lnB>
                    <a:noFill/>
                  </a:tcPr>
                </a:tc>
              </a:tr>
              <a:tr h="482085">
                <a:tc>
                  <a:txBody>
                    <a:bodyPr wrap="square">
                      <a:noAutofit/>
                    </a:bodyPr>
                    <a:lstStyle/>
                    <a:p>
                      <a:pPr algn="l">
                        <a:lnSpc>
                          <a:spcPct val="118000"/>
                        </a:lnSpc>
                      </a:pPr>
                      <a:r>
                        <a:rPr sz="840" b="1">
                          <a:solidFill>
                            <a:srgbClr val="0A1E3C"/>
                          </a:solidFill>
                          <a:latin typeface="Arial"/>
                        </a:rPr>
                        <a:t>Mar–Apr 2024</a:t>
                      </a:r>
                    </a:p>
                  </a:txBody>
                  <a:tcPr marL="91440" marR="82296" marT="89983" marB="8998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NEXTDC acquires Artarmon (S6)</a:t>
                      </a:r>
                    </a:p>
                  </a:txBody>
                  <a:tcPr marL="82296" marR="82296" marT="89983" marB="89983" anchor="t">
                    <a:lnB w="7620" cap="flat" cmpd="sng" algn="ctr">
                      <a:solidFill>
                        <a:srgbClr val="D7DEE9"/>
                      </a:solidFill>
                    </a:lnB>
                    <a:noFill/>
                  </a:tcPr>
                </a:tc>
                <a:tc>
                  <a:txBody>
                    <a:bodyPr wrap="square">
                      <a:noAutofit/>
                    </a:bodyPr>
                    <a:lstStyle/>
                    <a:p>
                      <a:pPr algn="r">
                        <a:lnSpc>
                          <a:spcPct val="118000"/>
                        </a:lnSpc>
                      </a:pPr>
                      <a:r>
                        <a:rPr sz="840" b="0">
                          <a:solidFill>
                            <a:srgbClr val="0A1E3C"/>
                          </a:solidFill>
                          <a:latin typeface="Arial"/>
                        </a:rPr>
                        <a:t>A$184–202.4m</a:t>
                      </a:r>
                    </a:p>
                  </a:txBody>
                  <a:tcPr marL="82296" marR="82296" marT="89983" marB="8998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6.5% analysed yield (vacant possession)</a:t>
                      </a:r>
                    </a:p>
                  </a:txBody>
                  <a:tcPr marL="82296" marR="82296" marT="89983" marB="89983" anchor="t">
                    <a:lnB w="7620" cap="flat" cmpd="sng" algn="ctr">
                      <a:solidFill>
                        <a:srgbClr val="D7DEE9"/>
                      </a:solidFill>
                    </a:lnB>
                    <a:noFill/>
                  </a:tcPr>
                </a:tc>
              </a:tr>
              <a:tr h="482085">
                <a:tc>
                  <a:txBody>
                    <a:bodyPr wrap="square">
                      <a:noAutofit/>
                    </a:bodyPr>
                    <a:lstStyle/>
                    <a:p>
                      <a:pPr algn="l">
                        <a:lnSpc>
                          <a:spcPct val="118000"/>
                        </a:lnSpc>
                      </a:pPr>
                      <a:r>
                        <a:rPr sz="840" b="1">
                          <a:solidFill>
                            <a:srgbClr val="0A1E3C"/>
                          </a:solidFill>
                          <a:latin typeface="Arial"/>
                        </a:rPr>
                        <a:t>Apr 2024</a:t>
                      </a:r>
                    </a:p>
                  </a:txBody>
                  <a:tcPr marL="91440" marR="82296" marT="89983" marB="8998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Macquarie Tech buys back IC2/IC3 from Keppel DC REIT</a:t>
                      </a:r>
                    </a:p>
                  </a:txBody>
                  <a:tcPr marL="82296" marR="82296" marT="89983" marB="89983" anchor="t">
                    <a:lnB w="7620" cap="flat" cmpd="sng" algn="ctr">
                      <a:solidFill>
                        <a:srgbClr val="D7DEE9"/>
                      </a:solidFill>
                    </a:lnB>
                    <a:noFill/>
                  </a:tcPr>
                </a:tc>
                <a:tc>
                  <a:txBody>
                    <a:bodyPr wrap="square">
                      <a:noAutofit/>
                    </a:bodyPr>
                    <a:lstStyle/>
                    <a:p>
                      <a:pPr algn="r">
                        <a:lnSpc>
                          <a:spcPct val="118000"/>
                        </a:lnSpc>
                      </a:pPr>
                      <a:r>
                        <a:rPr sz="840" b="0">
                          <a:solidFill>
                            <a:srgbClr val="0A1E3C"/>
                          </a:solidFill>
                          <a:latin typeface="Arial"/>
                        </a:rPr>
                        <a:t>A$174m</a:t>
                      </a:r>
                    </a:p>
                  </a:txBody>
                  <a:tcPr marL="82296" marR="82296" marT="89983" marB="89983" anchor="t">
                    <a:lnB w="7620" cap="flat" cmpd="sng" algn="ctr">
                      <a:solidFill>
                        <a:srgbClr val="D7DEE9"/>
                      </a:solidFill>
                    </a:lnB>
                    <a:noFill/>
                  </a:tcPr>
                </a:tc>
                <a:tc>
                  <a:txBody>
                    <a:bodyPr wrap="square">
                      <a:noAutofit/>
                    </a:bodyPr>
                    <a:lstStyle/>
                    <a:p>
                      <a:pPr algn="l">
                        <a:lnSpc>
                          <a:spcPct val="118000"/>
                        </a:lnSpc>
                      </a:pPr>
                      <a:r>
                        <a:rPr sz="840" b="0">
                          <a:solidFill>
                            <a:srgbClr val="0A1E3C"/>
                          </a:solidFill>
                          <a:latin typeface="Arial"/>
                        </a:rPr>
                        <a:t>n/d</a:t>
                      </a:r>
                    </a:p>
                  </a:txBody>
                  <a:tcPr marL="82296" marR="82296" marT="89983" marB="89983" anchor="t">
                    <a:lnB w="7620" cap="flat" cmpd="sng" algn="ctr">
                      <a:solidFill>
                        <a:srgbClr val="D7DEE9"/>
                      </a:solidFill>
                    </a:lnB>
                    <a:noFill/>
                  </a:tcPr>
                </a:tc>
              </a:tr>
              <a:tr h="633144">
                <a:tc>
                  <a:txBody>
                    <a:bodyPr wrap="square">
                      <a:noAutofit/>
                    </a:bodyPr>
                    <a:lstStyle/>
                    <a:p>
                      <a:pPr algn="l">
                        <a:lnSpc>
                          <a:spcPct val="118000"/>
                        </a:lnSpc>
                      </a:pPr>
                      <a:r>
                        <a:rPr sz="840" b="1">
                          <a:solidFill>
                            <a:srgbClr val="0A1E3C"/>
                          </a:solidFill>
                          <a:latin typeface="Arial"/>
                        </a:rPr>
                        <a:t>Dec 2024</a:t>
                      </a:r>
                    </a:p>
                  </a:txBody>
                  <a:tcPr marL="91440" marR="82296" marT="89983" marB="89983" anchor="t">
                    <a:lnB w="7620" cap="flat" cmpd="sng" algn="ctr">
                      <a:solidFill>
                        <a:srgbClr val="D7DEE9"/>
                      </a:solidFill>
                    </a:lnB>
                    <a:noFill/>
                  </a:tcPr>
                </a:tc>
                <a:tc>
                  <a:txBody>
                    <a:bodyPr wrap="square">
                      <a:noAutofit/>
                    </a:bodyPr>
                    <a:lstStyle/>
                    <a:p>
                      <a:pPr algn="l">
                        <a:lnSpc>
                          <a:spcPct val="118000"/>
                        </a:lnSpc>
                      </a:pPr>
                      <a:r>
                        <a:rPr sz="840" b="1">
                          <a:solidFill>
                            <a:srgbClr val="0A1E3C"/>
                          </a:solidFill>
                          <a:latin typeface="Arial"/>
                        </a:rPr>
                        <a:t>Blackstone/CPPIB acquire AirTrunk</a:t>
                      </a:r>
                    </a:p>
                  </a:txBody>
                  <a:tcPr marL="82296" marR="82296" marT="89983" marB="89983" anchor="t">
                    <a:lnB w="7620" cap="flat" cmpd="sng" algn="ctr">
                      <a:solidFill>
                        <a:srgbClr val="D7DEE9"/>
                      </a:solidFill>
                    </a:lnB>
                    <a:noFill/>
                  </a:tcPr>
                </a:tc>
                <a:tc>
                  <a:txBody>
                    <a:bodyPr wrap="square">
                      <a:noAutofit/>
                    </a:bodyPr>
                    <a:lstStyle/>
                    <a:p>
                      <a:pPr algn="r">
                        <a:lnSpc>
                          <a:spcPct val="118000"/>
                        </a:lnSpc>
                      </a:pPr>
                      <a:r>
                        <a:rPr sz="840" b="1">
                          <a:solidFill>
                            <a:srgbClr val="0A1E3C"/>
                          </a:solidFill>
                          <a:latin typeface="Arial"/>
                        </a:rPr>
                        <a:t>A$24bn EV</a:t>
                      </a:r>
                    </a:p>
                  </a:txBody>
                  <a:tcPr marL="82296" marR="82296" marT="89983" marB="89983" anchor="t">
                    <a:lnB w="7620" cap="flat" cmpd="sng" algn="ctr">
                      <a:solidFill>
                        <a:srgbClr val="D7DEE9"/>
                      </a:solidFill>
                    </a:lnB>
                    <a:noFill/>
                  </a:tcPr>
                </a:tc>
                <a:tc>
                  <a:txBody>
                    <a:bodyPr wrap="square">
                      <a:noAutofit/>
                    </a:bodyPr>
                    <a:lstStyle/>
                    <a:p>
                      <a:pPr algn="l">
                        <a:lnSpc>
                          <a:spcPct val="118000"/>
                        </a:lnSpc>
                      </a:pPr>
                      <a:r>
                        <a:rPr sz="840" b="1">
                          <a:solidFill>
                            <a:srgbClr val="0A1E3C"/>
                          </a:solidFill>
                          <a:latin typeface="Arial"/>
                        </a:rPr>
                        <a:t>21x contracted EBITDA (PwC) / ~87x expected 2024 EBITDA (AFR via Reuters Breakingviews)</a:t>
                      </a:r>
                    </a:p>
                  </a:txBody>
                  <a:tcPr marL="82296" marR="82296" marT="89983" marB="89983" anchor="t">
                    <a:lnB w="7620" cap="flat" cmpd="sng" algn="ctr">
                      <a:solidFill>
                        <a:srgbClr val="D7DEE9"/>
                      </a:solidFill>
                    </a:lnB>
                    <a:noFill/>
                  </a:tcPr>
                </a:tc>
              </a:tr>
              <a:tr h="633144">
                <a:tc>
                  <a:txBody>
                    <a:bodyPr wrap="square">
                      <a:noAutofit/>
                    </a:bodyPr>
                    <a:lstStyle/>
                    <a:p>
                      <a:pPr algn="l">
                        <a:lnSpc>
                          <a:spcPct val="118000"/>
                        </a:lnSpc>
                      </a:pPr>
                      <a:r>
                        <a:rPr sz="840" b="1">
                          <a:solidFill>
                            <a:srgbClr val="0A1E3C"/>
                          </a:solidFill>
                          <a:latin typeface="Arial"/>
                        </a:rPr>
                        <a:t>Dec 2024</a:t>
                      </a:r>
                    </a:p>
                  </a:txBody>
                  <a:tcPr marL="91440" marR="82296" marT="89983" marB="89983" anchor="t">
                    <a:lnB w="11430" cap="flat" cmpd="sng" algn="ctr">
                      <a:solidFill>
                        <a:srgbClr val="0A1E3C"/>
                      </a:solidFill>
                    </a:lnB>
                    <a:noFill/>
                  </a:tcPr>
                </a:tc>
                <a:tc>
                  <a:txBody>
                    <a:bodyPr wrap="square">
                      <a:noAutofit/>
                    </a:bodyPr>
                    <a:lstStyle/>
                    <a:p>
                      <a:pPr algn="l">
                        <a:lnSpc>
                          <a:spcPct val="118000"/>
                        </a:lnSpc>
                      </a:pPr>
                      <a:r>
                        <a:rPr sz="840" b="0">
                          <a:solidFill>
                            <a:srgbClr val="0A1E3C"/>
                          </a:solidFill>
                          <a:latin typeface="Arial"/>
                        </a:rPr>
                        <a:t>HMC/DigiCo acquires Global Switch Australia</a:t>
                      </a:r>
                    </a:p>
                  </a:txBody>
                  <a:tcPr marL="82296" marR="82296" marT="89983" marB="89983" anchor="t">
                    <a:lnB w="11430" cap="flat" cmpd="sng" algn="ctr">
                      <a:solidFill>
                        <a:srgbClr val="0A1E3C"/>
                      </a:solidFill>
                    </a:lnB>
                    <a:noFill/>
                  </a:tcPr>
                </a:tc>
                <a:tc>
                  <a:txBody>
                    <a:bodyPr wrap="square">
                      <a:noAutofit/>
                    </a:bodyPr>
                    <a:lstStyle/>
                    <a:p>
                      <a:pPr algn="r">
                        <a:lnSpc>
                          <a:spcPct val="118000"/>
                        </a:lnSpc>
                      </a:pPr>
                      <a:r>
                        <a:rPr sz="840" b="0">
                          <a:solidFill>
                            <a:srgbClr val="0A1E3C"/>
                          </a:solidFill>
                          <a:latin typeface="Arial"/>
                        </a:rPr>
                        <a:t>A$1.937bn EV</a:t>
                      </a:r>
                    </a:p>
                  </a:txBody>
                  <a:tcPr marL="82296" marR="82296" marT="89983" marB="89983" anchor="t">
                    <a:lnB w="11430" cap="flat" cmpd="sng" algn="ctr">
                      <a:solidFill>
                        <a:srgbClr val="0A1E3C"/>
                      </a:solidFill>
                    </a:lnB>
                    <a:noFill/>
                  </a:tcPr>
                </a:tc>
                <a:tc>
                  <a:txBody>
                    <a:bodyPr wrap="square">
                      <a:noAutofit/>
                    </a:bodyPr>
                    <a:lstStyle/>
                    <a:p>
                      <a:pPr algn="l">
                        <a:lnSpc>
                          <a:spcPct val="118000"/>
                        </a:lnSpc>
                      </a:pPr>
                      <a:r>
                        <a:rPr sz="840" b="0">
                          <a:solidFill>
                            <a:srgbClr val="0A1E3C"/>
                          </a:solidFill>
                          <a:latin typeface="Arial"/>
                        </a:rPr>
                        <a:t>~24.7x EBITDA (PwC; EBITDA basis not stated); ~4.05% implied earnings yield; ~A$28,500/sqm GFA</a:t>
                      </a:r>
                    </a:p>
                  </a:txBody>
                  <a:tcPr marL="82296" marR="82296" marT="89983" marB="89983" anchor="t">
                    <a:lnB w="11430" cap="flat" cmpd="sng" algn="ctr">
                      <a:solidFill>
                        <a:srgbClr val="0A1E3C"/>
                      </a:solidFill>
                    </a:lnB>
                    <a:noFill/>
                  </a:tcPr>
                </a:tc>
              </a:tr>
            </a:tbl>
          </a:graphicData>
        </a:graphic>
      </p:graphicFrame>
      <p:sp>
        <p:nvSpPr>
          <p:cNvPr id="18" name="TextBox 17"/>
          <p:cNvSpPr txBox="1"/>
          <p:nvPr/>
        </p:nvSpPr>
        <p:spPr>
          <a:xfrm>
            <a:off x="7306799" y="1801977"/>
            <a:ext cx="4382249"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Selected Australian data centre transactions, A$bn</a:t>
            </a:r>
          </a:p>
        </p:txBody>
      </p:sp>
      <p:sp>
        <p:nvSpPr>
          <p:cNvPr id="19" name="Rectangle 18"/>
          <p:cNvSpPr/>
          <p:nvPr/>
        </p:nvSpPr>
        <p:spPr>
          <a:xfrm>
            <a:off x="7306799" y="1984857"/>
            <a:ext cx="438224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20" name="Chart 19"/>
          <p:cNvGraphicFramePr>
            <a:graphicFrameLocks noGrp="1"/>
          </p:cNvGraphicFramePr>
          <p:nvPr/>
        </p:nvGraphicFramePr>
        <p:xfrm>
          <a:off x="7306799" y="2076297"/>
          <a:ext cx="4382249" cy="2311938"/>
        </p:xfrm>
        <a:graphic>
          <a:graphicData uri="http://schemas.openxmlformats.org/drawingml/2006/chart">
            <c:chart xmlns:c="http://schemas.openxmlformats.org/drawingml/2006/chart" r:id="rId2"/>
          </a:graphicData>
        </a:graphic>
      </p:graphicFrame>
      <p:sp>
        <p:nvSpPr>
          <p:cNvPr id="21" name="Rectangle 20"/>
          <p:cNvSpPr/>
          <p:nvPr/>
        </p:nvSpPr>
        <p:spPr>
          <a:xfrm>
            <a:off x="7306799" y="4447672"/>
            <a:ext cx="105156" cy="10515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2" name="TextBox 21"/>
          <p:cNvSpPr txBox="1"/>
          <p:nvPr/>
        </p:nvSpPr>
        <p:spPr>
          <a:xfrm>
            <a:off x="7475963" y="4406524"/>
            <a:ext cx="999341" cy="16459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Blackstone / AirTrunk</a:t>
            </a:r>
          </a:p>
        </p:txBody>
      </p:sp>
      <p:sp>
        <p:nvSpPr>
          <p:cNvPr id="23" name="Rectangle 22"/>
          <p:cNvSpPr/>
          <p:nvPr/>
        </p:nvSpPr>
        <p:spPr>
          <a:xfrm>
            <a:off x="8639897" y="4447672"/>
            <a:ext cx="105156" cy="105156"/>
          </a:xfrm>
          <a:prstGeom prst="rect">
            <a:avLst/>
          </a:prstGeom>
          <a:solidFill>
            <a:srgbClr val="24385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TextBox 23"/>
          <p:cNvSpPr txBox="1"/>
          <p:nvPr/>
        </p:nvSpPr>
        <p:spPr>
          <a:xfrm>
            <a:off x="8809061" y="4406524"/>
            <a:ext cx="1348740" cy="16459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Other December 2024 events</a:t>
            </a:r>
          </a:p>
        </p:txBody>
      </p:sp>
      <p:sp>
        <p:nvSpPr>
          <p:cNvPr id="25" name="Rectangle 24"/>
          <p:cNvSpPr/>
          <p:nvPr/>
        </p:nvSpPr>
        <p:spPr>
          <a:xfrm>
            <a:off x="10322393" y="4447672"/>
            <a:ext cx="105156" cy="105156"/>
          </a:xfrm>
          <a:prstGeom prst="rect">
            <a:avLst/>
          </a:prstGeom>
          <a:solidFill>
            <a:srgbClr val="AEBCCE"/>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6" name="TextBox 25"/>
          <p:cNvSpPr txBox="1"/>
          <p:nvPr/>
        </p:nvSpPr>
        <p:spPr>
          <a:xfrm>
            <a:off x="10491557" y="4406524"/>
            <a:ext cx="913765" cy="16459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Earlier transactions</a:t>
            </a:r>
          </a:p>
        </p:txBody>
      </p:sp>
      <p:sp>
        <p:nvSpPr>
          <p:cNvPr id="27" name="TextBox 26"/>
          <p:cNvSpPr txBox="1"/>
          <p:nvPr/>
        </p:nvSpPr>
        <p:spPr>
          <a:xfrm>
            <a:off x="7306799" y="4598548"/>
            <a:ext cx="4382249" cy="159593"/>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AirTrunk repriced the entire asset class in December 2024.</a:t>
            </a:r>
          </a:p>
        </p:txBody>
      </p:sp>
      <p:sp>
        <p:nvSpPr>
          <p:cNvPr id="28" name="Rectangle 27"/>
          <p:cNvSpPr/>
          <p:nvPr/>
        </p:nvSpPr>
        <p:spPr>
          <a:xfrm>
            <a:off x="7306799" y="4959309"/>
            <a:ext cx="4382249" cy="100257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Rectangle 28"/>
          <p:cNvSpPr/>
          <p:nvPr/>
        </p:nvSpPr>
        <p:spPr>
          <a:xfrm>
            <a:off x="7306799" y="4959309"/>
            <a:ext cx="41148" cy="100257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TextBox 29"/>
          <p:cNvSpPr txBox="1"/>
          <p:nvPr/>
        </p:nvSpPr>
        <p:spPr>
          <a:xfrm>
            <a:off x="7489679" y="5087325"/>
            <a:ext cx="4071353" cy="183733"/>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READ OF THE TAPE</a:t>
            </a:r>
          </a:p>
        </p:txBody>
      </p:sp>
      <p:sp>
        <p:nvSpPr>
          <p:cNvPr id="31" name="TextBox 30"/>
          <p:cNvSpPr txBox="1"/>
          <p:nvPr/>
        </p:nvSpPr>
        <p:spPr>
          <a:xfrm>
            <a:off x="7489679" y="5316778"/>
            <a:ext cx="4071353" cy="535381"/>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Every A$1bn+ trade since 2018 cleared at mid-teens-to-mid-20s forward multiples on contracted income; buyer appetite has held, and the open question is the denominator (page 56).</a:t>
            </a:r>
          </a:p>
        </p:txBody>
      </p:sp>
      <p:sp>
        <p:nvSpPr>
          <p:cNvPr id="32" name="TextBox 31"/>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Reuters; AFR Street Talk; PwC (Mar 2026); Savills (Q1 2025); Mingtiandi; Equinix; CDC; Kalkine: full citations in source log.</a:t>
            </a:r>
          </a:p>
        </p:txBody>
      </p:sp>
      <p:pic>
        <p:nvPicPr>
          <p:cNvPr id="33" name="Picture 32" descr="sect09.png"/>
          <p:cNvPicPr>
            <a:picLocks noChangeAspect="1"/>
          </p:cNvPicPr>
          <p:nvPr/>
        </p:nvPicPr>
        <p:blipFill>
          <a:blip r:embed="rId3"/>
          <a:stretch>
            <a:fillRect/>
          </a:stretch>
        </p:blipFill>
        <p:spPr>
          <a:xfrm>
            <a:off x="11323289" y="603504"/>
            <a:ext cx="365760" cy="365760"/>
          </a:xfrm>
          <a:prstGeom prst="rect">
            <a:avLst/>
          </a:prstGeom>
        </p:spPr>
      </p:pic>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09 · Capital markets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55</a:t>
            </a:r>
          </a:p>
        </p:txBody>
      </p:sp>
      <p:sp>
        <p:nvSpPr>
          <p:cNvPr id="9" name="TextBox 8"/>
          <p:cNvSpPr txBox="1"/>
          <p:nvPr/>
        </p:nvSpPr>
        <p:spPr>
          <a:xfrm>
            <a:off x="502920" y="576072"/>
            <a:ext cx="11186129" cy="52242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After the December 2024 wave: DigiCo’s A$2.0bn REIT IPO and CDC stakes at ~A$17bn EV, and in 2026 a &gt;US$30bn Stack APAC sale being explored and AirTrunk’s Singapore REIT IPO pending</a:t>
            </a:r>
          </a:p>
        </p:txBody>
      </p:sp>
      <p:sp>
        <p:nvSpPr>
          <p:cNvPr id="10" name="TextBox 9"/>
          <p:cNvSpPr txBox="1"/>
          <p:nvPr/>
        </p:nvSpPr>
        <p:spPr>
          <a:xfrm>
            <a:off x="502920" y="1253947"/>
            <a:ext cx="7408651" cy="164592"/>
          </a:xfrm>
          <a:prstGeom prst="rect">
            <a:avLst/>
          </a:prstGeom>
          <a:noFill/>
        </p:spPr>
        <p:txBody>
          <a:bodyPr wrap="square" anchor="t" lIns="0" tIns="0" rIns="0" bIns="0">
            <a:noAutofit/>
          </a:bodyPr>
          <a:lstStyle/>
          <a:p>
            <a:r>
              <a:rPr sz="800" b="1" spc="80">
                <a:solidFill>
                  <a:srgbClr val="5B6B84"/>
                </a:solidFill>
                <a:latin typeface="Arial"/>
              </a:rPr>
              <a:t>COMPLETED</a:t>
            </a:r>
          </a:p>
        </p:txBody>
      </p:sp>
      <p:sp>
        <p:nvSpPr>
          <p:cNvPr id="11" name="Rectangle 10"/>
          <p:cNvSpPr/>
          <p:nvPr/>
        </p:nvSpPr>
        <p:spPr>
          <a:xfrm>
            <a:off x="1342262" y="1331671"/>
            <a:ext cx="6569308"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TextBox 11"/>
          <p:cNvSpPr txBox="1"/>
          <p:nvPr/>
        </p:nvSpPr>
        <p:spPr>
          <a:xfrm>
            <a:off x="8057875" y="1253947"/>
            <a:ext cx="3631173" cy="164592"/>
          </a:xfrm>
          <a:prstGeom prst="rect">
            <a:avLst/>
          </a:prstGeom>
          <a:noFill/>
        </p:spPr>
        <p:txBody>
          <a:bodyPr wrap="square" anchor="t" lIns="0" tIns="0" rIns="0" bIns="0">
            <a:noAutofit/>
          </a:bodyPr>
          <a:lstStyle/>
          <a:p>
            <a:r>
              <a:rPr sz="800" b="1" spc="80">
                <a:solidFill>
                  <a:srgbClr val="C2410C"/>
                </a:solidFill>
                <a:latin typeface="Arial"/>
              </a:rPr>
              <a:t>IN PLAY, 2026</a:t>
            </a:r>
          </a:p>
        </p:txBody>
      </p:sp>
      <p:sp>
        <p:nvSpPr>
          <p:cNvPr id="13" name="Rectangle 12"/>
          <p:cNvSpPr/>
          <p:nvPr/>
        </p:nvSpPr>
        <p:spPr>
          <a:xfrm>
            <a:off x="8985136" y="1331671"/>
            <a:ext cx="2703913"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4" name="Rectangle 13"/>
          <p:cNvSpPr/>
          <p:nvPr/>
        </p:nvSpPr>
        <p:spPr>
          <a:xfrm>
            <a:off x="502920" y="1791614"/>
            <a:ext cx="7408651" cy="21945"/>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cxnSp>
        <p:nvCxnSpPr>
          <p:cNvPr id="15" name="Connector 14"/>
          <p:cNvCxnSpPr/>
          <p:nvPr/>
        </p:nvCxnSpPr>
        <p:spPr>
          <a:xfrm>
            <a:off x="8057875" y="1802587"/>
            <a:ext cx="3631174" cy="0"/>
          </a:xfrm>
          <a:prstGeom prst="line">
            <a:avLst/>
          </a:prstGeom>
          <a:ln w="20320">
            <a:solidFill>
              <a:srgbClr val="C2410C"/>
            </a:solidFill>
            <a:prstDash val="dash"/>
          </a:ln>
        </p:spPr>
        <p:style>
          <a:lnRef idx="2">
            <a:schemeClr val="accent1"/>
          </a:lnRef>
          <a:fillRef idx="0">
            <a:schemeClr val="accent1"/>
          </a:fillRef>
          <a:effectRef idx="0">
            <a:schemeClr val="accent1"/>
          </a:effectRef>
          <a:fontRef idx="minor">
            <a:schemeClr val="tx1"/>
          </a:fontRef>
        </p:style>
      </p:cxnSp>
      <p:sp>
        <p:nvSpPr>
          <p:cNvPr id="16" name="TextBox 15"/>
          <p:cNvSpPr txBox="1"/>
          <p:nvPr/>
        </p:nvSpPr>
        <p:spPr>
          <a:xfrm>
            <a:off x="502920" y="1509979"/>
            <a:ext cx="1742434"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Dec 2024</a:t>
            </a:r>
          </a:p>
        </p:txBody>
      </p:sp>
      <p:sp>
        <p:nvSpPr>
          <p:cNvPr id="17" name="Rectangle 16"/>
          <p:cNvSpPr/>
          <p:nvPr/>
        </p:nvSpPr>
        <p:spPr>
          <a:xfrm>
            <a:off x="502920" y="1948891"/>
            <a:ext cx="1742434" cy="1966843"/>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8" name="Rectangle 17"/>
          <p:cNvSpPr/>
          <p:nvPr/>
        </p:nvSpPr>
        <p:spPr>
          <a:xfrm>
            <a:off x="502920" y="1948891"/>
            <a:ext cx="1742434"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Oval 18"/>
          <p:cNvSpPr/>
          <p:nvPr/>
        </p:nvSpPr>
        <p:spPr>
          <a:xfrm>
            <a:off x="516636" y="1747723"/>
            <a:ext cx="109728" cy="109728"/>
          </a:xfrm>
          <a:prstGeom prst="ellips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TextBox 19"/>
          <p:cNvSpPr txBox="1"/>
          <p:nvPr/>
        </p:nvSpPr>
        <p:spPr>
          <a:xfrm>
            <a:off x="630936" y="2095195"/>
            <a:ext cx="1486402" cy="180929"/>
          </a:xfrm>
          <a:prstGeom prst="rect">
            <a:avLst/>
          </a:prstGeom>
          <a:noFill/>
        </p:spPr>
        <p:txBody>
          <a:bodyPr wrap="square" anchor="t" lIns="0" tIns="0" rIns="0" bIns="0">
            <a:noAutofit/>
          </a:bodyPr>
          <a:lstStyle/>
          <a:p>
            <a:pPr algn="l">
              <a:lnSpc>
                <a:spcPct val="116000"/>
              </a:lnSpc>
              <a:spcAft>
                <a:spcPts val="0"/>
              </a:spcAft>
            </a:pPr>
            <a:r>
              <a:rPr sz="919" b="1">
                <a:solidFill>
                  <a:srgbClr val="0A1E3C"/>
                </a:solidFill>
                <a:latin typeface="Arial"/>
              </a:rPr>
              <a:t>DigiCo acquires iseek</a:t>
            </a:r>
          </a:p>
        </p:txBody>
      </p:sp>
      <p:sp>
        <p:nvSpPr>
          <p:cNvPr id="21" name="TextBox 20"/>
          <p:cNvSpPr txBox="1"/>
          <p:nvPr/>
        </p:nvSpPr>
        <p:spPr>
          <a:xfrm>
            <a:off x="630936" y="2685665"/>
            <a:ext cx="1486402" cy="258317"/>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A$400–413m</a:t>
            </a:r>
          </a:p>
        </p:txBody>
      </p:sp>
      <p:sp>
        <p:nvSpPr>
          <p:cNvPr id="22" name="Rectangle 21"/>
          <p:cNvSpPr/>
          <p:nvPr/>
        </p:nvSpPr>
        <p:spPr>
          <a:xfrm>
            <a:off x="630936" y="3173598"/>
            <a:ext cx="1486402"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TextBox 22"/>
          <p:cNvSpPr txBox="1"/>
          <p:nvPr/>
        </p:nvSpPr>
        <p:spPr>
          <a:xfrm>
            <a:off x="630936" y="3265038"/>
            <a:ext cx="1486402" cy="155448"/>
          </a:xfrm>
          <a:prstGeom prst="rect">
            <a:avLst/>
          </a:prstGeom>
          <a:noFill/>
        </p:spPr>
        <p:txBody>
          <a:bodyPr wrap="square" anchor="t" lIns="0" tIns="0" rIns="0" bIns="0">
            <a:noAutofit/>
          </a:bodyPr>
          <a:lstStyle/>
          <a:p>
            <a:r>
              <a:rPr sz="800" b="1" spc="60">
                <a:solidFill>
                  <a:srgbClr val="8A99B0"/>
                </a:solidFill>
                <a:latin typeface="Arial"/>
              </a:rPr>
              <a:t>MULTIPLE / METRIC</a:t>
            </a:r>
          </a:p>
        </p:txBody>
      </p:sp>
      <p:sp>
        <p:nvSpPr>
          <p:cNvPr id="24" name="TextBox 23"/>
          <p:cNvSpPr txBox="1"/>
          <p:nvPr/>
        </p:nvSpPr>
        <p:spPr>
          <a:xfrm>
            <a:off x="630936" y="3447918"/>
            <a:ext cx="1486402" cy="184023"/>
          </a:xfrm>
          <a:prstGeom prst="rect">
            <a:avLst/>
          </a:prstGeom>
          <a:noFill/>
        </p:spPr>
        <p:txBody>
          <a:bodyPr wrap="square" anchor="t" lIns="0" tIns="0" rIns="0" bIns="0">
            <a:noAutofit/>
          </a:bodyPr>
          <a:lstStyle/>
          <a:p>
            <a:pPr algn="l">
              <a:lnSpc>
                <a:spcPct val="125000"/>
              </a:lnSpc>
              <a:spcAft>
                <a:spcPts val="0"/>
              </a:spcAft>
            </a:pPr>
            <a:r>
              <a:rPr sz="869" b="0">
                <a:solidFill>
                  <a:srgbClr val="5B6B84"/>
                </a:solidFill>
                <a:latin typeface="Arial"/>
              </a:rPr>
              <a:t>~19x forecast FY25 earnings</a:t>
            </a:r>
          </a:p>
        </p:txBody>
      </p:sp>
      <p:sp>
        <p:nvSpPr>
          <p:cNvPr id="25" name="TextBox 24"/>
          <p:cNvSpPr txBox="1"/>
          <p:nvPr/>
        </p:nvSpPr>
        <p:spPr>
          <a:xfrm>
            <a:off x="2391658" y="1509979"/>
            <a:ext cx="1742434"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Dec 2024</a:t>
            </a:r>
          </a:p>
        </p:txBody>
      </p:sp>
      <p:sp>
        <p:nvSpPr>
          <p:cNvPr id="26" name="Rectangle 25"/>
          <p:cNvSpPr/>
          <p:nvPr/>
        </p:nvSpPr>
        <p:spPr>
          <a:xfrm>
            <a:off x="2391658" y="1948891"/>
            <a:ext cx="1742434" cy="1966843"/>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Rectangle 26"/>
          <p:cNvSpPr/>
          <p:nvPr/>
        </p:nvSpPr>
        <p:spPr>
          <a:xfrm>
            <a:off x="2391658" y="1948891"/>
            <a:ext cx="1742434"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Oval 27"/>
          <p:cNvSpPr/>
          <p:nvPr/>
        </p:nvSpPr>
        <p:spPr>
          <a:xfrm>
            <a:off x="2405374" y="1747723"/>
            <a:ext cx="109728" cy="109728"/>
          </a:xfrm>
          <a:prstGeom prst="ellips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TextBox 28"/>
          <p:cNvSpPr txBox="1"/>
          <p:nvPr/>
        </p:nvSpPr>
        <p:spPr>
          <a:xfrm>
            <a:off x="2519674" y="2095195"/>
            <a:ext cx="1486402" cy="343570"/>
          </a:xfrm>
          <a:prstGeom prst="rect">
            <a:avLst/>
          </a:prstGeom>
          <a:noFill/>
        </p:spPr>
        <p:txBody>
          <a:bodyPr wrap="square" anchor="t" lIns="0" tIns="0" rIns="0" bIns="0">
            <a:noAutofit/>
          </a:bodyPr>
          <a:lstStyle/>
          <a:p>
            <a:pPr algn="l">
              <a:lnSpc>
                <a:spcPct val="116000"/>
              </a:lnSpc>
              <a:spcAft>
                <a:spcPts val="0"/>
              </a:spcAft>
            </a:pPr>
            <a:r>
              <a:rPr sz="919" b="1">
                <a:solidFill>
                  <a:srgbClr val="0A1E3C"/>
                </a:solidFill>
                <a:latin typeface="Arial"/>
              </a:rPr>
              <a:t>DigiCo REIT IPO (ASX:DGT)</a:t>
            </a:r>
          </a:p>
        </p:txBody>
      </p:sp>
      <p:sp>
        <p:nvSpPr>
          <p:cNvPr id="30" name="TextBox 29"/>
          <p:cNvSpPr txBox="1"/>
          <p:nvPr/>
        </p:nvSpPr>
        <p:spPr>
          <a:xfrm>
            <a:off x="2519674" y="2685665"/>
            <a:ext cx="1486402" cy="258317"/>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A$2.0bn</a:t>
            </a:r>
          </a:p>
        </p:txBody>
      </p:sp>
      <p:sp>
        <p:nvSpPr>
          <p:cNvPr id="31" name="TextBox 30"/>
          <p:cNvSpPr txBox="1"/>
          <p:nvPr/>
        </p:nvSpPr>
        <p:spPr>
          <a:xfrm>
            <a:off x="2519674" y="2943983"/>
            <a:ext cx="1486402" cy="157276"/>
          </a:xfrm>
          <a:prstGeom prst="rect">
            <a:avLst/>
          </a:prstGeom>
          <a:noFill/>
        </p:spPr>
        <p:txBody>
          <a:bodyPr wrap="square" anchor="t" lIns="0" tIns="0" rIns="0" bIns="0">
            <a:noAutofit/>
          </a:bodyPr>
          <a:lstStyle/>
          <a:p>
            <a:pPr algn="l">
              <a:lnSpc>
                <a:spcPct val="120000"/>
              </a:lnSpc>
              <a:spcAft>
                <a:spcPts val="0"/>
              </a:spcAft>
            </a:pPr>
            <a:r>
              <a:rPr sz="760" b="0">
                <a:solidFill>
                  <a:srgbClr val="5B6B84"/>
                </a:solidFill>
                <a:latin typeface="Arial"/>
              </a:rPr>
              <a:t>@ A$5.00</a:t>
            </a:r>
          </a:p>
        </p:txBody>
      </p:sp>
      <p:sp>
        <p:nvSpPr>
          <p:cNvPr id="32" name="Rectangle 31"/>
          <p:cNvSpPr/>
          <p:nvPr/>
        </p:nvSpPr>
        <p:spPr>
          <a:xfrm>
            <a:off x="2519674" y="3173598"/>
            <a:ext cx="1486402"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3" name="TextBox 32"/>
          <p:cNvSpPr txBox="1"/>
          <p:nvPr/>
        </p:nvSpPr>
        <p:spPr>
          <a:xfrm>
            <a:off x="2519674" y="3265038"/>
            <a:ext cx="1486402" cy="155448"/>
          </a:xfrm>
          <a:prstGeom prst="rect">
            <a:avLst/>
          </a:prstGeom>
          <a:noFill/>
        </p:spPr>
        <p:txBody>
          <a:bodyPr wrap="square" anchor="t" lIns="0" tIns="0" rIns="0" bIns="0">
            <a:noAutofit/>
          </a:bodyPr>
          <a:lstStyle/>
          <a:p>
            <a:r>
              <a:rPr sz="800" b="1" spc="60">
                <a:solidFill>
                  <a:srgbClr val="8A99B0"/>
                </a:solidFill>
                <a:latin typeface="Arial"/>
              </a:rPr>
              <a:t>MULTIPLE / METRIC</a:t>
            </a:r>
          </a:p>
        </p:txBody>
      </p:sp>
      <p:sp>
        <p:nvSpPr>
          <p:cNvPr id="34" name="TextBox 33"/>
          <p:cNvSpPr txBox="1"/>
          <p:nvPr/>
        </p:nvSpPr>
        <p:spPr>
          <a:xfrm>
            <a:off x="2519674" y="3447918"/>
            <a:ext cx="1486402" cy="184023"/>
          </a:xfrm>
          <a:prstGeom prst="rect">
            <a:avLst/>
          </a:prstGeom>
          <a:noFill/>
        </p:spPr>
        <p:txBody>
          <a:bodyPr wrap="square" anchor="t" lIns="0" tIns="0" rIns="0" bIns="0">
            <a:noAutofit/>
          </a:bodyPr>
          <a:lstStyle/>
          <a:p>
            <a:pPr algn="l">
              <a:lnSpc>
                <a:spcPct val="125000"/>
              </a:lnSpc>
              <a:spcAft>
                <a:spcPts val="0"/>
              </a:spcAft>
            </a:pPr>
            <a:r>
              <a:rPr sz="869" b="0">
                <a:solidFill>
                  <a:srgbClr val="5B6B84"/>
                </a:solidFill>
                <a:latin typeface="Arial"/>
              </a:rPr>
              <a:t>Largest AU IPO since 2018;</a:t>
            </a:r>
          </a:p>
        </p:txBody>
      </p:sp>
      <p:sp>
        <p:nvSpPr>
          <p:cNvPr id="35" name="TextBox 34"/>
          <p:cNvSpPr txBox="1"/>
          <p:nvPr/>
        </p:nvSpPr>
        <p:spPr>
          <a:xfrm>
            <a:off x="2519674" y="3613653"/>
            <a:ext cx="1486402" cy="184023"/>
          </a:xfrm>
          <a:prstGeom prst="rect">
            <a:avLst/>
          </a:prstGeom>
          <a:noFill/>
        </p:spPr>
        <p:txBody>
          <a:bodyPr wrap="square" anchor="t" lIns="0" tIns="0" rIns="0" bIns="0">
            <a:noAutofit/>
          </a:bodyPr>
          <a:lstStyle/>
          <a:p>
            <a:pPr algn="l">
              <a:lnSpc>
                <a:spcPct val="125000"/>
              </a:lnSpc>
              <a:spcAft>
                <a:spcPts val="0"/>
              </a:spcAft>
            </a:pPr>
            <a:r>
              <a:rPr sz="869" b="0">
                <a:solidFill>
                  <a:srgbClr val="5B6B84"/>
                </a:solidFill>
                <a:latin typeface="Arial"/>
              </a:rPr>
              <a:t>-9% day one</a:t>
            </a:r>
          </a:p>
        </p:txBody>
      </p:sp>
      <p:sp>
        <p:nvSpPr>
          <p:cNvPr id="36" name="TextBox 35"/>
          <p:cNvSpPr txBox="1"/>
          <p:nvPr/>
        </p:nvSpPr>
        <p:spPr>
          <a:xfrm>
            <a:off x="4280397" y="1509979"/>
            <a:ext cx="1742434"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Feb 2025</a:t>
            </a:r>
          </a:p>
        </p:txBody>
      </p:sp>
      <p:sp>
        <p:nvSpPr>
          <p:cNvPr id="37" name="Rectangle 36"/>
          <p:cNvSpPr/>
          <p:nvPr/>
        </p:nvSpPr>
        <p:spPr>
          <a:xfrm>
            <a:off x="4280397" y="1948891"/>
            <a:ext cx="1742434" cy="1966843"/>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Rectangle 37"/>
          <p:cNvSpPr/>
          <p:nvPr/>
        </p:nvSpPr>
        <p:spPr>
          <a:xfrm>
            <a:off x="4280397" y="1948891"/>
            <a:ext cx="1742434"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9" name="Oval 38"/>
          <p:cNvSpPr/>
          <p:nvPr/>
        </p:nvSpPr>
        <p:spPr>
          <a:xfrm>
            <a:off x="4294113" y="1747723"/>
            <a:ext cx="109728" cy="109728"/>
          </a:xfrm>
          <a:prstGeom prst="ellips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0" name="TextBox 39"/>
          <p:cNvSpPr txBox="1"/>
          <p:nvPr/>
        </p:nvSpPr>
        <p:spPr>
          <a:xfrm>
            <a:off x="4408413" y="2095195"/>
            <a:ext cx="1486402" cy="506211"/>
          </a:xfrm>
          <a:prstGeom prst="rect">
            <a:avLst/>
          </a:prstGeom>
          <a:noFill/>
        </p:spPr>
        <p:txBody>
          <a:bodyPr wrap="square" anchor="t" lIns="0" tIns="0" rIns="0" bIns="0">
            <a:noAutofit/>
          </a:bodyPr>
          <a:lstStyle/>
          <a:p>
            <a:pPr algn="l">
              <a:lnSpc>
                <a:spcPct val="116000"/>
              </a:lnSpc>
              <a:spcAft>
                <a:spcPts val="0"/>
              </a:spcAft>
            </a:pPr>
            <a:r>
              <a:rPr sz="919" b="1">
                <a:solidFill>
                  <a:srgbClr val="0A1E3C"/>
                </a:solidFill>
                <a:latin typeface="Arial"/>
              </a:rPr>
              <a:t>Infratil/Future Fund lift CDC stakes (CSC sell-down)</a:t>
            </a:r>
          </a:p>
        </p:txBody>
      </p:sp>
      <p:sp>
        <p:nvSpPr>
          <p:cNvPr id="41" name="TextBox 40"/>
          <p:cNvSpPr txBox="1"/>
          <p:nvPr/>
        </p:nvSpPr>
        <p:spPr>
          <a:xfrm>
            <a:off x="4408413" y="2685665"/>
            <a:ext cx="1486402" cy="258317"/>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~A$17bn EV</a:t>
            </a:r>
          </a:p>
        </p:txBody>
      </p:sp>
      <p:sp>
        <p:nvSpPr>
          <p:cNvPr id="42" name="TextBox 41"/>
          <p:cNvSpPr txBox="1"/>
          <p:nvPr/>
        </p:nvSpPr>
        <p:spPr>
          <a:xfrm>
            <a:off x="4408413" y="2943983"/>
            <a:ext cx="1486402" cy="157276"/>
          </a:xfrm>
          <a:prstGeom prst="rect">
            <a:avLst/>
          </a:prstGeom>
          <a:noFill/>
        </p:spPr>
        <p:txBody>
          <a:bodyPr wrap="square" anchor="t" lIns="0" tIns="0" rIns="0" bIns="0">
            <a:noAutofit/>
          </a:bodyPr>
          <a:lstStyle/>
          <a:p>
            <a:pPr algn="l">
              <a:lnSpc>
                <a:spcPct val="120000"/>
              </a:lnSpc>
              <a:spcAft>
                <a:spcPts val="0"/>
              </a:spcAft>
            </a:pPr>
            <a:r>
              <a:rPr sz="760" b="0">
                <a:solidFill>
                  <a:srgbClr val="5B6B84"/>
                </a:solidFill>
                <a:latin typeface="Arial"/>
              </a:rPr>
              <a:t>(A$13.7bn equity)</a:t>
            </a:r>
          </a:p>
        </p:txBody>
      </p:sp>
      <p:sp>
        <p:nvSpPr>
          <p:cNvPr id="43" name="Rectangle 42"/>
          <p:cNvSpPr/>
          <p:nvPr/>
        </p:nvSpPr>
        <p:spPr>
          <a:xfrm>
            <a:off x="4408413" y="3173598"/>
            <a:ext cx="1486402"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4" name="TextBox 43"/>
          <p:cNvSpPr txBox="1"/>
          <p:nvPr/>
        </p:nvSpPr>
        <p:spPr>
          <a:xfrm>
            <a:off x="4408413" y="3265038"/>
            <a:ext cx="1486402" cy="155448"/>
          </a:xfrm>
          <a:prstGeom prst="rect">
            <a:avLst/>
          </a:prstGeom>
          <a:noFill/>
        </p:spPr>
        <p:txBody>
          <a:bodyPr wrap="square" anchor="t" lIns="0" tIns="0" rIns="0" bIns="0">
            <a:noAutofit/>
          </a:bodyPr>
          <a:lstStyle/>
          <a:p>
            <a:r>
              <a:rPr sz="800" b="1" spc="60">
                <a:solidFill>
                  <a:srgbClr val="8A99B0"/>
                </a:solidFill>
                <a:latin typeface="Arial"/>
              </a:rPr>
              <a:t>MULTIPLE / METRIC</a:t>
            </a:r>
          </a:p>
        </p:txBody>
      </p:sp>
      <p:sp>
        <p:nvSpPr>
          <p:cNvPr id="45" name="TextBox 44"/>
          <p:cNvSpPr txBox="1"/>
          <p:nvPr/>
        </p:nvSpPr>
        <p:spPr>
          <a:xfrm>
            <a:off x="4408413" y="3447918"/>
            <a:ext cx="1486402" cy="184023"/>
          </a:xfrm>
          <a:prstGeom prst="rect">
            <a:avLst/>
          </a:prstGeom>
          <a:noFill/>
        </p:spPr>
        <p:txBody>
          <a:bodyPr wrap="square" anchor="t" lIns="0" tIns="0" rIns="0" bIns="0">
            <a:noAutofit/>
          </a:bodyPr>
          <a:lstStyle/>
          <a:p>
            <a:pPr algn="l">
              <a:lnSpc>
                <a:spcPct val="125000"/>
              </a:lnSpc>
              <a:spcAft>
                <a:spcPts val="0"/>
              </a:spcAft>
            </a:pPr>
            <a:r>
              <a:rPr sz="869" b="0">
                <a:solidFill>
                  <a:srgbClr val="5B6B84"/>
                </a:solidFill>
                <a:latin typeface="Arial"/>
              </a:rPr>
              <a:t>n/d</a:t>
            </a:r>
          </a:p>
        </p:txBody>
      </p:sp>
      <p:sp>
        <p:nvSpPr>
          <p:cNvPr id="46" name="TextBox 45"/>
          <p:cNvSpPr txBox="1"/>
          <p:nvPr/>
        </p:nvSpPr>
        <p:spPr>
          <a:xfrm>
            <a:off x="6169136" y="1509979"/>
            <a:ext cx="1742434"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May 2026</a:t>
            </a:r>
          </a:p>
        </p:txBody>
      </p:sp>
      <p:sp>
        <p:nvSpPr>
          <p:cNvPr id="47" name="Rectangle 46"/>
          <p:cNvSpPr/>
          <p:nvPr/>
        </p:nvSpPr>
        <p:spPr>
          <a:xfrm>
            <a:off x="6169136" y="1948891"/>
            <a:ext cx="1742434" cy="1966843"/>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8" name="Rectangle 47"/>
          <p:cNvSpPr/>
          <p:nvPr/>
        </p:nvSpPr>
        <p:spPr>
          <a:xfrm>
            <a:off x="6169136" y="1948891"/>
            <a:ext cx="1742434"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9" name="Oval 48"/>
          <p:cNvSpPr/>
          <p:nvPr/>
        </p:nvSpPr>
        <p:spPr>
          <a:xfrm>
            <a:off x="6182852" y="1747723"/>
            <a:ext cx="109728" cy="109728"/>
          </a:xfrm>
          <a:prstGeom prst="ellips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0" name="TextBox 49"/>
          <p:cNvSpPr txBox="1"/>
          <p:nvPr/>
        </p:nvSpPr>
        <p:spPr>
          <a:xfrm>
            <a:off x="6297152" y="2095195"/>
            <a:ext cx="1486402" cy="180929"/>
          </a:xfrm>
          <a:prstGeom prst="rect">
            <a:avLst/>
          </a:prstGeom>
          <a:noFill/>
        </p:spPr>
        <p:txBody>
          <a:bodyPr wrap="square" anchor="t" lIns="0" tIns="0" rIns="0" bIns="0">
            <a:noAutofit/>
          </a:bodyPr>
          <a:lstStyle/>
          <a:p>
            <a:pPr algn="l">
              <a:lnSpc>
                <a:spcPct val="116000"/>
              </a:lnSpc>
              <a:spcAft>
                <a:spcPts val="0"/>
              </a:spcAft>
            </a:pPr>
            <a:r>
              <a:rPr sz="919" b="1">
                <a:solidFill>
                  <a:srgbClr val="0A1E3C"/>
                </a:solidFill>
                <a:latin typeface="Arial"/>
              </a:rPr>
              <a:t>DigiCo sells Chicago DC</a:t>
            </a:r>
          </a:p>
        </p:txBody>
      </p:sp>
      <p:sp>
        <p:nvSpPr>
          <p:cNvPr id="51" name="TextBox 50"/>
          <p:cNvSpPr txBox="1"/>
          <p:nvPr/>
        </p:nvSpPr>
        <p:spPr>
          <a:xfrm>
            <a:off x="6297152" y="2685665"/>
            <a:ext cx="1486402" cy="258317"/>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US$750m</a:t>
            </a:r>
          </a:p>
        </p:txBody>
      </p:sp>
      <p:sp>
        <p:nvSpPr>
          <p:cNvPr id="52" name="Rectangle 51"/>
          <p:cNvSpPr/>
          <p:nvPr/>
        </p:nvSpPr>
        <p:spPr>
          <a:xfrm>
            <a:off x="6297152" y="3173598"/>
            <a:ext cx="1486402"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3" name="TextBox 52"/>
          <p:cNvSpPr txBox="1"/>
          <p:nvPr/>
        </p:nvSpPr>
        <p:spPr>
          <a:xfrm>
            <a:off x="6297152" y="3265038"/>
            <a:ext cx="1486402" cy="155448"/>
          </a:xfrm>
          <a:prstGeom prst="rect">
            <a:avLst/>
          </a:prstGeom>
          <a:noFill/>
        </p:spPr>
        <p:txBody>
          <a:bodyPr wrap="square" anchor="t" lIns="0" tIns="0" rIns="0" bIns="0">
            <a:noAutofit/>
          </a:bodyPr>
          <a:lstStyle/>
          <a:p>
            <a:r>
              <a:rPr sz="800" b="1" spc="60">
                <a:solidFill>
                  <a:srgbClr val="8A99B0"/>
                </a:solidFill>
                <a:latin typeface="Arial"/>
              </a:rPr>
              <a:t>MULTIPLE / METRIC</a:t>
            </a:r>
          </a:p>
        </p:txBody>
      </p:sp>
      <p:sp>
        <p:nvSpPr>
          <p:cNvPr id="54" name="TextBox 53"/>
          <p:cNvSpPr txBox="1"/>
          <p:nvPr/>
        </p:nvSpPr>
        <p:spPr>
          <a:xfrm>
            <a:off x="6297152" y="3447918"/>
            <a:ext cx="1486402" cy="184023"/>
          </a:xfrm>
          <a:prstGeom prst="rect">
            <a:avLst/>
          </a:prstGeom>
          <a:noFill/>
        </p:spPr>
        <p:txBody>
          <a:bodyPr wrap="square" anchor="t" lIns="0" tIns="0" rIns="0" bIns="0">
            <a:noAutofit/>
          </a:bodyPr>
          <a:lstStyle/>
          <a:p>
            <a:pPr algn="l">
              <a:lnSpc>
                <a:spcPct val="125000"/>
              </a:lnSpc>
              <a:spcAft>
                <a:spcPts val="0"/>
              </a:spcAft>
            </a:pPr>
            <a:r>
              <a:rPr sz="869" b="0">
                <a:solidFill>
                  <a:srgbClr val="5B6B84"/>
                </a:solidFill>
                <a:latin typeface="Arial"/>
              </a:rPr>
              <a:t>n/d</a:t>
            </a:r>
          </a:p>
        </p:txBody>
      </p:sp>
      <p:sp>
        <p:nvSpPr>
          <p:cNvPr id="55" name="TextBox 54"/>
          <p:cNvSpPr txBox="1"/>
          <p:nvPr/>
        </p:nvSpPr>
        <p:spPr>
          <a:xfrm>
            <a:off x="8057875" y="1509979"/>
            <a:ext cx="1742434" cy="204215"/>
          </a:xfrm>
          <a:prstGeom prst="rect">
            <a:avLst/>
          </a:prstGeom>
          <a:noFill/>
        </p:spPr>
        <p:txBody>
          <a:bodyPr wrap="square" anchor="t" lIns="0" tIns="0" rIns="0" bIns="0">
            <a:noAutofit/>
          </a:bodyPr>
          <a:lstStyle/>
          <a:p>
            <a:pPr algn="l">
              <a:lnSpc>
                <a:spcPct val="122000"/>
              </a:lnSpc>
              <a:spcAft>
                <a:spcPts val="0"/>
              </a:spcAft>
            </a:pPr>
            <a:r>
              <a:rPr sz="1000" b="1">
                <a:solidFill>
                  <a:srgbClr val="C2410C"/>
                </a:solidFill>
                <a:latin typeface="Arial"/>
              </a:rPr>
              <a:t>2026 (rumoured)</a:t>
            </a:r>
          </a:p>
        </p:txBody>
      </p:sp>
      <p:sp>
        <p:nvSpPr>
          <p:cNvPr id="56" name="Rectangle 55"/>
          <p:cNvSpPr/>
          <p:nvPr/>
        </p:nvSpPr>
        <p:spPr>
          <a:xfrm>
            <a:off x="8057875" y="1948891"/>
            <a:ext cx="1742434" cy="1966843"/>
          </a:xfrm>
          <a:prstGeom prst="rect">
            <a:avLst/>
          </a:prstGeom>
          <a:solidFill>
            <a:srgbClr val="FFFFFF"/>
          </a:solidFill>
          <a:ln w="11430">
            <a:solidFill>
              <a:srgbClr val="C2410C"/>
            </a:solidFill>
            <a:prstDash val="dash"/>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7" name="Oval 56"/>
          <p:cNvSpPr/>
          <p:nvPr/>
        </p:nvSpPr>
        <p:spPr>
          <a:xfrm>
            <a:off x="8071591" y="1747723"/>
            <a:ext cx="109728" cy="109728"/>
          </a:xfrm>
          <a:prstGeom prst="ellipse">
            <a:avLst/>
          </a:prstGeom>
          <a:solidFill>
            <a:srgbClr val="FFFFFF"/>
          </a:solidFill>
          <a:ln w="17780">
            <a:solidFill>
              <a:srgbClr val="C2410C"/>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8" name="TextBox 57"/>
          <p:cNvSpPr txBox="1"/>
          <p:nvPr/>
        </p:nvSpPr>
        <p:spPr>
          <a:xfrm>
            <a:off x="8185891" y="2095195"/>
            <a:ext cx="1486402" cy="343570"/>
          </a:xfrm>
          <a:prstGeom prst="rect">
            <a:avLst/>
          </a:prstGeom>
          <a:noFill/>
        </p:spPr>
        <p:txBody>
          <a:bodyPr wrap="square" anchor="t" lIns="0" tIns="0" rIns="0" bIns="0">
            <a:noAutofit/>
          </a:bodyPr>
          <a:lstStyle/>
          <a:p>
            <a:pPr algn="l">
              <a:lnSpc>
                <a:spcPct val="116000"/>
              </a:lnSpc>
              <a:spcAft>
                <a:spcPts val="0"/>
              </a:spcAft>
            </a:pPr>
            <a:r>
              <a:rPr sz="919" b="1">
                <a:solidFill>
                  <a:srgbClr val="0A1E3C"/>
                </a:solidFill>
                <a:latin typeface="Arial"/>
              </a:rPr>
              <a:t>Blue Owl exploring Stack APAC sale</a:t>
            </a:r>
          </a:p>
        </p:txBody>
      </p:sp>
      <p:sp>
        <p:nvSpPr>
          <p:cNvPr id="59" name="TextBox 58"/>
          <p:cNvSpPr txBox="1"/>
          <p:nvPr/>
        </p:nvSpPr>
        <p:spPr>
          <a:xfrm>
            <a:off x="8185891" y="2685665"/>
            <a:ext cx="1486402" cy="258317"/>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&gt;US$30bn</a:t>
            </a:r>
          </a:p>
        </p:txBody>
      </p:sp>
      <p:sp>
        <p:nvSpPr>
          <p:cNvPr id="60" name="Rectangle 59"/>
          <p:cNvSpPr/>
          <p:nvPr/>
        </p:nvSpPr>
        <p:spPr>
          <a:xfrm>
            <a:off x="8185891" y="3173598"/>
            <a:ext cx="1486402"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1" name="TextBox 60"/>
          <p:cNvSpPr txBox="1"/>
          <p:nvPr/>
        </p:nvSpPr>
        <p:spPr>
          <a:xfrm>
            <a:off x="8185891" y="3265038"/>
            <a:ext cx="1486402" cy="155448"/>
          </a:xfrm>
          <a:prstGeom prst="rect">
            <a:avLst/>
          </a:prstGeom>
          <a:noFill/>
        </p:spPr>
        <p:txBody>
          <a:bodyPr wrap="square" anchor="t" lIns="0" tIns="0" rIns="0" bIns="0">
            <a:noAutofit/>
          </a:bodyPr>
          <a:lstStyle/>
          <a:p>
            <a:r>
              <a:rPr sz="800" b="1" spc="60">
                <a:solidFill>
                  <a:srgbClr val="8A99B0"/>
                </a:solidFill>
                <a:latin typeface="Arial"/>
              </a:rPr>
              <a:t>MULTIPLE / METRIC</a:t>
            </a:r>
          </a:p>
        </p:txBody>
      </p:sp>
      <p:sp>
        <p:nvSpPr>
          <p:cNvPr id="62" name="TextBox 61"/>
          <p:cNvSpPr txBox="1"/>
          <p:nvPr/>
        </p:nvSpPr>
        <p:spPr>
          <a:xfrm>
            <a:off x="8185891" y="3447918"/>
            <a:ext cx="1486402" cy="184023"/>
          </a:xfrm>
          <a:prstGeom prst="rect">
            <a:avLst/>
          </a:prstGeom>
          <a:noFill/>
        </p:spPr>
        <p:txBody>
          <a:bodyPr wrap="square" anchor="t" lIns="0" tIns="0" rIns="0" bIns="0">
            <a:noAutofit/>
          </a:bodyPr>
          <a:lstStyle/>
          <a:p>
            <a:pPr algn="l">
              <a:lnSpc>
                <a:spcPct val="125000"/>
              </a:lnSpc>
              <a:spcAft>
                <a:spcPts val="0"/>
              </a:spcAft>
            </a:pPr>
            <a:r>
              <a:rPr sz="869" b="0">
                <a:solidFill>
                  <a:srgbClr val="5B6B84"/>
                </a:solidFill>
                <a:latin typeface="Arial"/>
              </a:rPr>
              <a:t>Exploratory;</a:t>
            </a:r>
          </a:p>
        </p:txBody>
      </p:sp>
      <p:sp>
        <p:nvSpPr>
          <p:cNvPr id="63" name="TextBox 62"/>
          <p:cNvSpPr txBox="1"/>
          <p:nvPr/>
        </p:nvSpPr>
        <p:spPr>
          <a:xfrm>
            <a:off x="8185891" y="3613653"/>
            <a:ext cx="1486402" cy="184023"/>
          </a:xfrm>
          <a:prstGeom prst="rect">
            <a:avLst/>
          </a:prstGeom>
          <a:noFill/>
        </p:spPr>
        <p:txBody>
          <a:bodyPr wrap="square" anchor="t" lIns="0" tIns="0" rIns="0" bIns="0">
            <a:noAutofit/>
          </a:bodyPr>
          <a:lstStyle/>
          <a:p>
            <a:pPr algn="l">
              <a:lnSpc>
                <a:spcPct val="125000"/>
              </a:lnSpc>
              <a:spcAft>
                <a:spcPts val="0"/>
              </a:spcAft>
            </a:pPr>
            <a:r>
              <a:rPr sz="869" b="0">
                <a:solidFill>
                  <a:srgbClr val="5B6B84"/>
                </a:solidFill>
                <a:latin typeface="Arial"/>
              </a:rPr>
              <a:t>no formal process</a:t>
            </a:r>
          </a:p>
        </p:txBody>
      </p:sp>
      <p:sp>
        <p:nvSpPr>
          <p:cNvPr id="64" name="TextBox 63"/>
          <p:cNvSpPr txBox="1"/>
          <p:nvPr/>
        </p:nvSpPr>
        <p:spPr>
          <a:xfrm>
            <a:off x="9946614" y="1509979"/>
            <a:ext cx="1742434" cy="204215"/>
          </a:xfrm>
          <a:prstGeom prst="rect">
            <a:avLst/>
          </a:prstGeom>
          <a:noFill/>
        </p:spPr>
        <p:txBody>
          <a:bodyPr wrap="square" anchor="t" lIns="0" tIns="0" rIns="0" bIns="0">
            <a:noAutofit/>
          </a:bodyPr>
          <a:lstStyle/>
          <a:p>
            <a:pPr algn="l">
              <a:lnSpc>
                <a:spcPct val="122000"/>
              </a:lnSpc>
              <a:spcAft>
                <a:spcPts val="0"/>
              </a:spcAft>
            </a:pPr>
            <a:r>
              <a:rPr sz="1000" b="1">
                <a:solidFill>
                  <a:srgbClr val="C2410C"/>
                </a:solidFill>
                <a:latin typeface="Arial"/>
              </a:rPr>
              <a:t>2026 (pending)</a:t>
            </a:r>
          </a:p>
        </p:txBody>
      </p:sp>
      <p:sp>
        <p:nvSpPr>
          <p:cNvPr id="65" name="Rectangle 64"/>
          <p:cNvSpPr/>
          <p:nvPr/>
        </p:nvSpPr>
        <p:spPr>
          <a:xfrm>
            <a:off x="9946614" y="1948891"/>
            <a:ext cx="1742434" cy="1966843"/>
          </a:xfrm>
          <a:prstGeom prst="rect">
            <a:avLst/>
          </a:prstGeom>
          <a:solidFill>
            <a:srgbClr val="FFFFFF"/>
          </a:solidFill>
          <a:ln w="11430">
            <a:solidFill>
              <a:srgbClr val="C2410C"/>
            </a:solidFill>
            <a:prstDash val="dash"/>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6" name="Oval 65"/>
          <p:cNvSpPr/>
          <p:nvPr/>
        </p:nvSpPr>
        <p:spPr>
          <a:xfrm>
            <a:off x="9960330" y="1747723"/>
            <a:ext cx="109728" cy="109728"/>
          </a:xfrm>
          <a:prstGeom prst="ellipse">
            <a:avLst/>
          </a:prstGeom>
          <a:solidFill>
            <a:srgbClr val="FFFFFF"/>
          </a:solidFill>
          <a:ln w="17780">
            <a:solidFill>
              <a:srgbClr val="C2410C"/>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7" name="TextBox 66"/>
          <p:cNvSpPr txBox="1"/>
          <p:nvPr/>
        </p:nvSpPr>
        <p:spPr>
          <a:xfrm>
            <a:off x="10074630" y="2095195"/>
            <a:ext cx="1486402" cy="343570"/>
          </a:xfrm>
          <a:prstGeom prst="rect">
            <a:avLst/>
          </a:prstGeom>
          <a:noFill/>
        </p:spPr>
        <p:txBody>
          <a:bodyPr wrap="square" anchor="t" lIns="0" tIns="0" rIns="0" bIns="0">
            <a:noAutofit/>
          </a:bodyPr>
          <a:lstStyle/>
          <a:p>
            <a:pPr algn="l">
              <a:lnSpc>
                <a:spcPct val="116000"/>
              </a:lnSpc>
              <a:spcAft>
                <a:spcPts val="0"/>
              </a:spcAft>
            </a:pPr>
            <a:r>
              <a:rPr sz="919" b="1">
                <a:solidFill>
                  <a:srgbClr val="0A1E3C"/>
                </a:solidFill>
                <a:latin typeface="Arial"/>
              </a:rPr>
              <a:t>AirTrunk Singapore REIT IPO filing</a:t>
            </a:r>
          </a:p>
        </p:txBody>
      </p:sp>
      <p:sp>
        <p:nvSpPr>
          <p:cNvPr id="68" name="TextBox 67"/>
          <p:cNvSpPr txBox="1"/>
          <p:nvPr/>
        </p:nvSpPr>
        <p:spPr>
          <a:xfrm>
            <a:off x="10074630" y="2685665"/>
            <a:ext cx="1486402" cy="258317"/>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~US$1.5bn</a:t>
            </a:r>
          </a:p>
        </p:txBody>
      </p:sp>
      <p:sp>
        <p:nvSpPr>
          <p:cNvPr id="69" name="TextBox 68"/>
          <p:cNvSpPr txBox="1"/>
          <p:nvPr/>
        </p:nvSpPr>
        <p:spPr>
          <a:xfrm>
            <a:off x="10074630" y="2943983"/>
            <a:ext cx="1486402" cy="157276"/>
          </a:xfrm>
          <a:prstGeom prst="rect">
            <a:avLst/>
          </a:prstGeom>
          <a:noFill/>
        </p:spPr>
        <p:txBody>
          <a:bodyPr wrap="square" anchor="t" lIns="0" tIns="0" rIns="0" bIns="0">
            <a:noAutofit/>
          </a:bodyPr>
          <a:lstStyle/>
          <a:p>
            <a:pPr algn="l">
              <a:lnSpc>
                <a:spcPct val="120000"/>
              </a:lnSpc>
              <a:spcAft>
                <a:spcPts val="0"/>
              </a:spcAft>
            </a:pPr>
            <a:r>
              <a:rPr sz="760" b="0">
                <a:solidFill>
                  <a:srgbClr val="5B6B84"/>
                </a:solidFill>
                <a:latin typeface="Arial"/>
              </a:rPr>
              <a:t>raise</a:t>
            </a:r>
          </a:p>
        </p:txBody>
      </p:sp>
      <p:sp>
        <p:nvSpPr>
          <p:cNvPr id="70" name="Rectangle 69"/>
          <p:cNvSpPr/>
          <p:nvPr/>
        </p:nvSpPr>
        <p:spPr>
          <a:xfrm>
            <a:off x="10074630" y="3173598"/>
            <a:ext cx="1486402"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1" name="TextBox 70"/>
          <p:cNvSpPr txBox="1"/>
          <p:nvPr/>
        </p:nvSpPr>
        <p:spPr>
          <a:xfrm>
            <a:off x="10074630" y="3265038"/>
            <a:ext cx="1486402" cy="155448"/>
          </a:xfrm>
          <a:prstGeom prst="rect">
            <a:avLst/>
          </a:prstGeom>
          <a:noFill/>
        </p:spPr>
        <p:txBody>
          <a:bodyPr wrap="square" anchor="t" lIns="0" tIns="0" rIns="0" bIns="0">
            <a:noAutofit/>
          </a:bodyPr>
          <a:lstStyle/>
          <a:p>
            <a:r>
              <a:rPr sz="800" b="1" spc="60">
                <a:solidFill>
                  <a:srgbClr val="8A99B0"/>
                </a:solidFill>
                <a:latin typeface="Arial"/>
              </a:rPr>
              <a:t>MULTIPLE / METRIC</a:t>
            </a:r>
          </a:p>
        </p:txBody>
      </p:sp>
      <p:sp>
        <p:nvSpPr>
          <p:cNvPr id="72" name="TextBox 71"/>
          <p:cNvSpPr txBox="1"/>
          <p:nvPr/>
        </p:nvSpPr>
        <p:spPr>
          <a:xfrm>
            <a:off x="10074630" y="3447918"/>
            <a:ext cx="1486402" cy="184023"/>
          </a:xfrm>
          <a:prstGeom prst="rect">
            <a:avLst/>
          </a:prstGeom>
          <a:noFill/>
        </p:spPr>
        <p:txBody>
          <a:bodyPr wrap="square" anchor="t" lIns="0" tIns="0" rIns="0" bIns="0">
            <a:noAutofit/>
          </a:bodyPr>
          <a:lstStyle/>
          <a:p>
            <a:pPr algn="l">
              <a:lnSpc>
                <a:spcPct val="125000"/>
              </a:lnSpc>
              <a:spcAft>
                <a:spcPts val="0"/>
              </a:spcAft>
            </a:pPr>
            <a:r>
              <a:rPr sz="869" b="0">
                <a:solidFill>
                  <a:srgbClr val="5B6B84"/>
                </a:solidFill>
                <a:latin typeface="Arial"/>
              </a:rPr>
              <a:t>Confidential filing Jul 2026;</a:t>
            </a:r>
          </a:p>
        </p:txBody>
      </p:sp>
      <p:sp>
        <p:nvSpPr>
          <p:cNvPr id="73" name="TextBox 72"/>
          <p:cNvSpPr txBox="1"/>
          <p:nvPr/>
        </p:nvSpPr>
        <p:spPr>
          <a:xfrm>
            <a:off x="10074630" y="3613653"/>
            <a:ext cx="1486402" cy="184023"/>
          </a:xfrm>
          <a:prstGeom prst="rect">
            <a:avLst/>
          </a:prstGeom>
          <a:noFill/>
        </p:spPr>
        <p:txBody>
          <a:bodyPr wrap="square" anchor="t" lIns="0" tIns="0" rIns="0" bIns="0">
            <a:noAutofit/>
          </a:bodyPr>
          <a:lstStyle/>
          <a:p>
            <a:pPr algn="l">
              <a:lnSpc>
                <a:spcPct val="125000"/>
              </a:lnSpc>
              <a:spcAft>
                <a:spcPts val="0"/>
              </a:spcAft>
            </a:pPr>
            <a:r>
              <a:rPr sz="869" b="0">
                <a:solidFill>
                  <a:srgbClr val="5B6B84"/>
                </a:solidFill>
                <a:latin typeface="Arial"/>
              </a:rPr>
              <a:t>Sep–Oct target</a:t>
            </a:r>
          </a:p>
        </p:txBody>
      </p:sp>
      <p:sp>
        <p:nvSpPr>
          <p:cNvPr id="74" name="TextBox 73"/>
          <p:cNvSpPr txBox="1"/>
          <p:nvPr/>
        </p:nvSpPr>
        <p:spPr>
          <a:xfrm>
            <a:off x="502920" y="4190055"/>
            <a:ext cx="11186129"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What the prices imply: inashanu estimates, derived only from the figures above</a:t>
            </a:r>
          </a:p>
        </p:txBody>
      </p:sp>
      <p:sp>
        <p:nvSpPr>
          <p:cNvPr id="75" name="Rectangle 74"/>
          <p:cNvSpPr/>
          <p:nvPr/>
        </p:nvSpPr>
        <p:spPr>
          <a:xfrm>
            <a:off x="502920" y="4372935"/>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6" name="Rectangle 75"/>
          <p:cNvSpPr/>
          <p:nvPr/>
        </p:nvSpPr>
        <p:spPr>
          <a:xfrm>
            <a:off x="502920" y="4464375"/>
            <a:ext cx="3643365" cy="93095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7" name="Rectangle 76"/>
          <p:cNvSpPr/>
          <p:nvPr/>
        </p:nvSpPr>
        <p:spPr>
          <a:xfrm>
            <a:off x="502920" y="4464375"/>
            <a:ext cx="32004" cy="93095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8" name="TextBox 77"/>
          <p:cNvSpPr txBox="1"/>
          <p:nvPr/>
        </p:nvSpPr>
        <p:spPr>
          <a:xfrm>
            <a:off x="667512" y="4574103"/>
            <a:ext cx="3350757" cy="307848"/>
          </a:xfrm>
          <a:prstGeom prst="rect">
            <a:avLst/>
          </a:prstGeom>
          <a:noFill/>
        </p:spPr>
        <p:txBody>
          <a:bodyPr wrap="square" anchor="t" lIns="0" tIns="0" rIns="0" bIns="0">
            <a:noAutofit/>
          </a:bodyPr>
          <a:lstStyle/>
          <a:p>
            <a:pPr algn="l">
              <a:lnSpc>
                <a:spcPct val="100000"/>
              </a:lnSpc>
              <a:spcAft>
                <a:spcPts val="0"/>
              </a:spcAft>
            </a:pPr>
            <a:r>
              <a:rPr sz="1900" b="1">
                <a:solidFill>
                  <a:srgbClr val="0A1E3C"/>
                </a:solidFill>
                <a:latin typeface="Georgia"/>
              </a:rPr>
              <a:t>~A$3.3bn</a:t>
            </a:r>
          </a:p>
        </p:txBody>
      </p:sp>
      <p:sp>
        <p:nvSpPr>
          <p:cNvPr id="79" name="TextBox 78"/>
          <p:cNvSpPr txBox="1"/>
          <p:nvPr/>
        </p:nvSpPr>
        <p:spPr>
          <a:xfrm>
            <a:off x="667512" y="4918527"/>
            <a:ext cx="3350757" cy="180045"/>
          </a:xfrm>
          <a:prstGeom prst="rect">
            <a:avLst/>
          </a:prstGeom>
          <a:noFill/>
        </p:spPr>
        <p:txBody>
          <a:bodyPr wrap="square" anchor="t" lIns="0" tIns="0" rIns="0" bIns="0">
            <a:noAutofit/>
          </a:bodyPr>
          <a:lstStyle/>
          <a:p>
            <a:pPr algn="l">
              <a:lnSpc>
                <a:spcPct val="122000"/>
              </a:lnSpc>
              <a:spcAft>
                <a:spcPts val="0"/>
              </a:spcAft>
            </a:pPr>
            <a:r>
              <a:rPr sz="869" b="1">
                <a:solidFill>
                  <a:srgbClr val="24385A"/>
                </a:solidFill>
                <a:latin typeface="Arial"/>
              </a:rPr>
              <a:t>~A$17bn EV less A$13.7bn equity</a:t>
            </a:r>
          </a:p>
        </p:txBody>
      </p:sp>
      <p:sp>
        <p:nvSpPr>
          <p:cNvPr id="80" name="TextBox 79"/>
          <p:cNvSpPr txBox="1"/>
          <p:nvPr/>
        </p:nvSpPr>
        <p:spPr>
          <a:xfrm>
            <a:off x="667512" y="5126004"/>
            <a:ext cx="3350757" cy="159593"/>
          </a:xfrm>
          <a:prstGeom prst="rect">
            <a:avLst/>
          </a:prstGeom>
          <a:noFill/>
        </p:spPr>
        <p:txBody>
          <a:bodyPr wrap="square" anchor="t" lIns="0" tIns="0" rIns="0" bIns="0">
            <a:noAutofit/>
          </a:bodyPr>
          <a:lstStyle/>
          <a:p>
            <a:pPr algn="l">
              <a:lnSpc>
                <a:spcPct val="122000"/>
              </a:lnSpc>
              <a:spcAft>
                <a:spcPts val="0"/>
              </a:spcAft>
            </a:pPr>
            <a:r>
              <a:rPr sz="760" b="0" spc="-17">
                <a:solidFill>
                  <a:srgbClr val="5B6B84"/>
                </a:solidFill>
                <a:latin typeface="Arial"/>
              </a:rPr>
              <a:t>Implied net debt and other claims inside CDC’s EV at the Feb 2025 sell-down</a:t>
            </a:r>
          </a:p>
        </p:txBody>
      </p:sp>
      <p:sp>
        <p:nvSpPr>
          <p:cNvPr id="81" name="Rectangle 80"/>
          <p:cNvSpPr/>
          <p:nvPr/>
        </p:nvSpPr>
        <p:spPr>
          <a:xfrm>
            <a:off x="4274301" y="4464375"/>
            <a:ext cx="3643365" cy="93095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82" name="Rectangle 81"/>
          <p:cNvSpPr/>
          <p:nvPr/>
        </p:nvSpPr>
        <p:spPr>
          <a:xfrm>
            <a:off x="4274301" y="4464375"/>
            <a:ext cx="32004" cy="93095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83" name="TextBox 82"/>
          <p:cNvSpPr txBox="1"/>
          <p:nvPr/>
        </p:nvSpPr>
        <p:spPr>
          <a:xfrm>
            <a:off x="4438893" y="4574103"/>
            <a:ext cx="3350757" cy="307848"/>
          </a:xfrm>
          <a:prstGeom prst="rect">
            <a:avLst/>
          </a:prstGeom>
          <a:noFill/>
        </p:spPr>
        <p:txBody>
          <a:bodyPr wrap="square" anchor="t" lIns="0" tIns="0" rIns="0" bIns="0">
            <a:noAutofit/>
          </a:bodyPr>
          <a:lstStyle/>
          <a:p>
            <a:pPr algn="l">
              <a:lnSpc>
                <a:spcPct val="100000"/>
              </a:lnSpc>
              <a:spcAft>
                <a:spcPts val="0"/>
              </a:spcAft>
            </a:pPr>
            <a:r>
              <a:rPr sz="1900" b="1">
                <a:solidFill>
                  <a:srgbClr val="0A1E3C"/>
                </a:solidFill>
                <a:latin typeface="Georgia"/>
              </a:rPr>
              <a:t>~A$21–22m</a:t>
            </a:r>
          </a:p>
        </p:txBody>
      </p:sp>
      <p:sp>
        <p:nvSpPr>
          <p:cNvPr id="84" name="TextBox 83"/>
          <p:cNvSpPr txBox="1"/>
          <p:nvPr/>
        </p:nvSpPr>
        <p:spPr>
          <a:xfrm>
            <a:off x="4438893" y="4918527"/>
            <a:ext cx="3350757" cy="180045"/>
          </a:xfrm>
          <a:prstGeom prst="rect">
            <a:avLst/>
          </a:prstGeom>
          <a:noFill/>
        </p:spPr>
        <p:txBody>
          <a:bodyPr wrap="square" anchor="t" lIns="0" tIns="0" rIns="0" bIns="0">
            <a:noAutofit/>
          </a:bodyPr>
          <a:lstStyle/>
          <a:p>
            <a:pPr algn="l">
              <a:lnSpc>
                <a:spcPct val="122000"/>
              </a:lnSpc>
              <a:spcAft>
                <a:spcPts val="0"/>
              </a:spcAft>
            </a:pPr>
            <a:r>
              <a:rPr sz="869" b="1">
                <a:solidFill>
                  <a:srgbClr val="24385A"/>
                </a:solidFill>
                <a:latin typeface="Arial"/>
              </a:rPr>
              <a:t>A$400–413m / ~19x</a:t>
            </a:r>
          </a:p>
        </p:txBody>
      </p:sp>
      <p:sp>
        <p:nvSpPr>
          <p:cNvPr id="85" name="TextBox 84"/>
          <p:cNvSpPr txBox="1"/>
          <p:nvPr/>
        </p:nvSpPr>
        <p:spPr>
          <a:xfrm>
            <a:off x="4438893" y="5126004"/>
            <a:ext cx="3350757" cy="159593"/>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Implied iseek forecast FY25 earnings at the acquisition price</a:t>
            </a:r>
          </a:p>
        </p:txBody>
      </p:sp>
      <p:sp>
        <p:nvSpPr>
          <p:cNvPr id="86" name="Rectangle 85"/>
          <p:cNvSpPr/>
          <p:nvPr/>
        </p:nvSpPr>
        <p:spPr>
          <a:xfrm>
            <a:off x="8045683" y="4464375"/>
            <a:ext cx="3643365" cy="93095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87" name="Rectangle 86"/>
          <p:cNvSpPr/>
          <p:nvPr/>
        </p:nvSpPr>
        <p:spPr>
          <a:xfrm>
            <a:off x="8045683" y="4464375"/>
            <a:ext cx="32004" cy="93095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88" name="TextBox 87"/>
          <p:cNvSpPr txBox="1"/>
          <p:nvPr/>
        </p:nvSpPr>
        <p:spPr>
          <a:xfrm>
            <a:off x="8210275" y="4574103"/>
            <a:ext cx="3350757" cy="307848"/>
          </a:xfrm>
          <a:prstGeom prst="rect">
            <a:avLst/>
          </a:prstGeom>
          <a:noFill/>
        </p:spPr>
        <p:txBody>
          <a:bodyPr wrap="square" anchor="t" lIns="0" tIns="0" rIns="0" bIns="0">
            <a:noAutofit/>
          </a:bodyPr>
          <a:lstStyle/>
          <a:p>
            <a:pPr algn="l">
              <a:lnSpc>
                <a:spcPct val="100000"/>
              </a:lnSpc>
              <a:spcAft>
                <a:spcPts val="0"/>
              </a:spcAft>
            </a:pPr>
            <a:r>
              <a:rPr sz="1900" b="1">
                <a:solidFill>
                  <a:srgbClr val="0A1E3C"/>
                </a:solidFill>
                <a:latin typeface="Georgia"/>
              </a:rPr>
              <a:t>~A$4.55</a:t>
            </a:r>
          </a:p>
        </p:txBody>
      </p:sp>
      <p:sp>
        <p:nvSpPr>
          <p:cNvPr id="89" name="TextBox 88"/>
          <p:cNvSpPr txBox="1"/>
          <p:nvPr/>
        </p:nvSpPr>
        <p:spPr>
          <a:xfrm>
            <a:off x="8210275" y="4918527"/>
            <a:ext cx="3350757" cy="180045"/>
          </a:xfrm>
          <a:prstGeom prst="rect">
            <a:avLst/>
          </a:prstGeom>
          <a:noFill/>
        </p:spPr>
        <p:txBody>
          <a:bodyPr wrap="square" anchor="t" lIns="0" tIns="0" rIns="0" bIns="0">
            <a:noAutofit/>
          </a:bodyPr>
          <a:lstStyle/>
          <a:p>
            <a:pPr algn="l">
              <a:lnSpc>
                <a:spcPct val="122000"/>
              </a:lnSpc>
              <a:spcAft>
                <a:spcPts val="0"/>
              </a:spcAft>
            </a:pPr>
            <a:r>
              <a:rPr sz="869" b="1">
                <a:solidFill>
                  <a:srgbClr val="24385A"/>
                </a:solidFill>
                <a:latin typeface="Arial"/>
              </a:rPr>
              <a:t>A$5.00 IPO price less 9%</a:t>
            </a:r>
          </a:p>
        </p:txBody>
      </p:sp>
      <p:sp>
        <p:nvSpPr>
          <p:cNvPr id="90" name="TextBox 89"/>
          <p:cNvSpPr txBox="1"/>
          <p:nvPr/>
        </p:nvSpPr>
        <p:spPr>
          <a:xfrm>
            <a:off x="8210275" y="5126004"/>
            <a:ext cx="3350757" cy="159593"/>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Implied DGT price at the close of its first trading day</a:t>
            </a:r>
          </a:p>
        </p:txBody>
      </p:sp>
      <p:sp>
        <p:nvSpPr>
          <p:cNvPr id="91" name="Rectangle 90"/>
          <p:cNvSpPr/>
          <p:nvPr/>
        </p:nvSpPr>
        <p:spPr>
          <a:xfrm>
            <a:off x="502920" y="5596493"/>
            <a:ext cx="11186129" cy="365394"/>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92" name="Rectangle 91"/>
          <p:cNvSpPr/>
          <p:nvPr/>
        </p:nvSpPr>
        <p:spPr>
          <a:xfrm>
            <a:off x="502920" y="5596493"/>
            <a:ext cx="36576" cy="36539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93" name="TextBox 92"/>
          <p:cNvSpPr txBox="1"/>
          <p:nvPr/>
        </p:nvSpPr>
        <p:spPr>
          <a:xfrm>
            <a:off x="667512" y="5706221"/>
            <a:ext cx="10875233" cy="164226"/>
          </a:xfrm>
          <a:prstGeom prst="rect">
            <a:avLst/>
          </a:prstGeom>
          <a:noFill/>
        </p:spPr>
        <p:txBody>
          <a:bodyPr wrap="square" anchor="t" lIns="0" tIns="0" rIns="0" bIns="0">
            <a:noAutofit/>
          </a:bodyPr>
          <a:lstStyle/>
          <a:p>
            <a:pPr algn="l">
              <a:lnSpc>
                <a:spcPct val="126000"/>
              </a:lnSpc>
              <a:spcAft>
                <a:spcPts val="0"/>
              </a:spcAft>
            </a:pPr>
            <a:r>
              <a:rPr sz="760" b="0">
                <a:solidFill>
                  <a:srgbClr val="0A1E3C"/>
                </a:solidFill>
                <a:latin typeface="Arial"/>
              </a:rPr>
              <a:t>Status matters: two of the six are not yet transactions: Blue Owl’s Stack APAC review is exploratory with no formal process, and AirTrunk’s Singapore REIT is a confidential filing (Jul 2026) targeting Sep–Oct. Treat both values as indicative.</a:t>
            </a:r>
          </a:p>
        </p:txBody>
      </p:sp>
      <p:sp>
        <p:nvSpPr>
          <p:cNvPr id="94" name="TextBox 93"/>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Reuters; AFR Street Talk; PwC (Mar 2026); Savills (Q1 2025); Mingtiandi; Equinix; CDC; Kalkine: full citations in source log.</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09 · Capital markets</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56</a:t>
            </a:r>
          </a:p>
        </p:txBody>
      </p:sp>
      <p:sp>
        <p:nvSpPr>
          <p:cNvPr id="9" name="TextBox 8"/>
          <p:cNvSpPr txBox="1"/>
          <p:nvPr/>
        </p:nvSpPr>
        <p:spPr>
          <a:xfrm>
            <a:off x="502920" y="576072"/>
            <a:ext cx="11186129"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21x or 87x? Both are ‘right’: they measure different denominators, and the gap is the whole valuation debate</a:t>
            </a:r>
          </a:p>
        </p:txBody>
      </p:sp>
      <p:sp>
        <p:nvSpPr>
          <p:cNvPr id="10" name="TextBox 9"/>
          <p:cNvSpPr txBox="1"/>
          <p:nvPr/>
        </p:nvSpPr>
        <p:spPr>
          <a:xfrm>
            <a:off x="502920" y="1006449"/>
            <a:ext cx="6546323"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The two multiples: one numerator (A$24bn EV), two denominators</a:t>
            </a:r>
          </a:p>
        </p:txBody>
      </p:sp>
      <p:sp>
        <p:nvSpPr>
          <p:cNvPr id="11" name="Rectangle 10"/>
          <p:cNvSpPr/>
          <p:nvPr/>
        </p:nvSpPr>
        <p:spPr>
          <a:xfrm>
            <a:off x="502920" y="1189329"/>
            <a:ext cx="6546323"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502920" y="1280769"/>
            <a:ext cx="2998841" cy="236555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Rectangle 12"/>
          <p:cNvSpPr/>
          <p:nvPr/>
        </p:nvSpPr>
        <p:spPr>
          <a:xfrm>
            <a:off x="502920" y="1280769"/>
            <a:ext cx="2998841"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4" name="TextBox 13"/>
          <p:cNvSpPr txBox="1"/>
          <p:nvPr/>
        </p:nvSpPr>
        <p:spPr>
          <a:xfrm>
            <a:off x="649224" y="1408785"/>
            <a:ext cx="2706233" cy="445008"/>
          </a:xfrm>
          <a:prstGeom prst="rect">
            <a:avLst/>
          </a:prstGeom>
          <a:noFill/>
        </p:spPr>
        <p:txBody>
          <a:bodyPr wrap="square" anchor="t" lIns="0" tIns="0" rIns="0" bIns="0">
            <a:noAutofit/>
          </a:bodyPr>
          <a:lstStyle/>
          <a:p>
            <a:pPr algn="l">
              <a:lnSpc>
                <a:spcPct val="100000"/>
              </a:lnSpc>
              <a:spcAft>
                <a:spcPts val="0"/>
              </a:spcAft>
            </a:pPr>
            <a:r>
              <a:rPr sz="2800" b="1">
                <a:solidFill>
                  <a:srgbClr val="0A1E3C"/>
                </a:solidFill>
                <a:latin typeface="Georgia"/>
              </a:rPr>
              <a:t>21x</a:t>
            </a:r>
          </a:p>
        </p:txBody>
      </p:sp>
      <p:sp>
        <p:nvSpPr>
          <p:cNvPr id="15" name="TextBox 14"/>
          <p:cNvSpPr txBox="1"/>
          <p:nvPr/>
        </p:nvSpPr>
        <p:spPr>
          <a:xfrm>
            <a:off x="649224" y="1853793"/>
            <a:ext cx="2706233" cy="195072"/>
          </a:xfrm>
          <a:prstGeom prst="rect">
            <a:avLst/>
          </a:prstGeom>
          <a:noFill/>
        </p:spPr>
        <p:txBody>
          <a:bodyPr wrap="square" anchor="t" lIns="0" tIns="0" rIns="0" bIns="0">
            <a:noAutofit/>
          </a:bodyPr>
          <a:lstStyle/>
          <a:p>
            <a:pPr algn="l">
              <a:lnSpc>
                <a:spcPct val="116000"/>
              </a:lnSpc>
              <a:spcAft>
                <a:spcPts val="0"/>
              </a:spcAft>
            </a:pPr>
            <a:r>
              <a:rPr sz="1000" b="1">
                <a:solidFill>
                  <a:srgbClr val="0A1E3C"/>
                </a:solidFill>
                <a:latin typeface="Arial"/>
              </a:rPr>
              <a:t>contracted EBITDA</a:t>
            </a:r>
          </a:p>
        </p:txBody>
      </p:sp>
      <p:sp>
        <p:nvSpPr>
          <p:cNvPr id="16" name="TextBox 15"/>
          <p:cNvSpPr txBox="1"/>
          <p:nvPr/>
        </p:nvSpPr>
        <p:spPr>
          <a:xfrm>
            <a:off x="649224" y="2039721"/>
            <a:ext cx="2706233" cy="157276"/>
          </a:xfrm>
          <a:prstGeom prst="rect">
            <a:avLst/>
          </a:prstGeom>
          <a:noFill/>
        </p:spPr>
        <p:txBody>
          <a:bodyPr wrap="square" anchor="t" lIns="0" tIns="0" rIns="0" bIns="0">
            <a:noAutofit/>
          </a:bodyPr>
          <a:lstStyle/>
          <a:p>
            <a:pPr algn="l">
              <a:lnSpc>
                <a:spcPct val="120000"/>
              </a:lnSpc>
              <a:spcAft>
                <a:spcPts val="0"/>
              </a:spcAft>
            </a:pPr>
            <a:r>
              <a:rPr sz="760" b="0">
                <a:solidFill>
                  <a:srgbClr val="5B6B84"/>
                </a:solidFill>
                <a:latin typeface="Arial"/>
              </a:rPr>
              <a:t>(PwC Australia, Mar 2026)</a:t>
            </a:r>
          </a:p>
        </p:txBody>
      </p:sp>
      <p:sp>
        <p:nvSpPr>
          <p:cNvPr id="17" name="TextBox 16"/>
          <p:cNvSpPr txBox="1"/>
          <p:nvPr/>
        </p:nvSpPr>
        <p:spPr>
          <a:xfrm>
            <a:off x="649224" y="2270150"/>
            <a:ext cx="2706233" cy="681228"/>
          </a:xfrm>
          <a:prstGeom prst="rect">
            <a:avLst/>
          </a:prstGeom>
          <a:noFill/>
        </p:spPr>
        <p:txBody>
          <a:bodyPr wrap="square" anchor="t" lIns="0" tIns="0" rIns="0" bIns="0">
            <a:noAutofit/>
          </a:bodyPr>
          <a:lstStyle/>
          <a:p>
            <a:pPr algn="l">
              <a:lnSpc>
                <a:spcPct val="125000"/>
              </a:lnSpc>
              <a:spcAft>
                <a:spcPts val="0"/>
              </a:spcAft>
            </a:pPr>
            <a:r>
              <a:rPr sz="869" b="0">
                <a:solidFill>
                  <a:srgbClr val="0A1E3C"/>
                </a:solidFill>
                <a:latin typeface="Arial"/>
              </a:rPr>
              <a:t>EV divided by EBITDA from signed, contracted customer commitments, including capacity still being built. This is how infrastructure buyers underwrite: they purchase the contracted earnings stream.</a:t>
            </a:r>
          </a:p>
        </p:txBody>
      </p:sp>
      <p:sp>
        <p:nvSpPr>
          <p:cNvPr id="18" name="TextBox 17"/>
          <p:cNvSpPr txBox="1"/>
          <p:nvPr/>
        </p:nvSpPr>
        <p:spPr>
          <a:xfrm>
            <a:off x="649224" y="3042818"/>
            <a:ext cx="2706233" cy="159593"/>
          </a:xfrm>
          <a:prstGeom prst="rect">
            <a:avLst/>
          </a:prstGeom>
          <a:noFill/>
        </p:spPr>
        <p:txBody>
          <a:bodyPr wrap="square" anchor="t" lIns="0" tIns="0" rIns="0" bIns="0">
            <a:noAutofit/>
          </a:bodyPr>
          <a:lstStyle/>
          <a:p>
            <a:pPr algn="l">
              <a:lnSpc>
                <a:spcPct val="122000"/>
              </a:lnSpc>
              <a:spcAft>
                <a:spcPts val="0"/>
              </a:spcAft>
            </a:pPr>
            <a:r>
              <a:rPr sz="760" b="1">
                <a:solidFill>
                  <a:srgbClr val="0A1E3C"/>
                </a:solidFill>
                <a:latin typeface="Arial"/>
              </a:rPr>
              <a:t>A$24bn EV</a:t>
            </a:r>
          </a:p>
        </p:txBody>
      </p:sp>
      <p:sp>
        <p:nvSpPr>
          <p:cNvPr id="19" name="Rectangle 18"/>
          <p:cNvSpPr/>
          <p:nvPr/>
        </p:nvSpPr>
        <p:spPr>
          <a:xfrm>
            <a:off x="649224" y="3216554"/>
            <a:ext cx="2706233" cy="1524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Rectangle 19"/>
          <p:cNvSpPr/>
          <p:nvPr/>
        </p:nvSpPr>
        <p:spPr>
          <a:xfrm>
            <a:off x="649224" y="3280562"/>
            <a:ext cx="1677864" cy="118872"/>
          </a:xfrm>
          <a:prstGeom prst="rect">
            <a:avLst/>
          </a:prstGeom>
          <a:solidFill>
            <a:srgbClr val="24385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TextBox 20"/>
          <p:cNvSpPr txBox="1"/>
          <p:nvPr/>
        </p:nvSpPr>
        <p:spPr>
          <a:xfrm>
            <a:off x="649224" y="3426866"/>
            <a:ext cx="2706233" cy="159593"/>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~A$1.14bn implied contracted EBITDA *</a:t>
            </a:r>
          </a:p>
        </p:txBody>
      </p:sp>
      <p:sp>
        <p:nvSpPr>
          <p:cNvPr id="22" name="Rectangle 21"/>
          <p:cNvSpPr/>
          <p:nvPr/>
        </p:nvSpPr>
        <p:spPr>
          <a:xfrm>
            <a:off x="4050401" y="1280769"/>
            <a:ext cx="2998841" cy="236555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Rectangle 22"/>
          <p:cNvSpPr/>
          <p:nvPr/>
        </p:nvSpPr>
        <p:spPr>
          <a:xfrm>
            <a:off x="4050401" y="1280769"/>
            <a:ext cx="2998841"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TextBox 23"/>
          <p:cNvSpPr txBox="1"/>
          <p:nvPr/>
        </p:nvSpPr>
        <p:spPr>
          <a:xfrm>
            <a:off x="4196705" y="1408785"/>
            <a:ext cx="2706233" cy="445008"/>
          </a:xfrm>
          <a:prstGeom prst="rect">
            <a:avLst/>
          </a:prstGeom>
          <a:noFill/>
        </p:spPr>
        <p:txBody>
          <a:bodyPr wrap="square" anchor="t" lIns="0" tIns="0" rIns="0" bIns="0">
            <a:noAutofit/>
          </a:bodyPr>
          <a:lstStyle/>
          <a:p>
            <a:pPr algn="l">
              <a:lnSpc>
                <a:spcPct val="100000"/>
              </a:lnSpc>
              <a:spcAft>
                <a:spcPts val="0"/>
              </a:spcAft>
            </a:pPr>
            <a:r>
              <a:rPr sz="2800" b="1">
                <a:solidFill>
                  <a:srgbClr val="0A1E3C"/>
                </a:solidFill>
                <a:latin typeface="Georgia"/>
              </a:rPr>
              <a:t>~87x</a:t>
            </a:r>
          </a:p>
        </p:txBody>
      </p:sp>
      <p:sp>
        <p:nvSpPr>
          <p:cNvPr id="25" name="TextBox 24"/>
          <p:cNvSpPr txBox="1"/>
          <p:nvPr/>
        </p:nvSpPr>
        <p:spPr>
          <a:xfrm>
            <a:off x="4196705" y="1853793"/>
            <a:ext cx="2706233" cy="195072"/>
          </a:xfrm>
          <a:prstGeom prst="rect">
            <a:avLst/>
          </a:prstGeom>
          <a:noFill/>
        </p:spPr>
        <p:txBody>
          <a:bodyPr wrap="square" anchor="t" lIns="0" tIns="0" rIns="0" bIns="0">
            <a:noAutofit/>
          </a:bodyPr>
          <a:lstStyle/>
          <a:p>
            <a:pPr algn="l">
              <a:lnSpc>
                <a:spcPct val="116000"/>
              </a:lnSpc>
              <a:spcAft>
                <a:spcPts val="0"/>
              </a:spcAft>
            </a:pPr>
            <a:r>
              <a:rPr sz="1000" b="1">
                <a:solidFill>
                  <a:srgbClr val="0A1E3C"/>
                </a:solidFill>
                <a:latin typeface="Arial"/>
              </a:rPr>
              <a:t>expected 2024 EBITDA</a:t>
            </a:r>
          </a:p>
        </p:txBody>
      </p:sp>
      <p:sp>
        <p:nvSpPr>
          <p:cNvPr id="26" name="TextBox 25"/>
          <p:cNvSpPr txBox="1"/>
          <p:nvPr/>
        </p:nvSpPr>
        <p:spPr>
          <a:xfrm>
            <a:off x="4196705" y="2039721"/>
            <a:ext cx="2706233" cy="157276"/>
          </a:xfrm>
          <a:prstGeom prst="rect">
            <a:avLst/>
          </a:prstGeom>
          <a:noFill/>
        </p:spPr>
        <p:txBody>
          <a:bodyPr wrap="square" anchor="t" lIns="0" tIns="0" rIns="0" bIns="0">
            <a:noAutofit/>
          </a:bodyPr>
          <a:lstStyle/>
          <a:p>
            <a:pPr algn="l">
              <a:lnSpc>
                <a:spcPct val="120000"/>
              </a:lnSpc>
              <a:spcAft>
                <a:spcPts val="0"/>
              </a:spcAft>
            </a:pPr>
            <a:r>
              <a:rPr sz="760" b="0">
                <a:solidFill>
                  <a:srgbClr val="5B6B84"/>
                </a:solidFill>
                <a:latin typeface="Arial"/>
              </a:rPr>
              <a:t>(AFR via Reuters Breakingviews, 5 Sep 2024)</a:t>
            </a:r>
          </a:p>
        </p:txBody>
      </p:sp>
      <p:sp>
        <p:nvSpPr>
          <p:cNvPr id="27" name="TextBox 26"/>
          <p:cNvSpPr txBox="1"/>
          <p:nvPr/>
        </p:nvSpPr>
        <p:spPr>
          <a:xfrm>
            <a:off x="4196705" y="2270150"/>
            <a:ext cx="2706233" cy="681228"/>
          </a:xfrm>
          <a:prstGeom prst="rect">
            <a:avLst/>
          </a:prstGeom>
          <a:noFill/>
        </p:spPr>
        <p:txBody>
          <a:bodyPr wrap="square" anchor="t" lIns="0" tIns="0" rIns="0" bIns="0">
            <a:noAutofit/>
          </a:bodyPr>
          <a:lstStyle/>
          <a:p>
            <a:pPr algn="l">
              <a:lnSpc>
                <a:spcPct val="125000"/>
              </a:lnSpc>
              <a:spcAft>
                <a:spcPts val="0"/>
              </a:spcAft>
            </a:pPr>
            <a:r>
              <a:rPr sz="869" b="0">
                <a:solidFill>
                  <a:srgbClr val="0A1E3C"/>
                </a:solidFill>
                <a:latin typeface="Arial"/>
              </a:rPr>
              <a:t>EV divided by the EBITDA AirTrunk was expected to earn in calendar 2024, a year still in progress at signing: most contracted capacity had not yet been commissioned or begun billing.</a:t>
            </a:r>
          </a:p>
        </p:txBody>
      </p:sp>
      <p:sp>
        <p:nvSpPr>
          <p:cNvPr id="28" name="TextBox 27"/>
          <p:cNvSpPr txBox="1"/>
          <p:nvPr/>
        </p:nvSpPr>
        <p:spPr>
          <a:xfrm>
            <a:off x="4196705" y="3042818"/>
            <a:ext cx="2706233" cy="159593"/>
          </a:xfrm>
          <a:prstGeom prst="rect">
            <a:avLst/>
          </a:prstGeom>
          <a:noFill/>
        </p:spPr>
        <p:txBody>
          <a:bodyPr wrap="square" anchor="t" lIns="0" tIns="0" rIns="0" bIns="0">
            <a:noAutofit/>
          </a:bodyPr>
          <a:lstStyle/>
          <a:p>
            <a:pPr algn="l">
              <a:lnSpc>
                <a:spcPct val="122000"/>
              </a:lnSpc>
              <a:spcAft>
                <a:spcPts val="0"/>
              </a:spcAft>
            </a:pPr>
            <a:r>
              <a:rPr sz="760" b="1">
                <a:solidFill>
                  <a:srgbClr val="0A1E3C"/>
                </a:solidFill>
                <a:latin typeface="Arial"/>
              </a:rPr>
              <a:t>A$24bn EV</a:t>
            </a:r>
          </a:p>
        </p:txBody>
      </p:sp>
      <p:sp>
        <p:nvSpPr>
          <p:cNvPr id="29" name="Rectangle 28"/>
          <p:cNvSpPr/>
          <p:nvPr/>
        </p:nvSpPr>
        <p:spPr>
          <a:xfrm>
            <a:off x="4196705" y="3216554"/>
            <a:ext cx="2706233" cy="1524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Rectangle 29"/>
          <p:cNvSpPr/>
          <p:nvPr/>
        </p:nvSpPr>
        <p:spPr>
          <a:xfrm>
            <a:off x="4196705" y="3280562"/>
            <a:ext cx="405001" cy="118872"/>
          </a:xfrm>
          <a:prstGeom prst="rect">
            <a:avLst/>
          </a:prstGeom>
          <a:solidFill>
            <a:srgbClr val="24385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TextBox 30"/>
          <p:cNvSpPr txBox="1"/>
          <p:nvPr/>
        </p:nvSpPr>
        <p:spPr>
          <a:xfrm>
            <a:off x="4196705" y="3426866"/>
            <a:ext cx="2706233" cy="159593"/>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~A$0.28bn implied expected 2024 EBITDA *</a:t>
            </a:r>
          </a:p>
        </p:txBody>
      </p:sp>
      <p:sp>
        <p:nvSpPr>
          <p:cNvPr id="32" name="Oval 31"/>
          <p:cNvSpPr/>
          <p:nvPr/>
        </p:nvSpPr>
        <p:spPr>
          <a:xfrm>
            <a:off x="3547481" y="2234946"/>
            <a:ext cx="457200" cy="457200"/>
          </a:xfrm>
          <a:prstGeom prst="ellipse">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3" name="TextBox 32"/>
          <p:cNvSpPr txBox="1"/>
          <p:nvPr/>
        </p:nvSpPr>
        <p:spPr>
          <a:xfrm>
            <a:off x="3547481" y="2353818"/>
            <a:ext cx="457200" cy="219456"/>
          </a:xfrm>
          <a:prstGeom prst="rect">
            <a:avLst/>
          </a:prstGeom>
          <a:noFill/>
        </p:spPr>
        <p:txBody>
          <a:bodyPr wrap="square" anchor="t" lIns="0" tIns="0" rIns="0" bIns="0">
            <a:noAutofit/>
          </a:bodyPr>
          <a:lstStyle/>
          <a:p>
            <a:pPr algn="ctr">
              <a:lnSpc>
                <a:spcPct val="100000"/>
              </a:lnSpc>
              <a:spcAft>
                <a:spcPts val="0"/>
              </a:spcAft>
            </a:pPr>
            <a:r>
              <a:rPr sz="1500" b="1">
                <a:solidFill>
                  <a:srgbClr val="FFFFFF"/>
                </a:solidFill>
                <a:latin typeface="Georgia"/>
              </a:rPr>
              <a:t>4x</a:t>
            </a:r>
          </a:p>
        </p:txBody>
      </p:sp>
      <p:sp>
        <p:nvSpPr>
          <p:cNvPr id="34" name="TextBox 33"/>
          <p:cNvSpPr txBox="1"/>
          <p:nvPr/>
        </p:nvSpPr>
        <p:spPr>
          <a:xfrm>
            <a:off x="502920" y="3701186"/>
            <a:ext cx="6546323" cy="300898"/>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 Implied EBITDA = A$24bn EV / stated multiple (inashanu estimate); the two EBITDA bars share one scale. The 4x spread is the ratio of the two denominators.</a:t>
            </a:r>
          </a:p>
        </p:txBody>
      </p:sp>
      <p:sp>
        <p:nvSpPr>
          <p:cNvPr id="35" name="TextBox 34"/>
          <p:cNvSpPr txBox="1"/>
          <p:nvPr/>
        </p:nvSpPr>
        <p:spPr>
          <a:xfrm>
            <a:off x="502920" y="4139244"/>
            <a:ext cx="6546323"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Why the gap exists</a:t>
            </a:r>
          </a:p>
        </p:txBody>
      </p:sp>
      <p:sp>
        <p:nvSpPr>
          <p:cNvPr id="36" name="Rectangle 35"/>
          <p:cNvSpPr/>
          <p:nvPr/>
        </p:nvSpPr>
        <p:spPr>
          <a:xfrm>
            <a:off x="502920" y="4322124"/>
            <a:ext cx="6546323"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7" name="TextBox 36"/>
          <p:cNvSpPr txBox="1"/>
          <p:nvPr/>
        </p:nvSpPr>
        <p:spPr>
          <a:xfrm>
            <a:off x="502920" y="4413564"/>
            <a:ext cx="6546323" cy="697138"/>
          </a:xfrm>
          <a:prstGeom prst="rect">
            <a:avLst/>
          </a:prstGeom>
          <a:noFill/>
        </p:spPr>
        <p:txBody>
          <a:bodyPr wrap="square" anchor="t" lIns="0" tIns="0" rIns="0" bIns="0">
            <a:noAutofit/>
          </a:bodyPr>
          <a:lstStyle/>
          <a:p>
            <a:pPr algn="l">
              <a:lnSpc>
                <a:spcPct val="128000"/>
              </a:lnSpc>
              <a:spcAft>
                <a:spcPts val="0"/>
              </a:spcAft>
            </a:pPr>
            <a:r>
              <a:rPr sz="869" b="0">
                <a:solidFill>
                  <a:srgbClr val="0A1E3C"/>
                </a:solidFill>
                <a:latin typeface="Arial"/>
              </a:rPr>
              <a:t>AirTrunk’s A$24bn EV includes committed capex and &gt;800 MW of contracted-but-ramping capacity against a 2024 earnings base that reflected only the capacity then billing. The 4x spread between the two multiples is precisely the market’s judgement about (a) conversion certainty and (b) the scarcity value of powered land. It is the same judgement, at different scale, that puts NEXTDC at ~45x EV/EBITDA on a 565 MW forward order book.</a:t>
            </a:r>
          </a:p>
        </p:txBody>
      </p:sp>
      <p:sp>
        <p:nvSpPr>
          <p:cNvPr id="38" name="TextBox 37"/>
          <p:cNvSpPr txBox="1"/>
          <p:nvPr/>
        </p:nvSpPr>
        <p:spPr>
          <a:xfrm>
            <a:off x="502920" y="5238719"/>
            <a:ext cx="6546323"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Precedent pattern</a:t>
            </a:r>
          </a:p>
        </p:txBody>
      </p:sp>
      <p:sp>
        <p:nvSpPr>
          <p:cNvPr id="39" name="Rectangle 38"/>
          <p:cNvSpPr/>
          <p:nvPr/>
        </p:nvSpPr>
        <p:spPr>
          <a:xfrm>
            <a:off x="502920" y="5421599"/>
            <a:ext cx="6546323"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0" name="TextBox 39"/>
          <p:cNvSpPr txBox="1"/>
          <p:nvPr/>
        </p:nvSpPr>
        <p:spPr>
          <a:xfrm>
            <a:off x="502920" y="5513039"/>
            <a:ext cx="6546323" cy="527425"/>
          </a:xfrm>
          <a:prstGeom prst="rect">
            <a:avLst/>
          </a:prstGeom>
          <a:noFill/>
        </p:spPr>
        <p:txBody>
          <a:bodyPr wrap="square" anchor="t" lIns="0" tIns="0" rIns="0" bIns="0">
            <a:noAutofit/>
          </a:bodyPr>
          <a:lstStyle/>
          <a:p>
            <a:pPr algn="l">
              <a:lnSpc>
                <a:spcPct val="128000"/>
              </a:lnSpc>
              <a:spcAft>
                <a:spcPts val="0"/>
              </a:spcAft>
            </a:pPr>
            <a:r>
              <a:rPr sz="869" b="0">
                <a:solidFill>
                  <a:srgbClr val="0A1E3C"/>
                </a:solidFill>
                <a:latin typeface="Arial"/>
              </a:rPr>
              <a:t>The same denominator logic explains the comp set: Metronode cleared ~16x (2018, mature metro assets, full billing); iseek ~19x forward; Global Switch AU ~24.7x (stabilised, ~4.05% implied earnings yield, PwC). As the contracted-but-unbuilt share of a platform rises, so does its multiple on current-year earnings.</a:t>
            </a:r>
          </a:p>
        </p:txBody>
      </p:sp>
      <p:sp>
        <p:nvSpPr>
          <p:cNvPr id="41" name="TextBox 40"/>
          <p:cNvSpPr txBox="1"/>
          <p:nvPr/>
        </p:nvSpPr>
        <p:spPr>
          <a:xfrm>
            <a:off x="7415003" y="1006449"/>
            <a:ext cx="4274045"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EV/EBITDA multiples, x</a:t>
            </a:r>
          </a:p>
        </p:txBody>
      </p:sp>
      <p:sp>
        <p:nvSpPr>
          <p:cNvPr id="42" name="Rectangle 41"/>
          <p:cNvSpPr/>
          <p:nvPr/>
        </p:nvSpPr>
        <p:spPr>
          <a:xfrm>
            <a:off x="7415003" y="1189329"/>
            <a:ext cx="4274045"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43" name="Chart 42"/>
          <p:cNvGraphicFramePr>
            <a:graphicFrameLocks noGrp="1"/>
          </p:cNvGraphicFramePr>
          <p:nvPr/>
        </p:nvGraphicFramePr>
        <p:xfrm>
          <a:off x="7415003" y="1280769"/>
          <a:ext cx="4274045" cy="2795168"/>
        </p:xfrm>
        <a:graphic>
          <a:graphicData uri="http://schemas.openxmlformats.org/drawingml/2006/chart">
            <c:chart xmlns:c="http://schemas.openxmlformats.org/drawingml/2006/chart" r:id="rId2"/>
          </a:graphicData>
        </a:graphic>
      </p:graphicFrame>
      <p:sp>
        <p:nvSpPr>
          <p:cNvPr id="44" name="TextBox 43"/>
          <p:cNvSpPr txBox="1"/>
          <p:nvPr/>
        </p:nvSpPr>
        <p:spPr>
          <a:xfrm>
            <a:off x="7415003" y="4130801"/>
            <a:ext cx="4274045" cy="300898"/>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EV/EBITDA multiples: the 4x gap between AirTrunk’s ‘21x’ and ‘~87x’ comes from how each defines the denominator (see text).</a:t>
            </a:r>
          </a:p>
        </p:txBody>
      </p:sp>
      <p:sp>
        <p:nvSpPr>
          <p:cNvPr id="45" name="Rectangle 44"/>
          <p:cNvSpPr/>
          <p:nvPr/>
        </p:nvSpPr>
        <p:spPr>
          <a:xfrm>
            <a:off x="7415003" y="4614580"/>
            <a:ext cx="4274045" cy="1347307"/>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6" name="Rectangle 45"/>
          <p:cNvSpPr/>
          <p:nvPr/>
        </p:nvSpPr>
        <p:spPr>
          <a:xfrm>
            <a:off x="7415003" y="4614580"/>
            <a:ext cx="41148" cy="1347307"/>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7" name="TextBox 46"/>
          <p:cNvSpPr txBox="1"/>
          <p:nvPr/>
        </p:nvSpPr>
        <p:spPr>
          <a:xfrm>
            <a:off x="7597883" y="4742596"/>
            <a:ext cx="3963149" cy="183733"/>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COMMITTEE GUIDANCE</a:t>
            </a:r>
          </a:p>
        </p:txBody>
      </p:sp>
      <p:sp>
        <p:nvSpPr>
          <p:cNvPr id="48" name="TextBox 47"/>
          <p:cNvSpPr txBox="1"/>
          <p:nvPr/>
        </p:nvSpPr>
        <p:spPr>
          <a:xfrm>
            <a:off x="7597883" y="4972049"/>
            <a:ext cx="3963149" cy="880109"/>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Quote both numbers or neither. ‘21x’ without ‘contracted’ overstates comparability with listed comps; ‘~87x’ without ‘expected 2024’ implies a bubble that contracted cash flows may not support. The truth (a platform bought on contracted future earnings at a full but not absurd infrastructure multiple) requires both denominators.</a:t>
            </a:r>
          </a:p>
        </p:txBody>
      </p:sp>
      <p:sp>
        <p:nvSpPr>
          <p:cNvPr id="49" name="TextBox 48"/>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PwC Australia (10 Mar 2026); AFR via Reuters Breakingviews (5 Sep 2024); Equinix (Apr 2018); Savills (Q1 2025); Mingtiandi; dossier Section 9.1.</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09 · Capital markets</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57</a:t>
            </a:r>
          </a:p>
        </p:txBody>
      </p:sp>
      <p:sp>
        <p:nvSpPr>
          <p:cNvPr id="9" name="TextBox 8"/>
          <p:cNvSpPr txBox="1"/>
          <p:nvPr/>
        </p:nvSpPr>
        <p:spPr>
          <a:xfrm>
            <a:off x="502920" y="576072"/>
            <a:ext cx="11186129"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Listed exposure is a barbell: a ~45x pure-play at one end, a discounted ‘no-moat’ REIT at the other</a:t>
            </a:r>
          </a:p>
        </p:txBody>
      </p:sp>
      <p:sp>
        <p:nvSpPr>
          <p:cNvPr id="10" name="TextBox 9"/>
          <p:cNvSpPr txBox="1"/>
          <p:nvPr/>
        </p:nvSpPr>
        <p:spPr>
          <a:xfrm>
            <a:off x="502920" y="1006449"/>
            <a:ext cx="11186129"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How to read the barbell</a:t>
            </a:r>
          </a:p>
        </p:txBody>
      </p:sp>
      <p:sp>
        <p:nvSpPr>
          <p:cNvPr id="11" name="Rectangle 10"/>
          <p:cNvSpPr/>
          <p:nvPr/>
        </p:nvSpPr>
        <p:spPr>
          <a:xfrm>
            <a:off x="502920" y="1189329"/>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502920" y="1280769"/>
            <a:ext cx="3310128" cy="1899025"/>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667512" y="1427073"/>
            <a:ext cx="2980944" cy="164592"/>
          </a:xfrm>
          <a:prstGeom prst="rect">
            <a:avLst/>
          </a:prstGeom>
          <a:noFill/>
        </p:spPr>
        <p:txBody>
          <a:bodyPr wrap="square" anchor="t" lIns="0" tIns="0" rIns="0" bIns="0">
            <a:noAutofit/>
          </a:bodyPr>
          <a:lstStyle/>
          <a:p>
            <a:r>
              <a:rPr sz="800" b="1" spc="80">
                <a:solidFill>
                  <a:srgbClr val="C9D4E4"/>
                </a:solidFill>
                <a:latin typeface="Arial"/>
              </a:rPr>
              <a:t>GROWTH END</a:t>
            </a:r>
          </a:p>
        </p:txBody>
      </p:sp>
      <p:sp>
        <p:nvSpPr>
          <p:cNvPr id="14" name="TextBox 13"/>
          <p:cNvSpPr txBox="1"/>
          <p:nvPr/>
        </p:nvSpPr>
        <p:spPr>
          <a:xfrm>
            <a:off x="667512" y="1609953"/>
            <a:ext cx="2980944" cy="277368"/>
          </a:xfrm>
          <a:prstGeom prst="rect">
            <a:avLst/>
          </a:prstGeom>
          <a:noFill/>
        </p:spPr>
        <p:txBody>
          <a:bodyPr wrap="square" anchor="t" lIns="0" tIns="0" rIns="0" bIns="0">
            <a:noAutofit/>
          </a:bodyPr>
          <a:lstStyle/>
          <a:p>
            <a:pPr algn="l">
              <a:lnSpc>
                <a:spcPct val="100000"/>
              </a:lnSpc>
              <a:spcAft>
                <a:spcPts val="0"/>
              </a:spcAft>
            </a:pPr>
            <a:r>
              <a:rPr sz="1700" b="1">
                <a:solidFill>
                  <a:srgbClr val="FFFFFF"/>
                </a:solidFill>
                <a:latin typeface="Georgia"/>
              </a:rPr>
              <a:t>NXT, GMG</a:t>
            </a:r>
          </a:p>
        </p:txBody>
      </p:sp>
      <p:sp>
        <p:nvSpPr>
          <p:cNvPr id="15" name="TextBox 14"/>
          <p:cNvSpPr txBox="1"/>
          <p:nvPr/>
        </p:nvSpPr>
        <p:spPr>
          <a:xfrm>
            <a:off x="667512" y="1942185"/>
            <a:ext cx="2980944" cy="357713"/>
          </a:xfrm>
          <a:prstGeom prst="rect">
            <a:avLst/>
          </a:prstGeom>
          <a:noFill/>
        </p:spPr>
        <p:txBody>
          <a:bodyPr wrap="square" anchor="t" lIns="0" tIns="0" rIns="0" bIns="0">
            <a:noAutofit/>
          </a:bodyPr>
          <a:lstStyle/>
          <a:p>
            <a:pPr algn="l">
              <a:lnSpc>
                <a:spcPct val="128000"/>
              </a:lnSpc>
              <a:spcAft>
                <a:spcPts val="0"/>
              </a:spcAft>
            </a:pPr>
            <a:r>
              <a:rPr sz="869" b="0">
                <a:solidFill>
                  <a:srgbClr val="C9D4E4"/>
                </a:solidFill>
                <a:latin typeface="Arial"/>
              </a:rPr>
              <a:t>Priced on conversion of contracted MW; sensitive to AI capex headlines and not to current earnings.</a:t>
            </a:r>
          </a:p>
        </p:txBody>
      </p:sp>
      <p:sp>
        <p:nvSpPr>
          <p:cNvPr id="16" name="Rectangle 15"/>
          <p:cNvSpPr/>
          <p:nvPr/>
        </p:nvSpPr>
        <p:spPr>
          <a:xfrm>
            <a:off x="667512" y="2409626"/>
            <a:ext cx="2980944" cy="11430"/>
          </a:xfrm>
          <a:prstGeom prst="rect">
            <a:avLst/>
          </a:prstGeom>
          <a:solidFill>
            <a:srgbClr val="2A3F6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TextBox 16"/>
          <p:cNvSpPr txBox="1"/>
          <p:nvPr/>
        </p:nvSpPr>
        <p:spPr>
          <a:xfrm>
            <a:off x="667512" y="2519354"/>
            <a:ext cx="1417320" cy="246888"/>
          </a:xfrm>
          <a:prstGeom prst="rect">
            <a:avLst/>
          </a:prstGeom>
          <a:noFill/>
        </p:spPr>
        <p:txBody>
          <a:bodyPr wrap="square" anchor="t" lIns="0" tIns="0" rIns="0" bIns="0">
            <a:noAutofit/>
          </a:bodyPr>
          <a:lstStyle/>
          <a:p>
            <a:pPr algn="l">
              <a:lnSpc>
                <a:spcPct val="100000"/>
              </a:lnSpc>
              <a:spcAft>
                <a:spcPts val="0"/>
              </a:spcAft>
            </a:pPr>
            <a:r>
              <a:rPr sz="1500" b="1">
                <a:solidFill>
                  <a:srgbClr val="FFFFFF"/>
                </a:solidFill>
                <a:latin typeface="Georgia"/>
              </a:rPr>
              <a:t>~45x</a:t>
            </a:r>
          </a:p>
        </p:txBody>
      </p:sp>
      <p:sp>
        <p:nvSpPr>
          <p:cNvPr id="18" name="TextBox 17"/>
          <p:cNvSpPr txBox="1"/>
          <p:nvPr/>
        </p:nvSpPr>
        <p:spPr>
          <a:xfrm>
            <a:off x="667512" y="2775386"/>
            <a:ext cx="1417320" cy="156758"/>
          </a:xfrm>
          <a:prstGeom prst="rect">
            <a:avLst/>
          </a:prstGeom>
          <a:noFill/>
        </p:spPr>
        <p:txBody>
          <a:bodyPr wrap="square" anchor="t" lIns="0" tIns="0" rIns="0" bIns="0">
            <a:noAutofit/>
          </a:bodyPr>
          <a:lstStyle/>
          <a:p>
            <a:pPr algn="l">
              <a:lnSpc>
                <a:spcPct val="118000"/>
              </a:lnSpc>
              <a:spcAft>
                <a:spcPts val="0"/>
              </a:spcAft>
            </a:pPr>
            <a:r>
              <a:rPr sz="770" b="0">
                <a:solidFill>
                  <a:srgbClr val="C9D4E4"/>
                </a:solidFill>
                <a:latin typeface="Arial"/>
              </a:rPr>
              <a:t>NXT EV/EBITDA</a:t>
            </a:r>
          </a:p>
        </p:txBody>
      </p:sp>
      <p:sp>
        <p:nvSpPr>
          <p:cNvPr id="19" name="TextBox 18"/>
          <p:cNvSpPr txBox="1"/>
          <p:nvPr/>
        </p:nvSpPr>
        <p:spPr>
          <a:xfrm>
            <a:off x="2231136" y="2519354"/>
            <a:ext cx="1417320" cy="246888"/>
          </a:xfrm>
          <a:prstGeom prst="rect">
            <a:avLst/>
          </a:prstGeom>
          <a:noFill/>
        </p:spPr>
        <p:txBody>
          <a:bodyPr wrap="square" anchor="t" lIns="0" tIns="0" rIns="0" bIns="0">
            <a:noAutofit/>
          </a:bodyPr>
          <a:lstStyle/>
          <a:p>
            <a:pPr algn="l">
              <a:lnSpc>
                <a:spcPct val="100000"/>
              </a:lnSpc>
              <a:spcAft>
                <a:spcPts val="0"/>
              </a:spcAft>
            </a:pPr>
            <a:r>
              <a:rPr sz="1500" b="1">
                <a:solidFill>
                  <a:srgbClr val="FFFFFF"/>
                </a:solidFill>
                <a:latin typeface="Georgia"/>
              </a:rPr>
              <a:t>8.2%</a:t>
            </a:r>
          </a:p>
        </p:txBody>
      </p:sp>
      <p:sp>
        <p:nvSpPr>
          <p:cNvPr id="20" name="TextBox 19"/>
          <p:cNvSpPr txBox="1"/>
          <p:nvPr/>
        </p:nvSpPr>
        <p:spPr>
          <a:xfrm>
            <a:off x="2231136" y="2775386"/>
            <a:ext cx="1417320" cy="156758"/>
          </a:xfrm>
          <a:prstGeom prst="rect">
            <a:avLst/>
          </a:prstGeom>
          <a:noFill/>
        </p:spPr>
        <p:txBody>
          <a:bodyPr wrap="square" anchor="t" lIns="0" tIns="0" rIns="0" bIns="0">
            <a:noAutofit/>
          </a:bodyPr>
          <a:lstStyle/>
          <a:p>
            <a:pPr algn="l">
              <a:lnSpc>
                <a:spcPct val="118000"/>
              </a:lnSpc>
              <a:spcAft>
                <a:spcPts val="0"/>
              </a:spcAft>
            </a:pPr>
            <a:r>
              <a:rPr sz="770" b="0">
                <a:solidFill>
                  <a:srgbClr val="C9D4E4"/>
                </a:solidFill>
                <a:latin typeface="Arial"/>
              </a:rPr>
              <a:t>GMG forecast yield on cost</a:t>
            </a:r>
          </a:p>
        </p:txBody>
      </p:sp>
      <p:sp>
        <p:nvSpPr>
          <p:cNvPr id="21" name="Rectangle 20"/>
          <p:cNvSpPr/>
          <p:nvPr/>
        </p:nvSpPr>
        <p:spPr>
          <a:xfrm>
            <a:off x="8378921" y="1280769"/>
            <a:ext cx="3310128" cy="1899025"/>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2" name="TextBox 21"/>
          <p:cNvSpPr txBox="1"/>
          <p:nvPr/>
        </p:nvSpPr>
        <p:spPr>
          <a:xfrm>
            <a:off x="8543513" y="1427073"/>
            <a:ext cx="2980944" cy="164592"/>
          </a:xfrm>
          <a:prstGeom prst="rect">
            <a:avLst/>
          </a:prstGeom>
          <a:noFill/>
        </p:spPr>
        <p:txBody>
          <a:bodyPr wrap="square" anchor="t" lIns="0" tIns="0" rIns="0" bIns="0">
            <a:noAutofit/>
          </a:bodyPr>
          <a:lstStyle/>
          <a:p>
            <a:r>
              <a:rPr sz="800" b="1" spc="80">
                <a:solidFill>
                  <a:srgbClr val="C9D4E4"/>
                </a:solidFill>
                <a:latin typeface="Arial"/>
              </a:rPr>
              <a:t>YIELD END</a:t>
            </a:r>
          </a:p>
        </p:txBody>
      </p:sp>
      <p:sp>
        <p:nvSpPr>
          <p:cNvPr id="23" name="TextBox 22"/>
          <p:cNvSpPr txBox="1"/>
          <p:nvPr/>
        </p:nvSpPr>
        <p:spPr>
          <a:xfrm>
            <a:off x="8543513" y="1609953"/>
            <a:ext cx="2980944" cy="277368"/>
          </a:xfrm>
          <a:prstGeom prst="rect">
            <a:avLst/>
          </a:prstGeom>
          <a:noFill/>
        </p:spPr>
        <p:txBody>
          <a:bodyPr wrap="square" anchor="t" lIns="0" tIns="0" rIns="0" bIns="0">
            <a:noAutofit/>
          </a:bodyPr>
          <a:lstStyle/>
          <a:p>
            <a:pPr algn="l">
              <a:lnSpc>
                <a:spcPct val="100000"/>
              </a:lnSpc>
              <a:spcAft>
                <a:spcPts val="0"/>
              </a:spcAft>
            </a:pPr>
            <a:r>
              <a:rPr sz="1700" b="1">
                <a:solidFill>
                  <a:srgbClr val="FFFFFF"/>
                </a:solidFill>
                <a:latin typeface="Georgia"/>
              </a:rPr>
              <a:t>DGT</a:t>
            </a:r>
          </a:p>
        </p:txBody>
      </p:sp>
      <p:sp>
        <p:nvSpPr>
          <p:cNvPr id="24" name="TextBox 23"/>
          <p:cNvSpPr txBox="1"/>
          <p:nvPr/>
        </p:nvSpPr>
        <p:spPr>
          <a:xfrm>
            <a:off x="8543513" y="1942185"/>
            <a:ext cx="2980944" cy="357713"/>
          </a:xfrm>
          <a:prstGeom prst="rect">
            <a:avLst/>
          </a:prstGeom>
          <a:noFill/>
        </p:spPr>
        <p:txBody>
          <a:bodyPr wrap="square" anchor="t" lIns="0" tIns="0" rIns="0" bIns="0">
            <a:noAutofit/>
          </a:bodyPr>
          <a:lstStyle/>
          <a:p>
            <a:pPr algn="l">
              <a:lnSpc>
                <a:spcPct val="128000"/>
              </a:lnSpc>
              <a:spcAft>
                <a:spcPts val="0"/>
              </a:spcAft>
            </a:pPr>
            <a:r>
              <a:rPr sz="869" b="0">
                <a:solidFill>
                  <a:srgbClr val="C9D4E4"/>
                </a:solidFill>
                <a:latin typeface="Arial"/>
              </a:rPr>
              <a:t>Priced on stabilised assets and cap rates; sensitive to rates and lease quality; trades near/below NTA.</a:t>
            </a:r>
          </a:p>
        </p:txBody>
      </p:sp>
      <p:sp>
        <p:nvSpPr>
          <p:cNvPr id="25" name="Rectangle 24"/>
          <p:cNvSpPr/>
          <p:nvPr/>
        </p:nvSpPr>
        <p:spPr>
          <a:xfrm>
            <a:off x="8543513" y="2409626"/>
            <a:ext cx="2980944" cy="11430"/>
          </a:xfrm>
          <a:prstGeom prst="rect">
            <a:avLst/>
          </a:prstGeom>
          <a:solidFill>
            <a:srgbClr val="2A3F6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6" name="TextBox 25"/>
          <p:cNvSpPr txBox="1"/>
          <p:nvPr/>
        </p:nvSpPr>
        <p:spPr>
          <a:xfrm>
            <a:off x="8543513" y="2519354"/>
            <a:ext cx="1417320" cy="246888"/>
          </a:xfrm>
          <a:prstGeom prst="rect">
            <a:avLst/>
          </a:prstGeom>
          <a:noFill/>
        </p:spPr>
        <p:txBody>
          <a:bodyPr wrap="square" anchor="t" lIns="0" tIns="0" rIns="0" bIns="0">
            <a:noAutofit/>
          </a:bodyPr>
          <a:lstStyle/>
          <a:p>
            <a:pPr algn="l">
              <a:lnSpc>
                <a:spcPct val="100000"/>
              </a:lnSpc>
              <a:spcAft>
                <a:spcPts val="0"/>
              </a:spcAft>
            </a:pPr>
            <a:r>
              <a:rPr sz="1500" b="1">
                <a:solidFill>
                  <a:srgbClr val="FFFFFF"/>
                </a:solidFill>
                <a:latin typeface="Georgia"/>
              </a:rPr>
              <a:t>A$3.80</a:t>
            </a:r>
          </a:p>
        </p:txBody>
      </p:sp>
      <p:sp>
        <p:nvSpPr>
          <p:cNvPr id="27" name="TextBox 26"/>
          <p:cNvSpPr txBox="1"/>
          <p:nvPr/>
        </p:nvSpPr>
        <p:spPr>
          <a:xfrm>
            <a:off x="8543513" y="2775386"/>
            <a:ext cx="1417320" cy="156758"/>
          </a:xfrm>
          <a:prstGeom prst="rect">
            <a:avLst/>
          </a:prstGeom>
          <a:noFill/>
        </p:spPr>
        <p:txBody>
          <a:bodyPr wrap="square" anchor="t" lIns="0" tIns="0" rIns="0" bIns="0">
            <a:noAutofit/>
          </a:bodyPr>
          <a:lstStyle/>
          <a:p>
            <a:pPr algn="l">
              <a:lnSpc>
                <a:spcPct val="118000"/>
              </a:lnSpc>
              <a:spcAft>
                <a:spcPts val="0"/>
              </a:spcAft>
            </a:pPr>
            <a:r>
              <a:rPr sz="770" b="0">
                <a:solidFill>
                  <a:srgbClr val="C9D4E4"/>
                </a:solidFill>
                <a:latin typeface="Arial"/>
              </a:rPr>
              <a:t>DGT NTA per security</a:t>
            </a:r>
          </a:p>
        </p:txBody>
      </p:sp>
      <p:sp>
        <p:nvSpPr>
          <p:cNvPr id="28" name="TextBox 27"/>
          <p:cNvSpPr txBox="1"/>
          <p:nvPr/>
        </p:nvSpPr>
        <p:spPr>
          <a:xfrm>
            <a:off x="10107137" y="2519354"/>
            <a:ext cx="1417320" cy="246888"/>
          </a:xfrm>
          <a:prstGeom prst="rect">
            <a:avLst/>
          </a:prstGeom>
          <a:noFill/>
        </p:spPr>
        <p:txBody>
          <a:bodyPr wrap="square" anchor="t" lIns="0" tIns="0" rIns="0" bIns="0">
            <a:noAutofit/>
          </a:bodyPr>
          <a:lstStyle/>
          <a:p>
            <a:pPr algn="l">
              <a:lnSpc>
                <a:spcPct val="100000"/>
              </a:lnSpc>
              <a:spcAft>
                <a:spcPts val="0"/>
              </a:spcAft>
            </a:pPr>
            <a:r>
              <a:rPr sz="1500" b="1">
                <a:solidFill>
                  <a:srgbClr val="FFFFFF"/>
                </a:solidFill>
                <a:latin typeface="Georgia"/>
              </a:rPr>
              <a:t>A$3.40</a:t>
            </a:r>
          </a:p>
        </p:txBody>
      </p:sp>
      <p:sp>
        <p:nvSpPr>
          <p:cNvPr id="29" name="TextBox 28"/>
          <p:cNvSpPr txBox="1"/>
          <p:nvPr/>
        </p:nvSpPr>
        <p:spPr>
          <a:xfrm>
            <a:off x="10107137" y="2775386"/>
            <a:ext cx="1417320" cy="156758"/>
          </a:xfrm>
          <a:prstGeom prst="rect">
            <a:avLst/>
          </a:prstGeom>
          <a:noFill/>
        </p:spPr>
        <p:txBody>
          <a:bodyPr wrap="square" anchor="t" lIns="0" tIns="0" rIns="0" bIns="0">
            <a:noAutofit/>
          </a:bodyPr>
          <a:lstStyle/>
          <a:p>
            <a:pPr algn="l">
              <a:lnSpc>
                <a:spcPct val="118000"/>
              </a:lnSpc>
              <a:spcAft>
                <a:spcPts val="0"/>
              </a:spcAft>
            </a:pPr>
            <a:r>
              <a:rPr sz="770" b="0">
                <a:solidFill>
                  <a:srgbClr val="C9D4E4"/>
                </a:solidFill>
                <a:latin typeface="Arial"/>
              </a:rPr>
              <a:t>Morningstar FV, ‘no moat’</a:t>
            </a:r>
          </a:p>
        </p:txBody>
      </p:sp>
      <p:sp>
        <p:nvSpPr>
          <p:cNvPr id="30" name="Rectangle 29"/>
          <p:cNvSpPr/>
          <p:nvPr/>
        </p:nvSpPr>
        <p:spPr>
          <a:xfrm>
            <a:off x="3813048" y="1623669"/>
            <a:ext cx="4565873" cy="82296"/>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Rectangle 30"/>
          <p:cNvSpPr/>
          <p:nvPr/>
        </p:nvSpPr>
        <p:spPr>
          <a:xfrm>
            <a:off x="3813048" y="1509369"/>
            <a:ext cx="91440" cy="310896"/>
          </a:xfrm>
          <a:prstGeom prst="rect">
            <a:avLst/>
          </a:prstGeom>
          <a:solidFill>
            <a:srgbClr val="24385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2" name="Rectangle 31"/>
          <p:cNvSpPr/>
          <p:nvPr/>
        </p:nvSpPr>
        <p:spPr>
          <a:xfrm>
            <a:off x="8287481" y="1509369"/>
            <a:ext cx="91440" cy="310896"/>
          </a:xfrm>
          <a:prstGeom prst="rect">
            <a:avLst/>
          </a:prstGeom>
          <a:solidFill>
            <a:srgbClr val="24385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3" name="TextBox 32"/>
          <p:cNvSpPr txBox="1"/>
          <p:nvPr/>
        </p:nvSpPr>
        <p:spPr>
          <a:xfrm>
            <a:off x="3813048" y="1335633"/>
            <a:ext cx="4565873" cy="155448"/>
          </a:xfrm>
          <a:prstGeom prst="rect">
            <a:avLst/>
          </a:prstGeom>
          <a:noFill/>
        </p:spPr>
        <p:txBody>
          <a:bodyPr wrap="square" anchor="t" lIns="0" tIns="0" rIns="0" bIns="0">
            <a:noAutofit/>
          </a:bodyPr>
          <a:lstStyle/>
          <a:p>
            <a:pPr algn="ctr"/>
            <a:r>
              <a:rPr sz="800" b="1" spc="80">
                <a:solidFill>
                  <a:srgbClr val="5B6B84"/>
                </a:solidFill>
                <a:latin typeface="Arial"/>
              </a:rPr>
              <a:t>LISTED DC EXPOSURE</a:t>
            </a:r>
          </a:p>
        </p:txBody>
      </p:sp>
      <p:sp>
        <p:nvSpPr>
          <p:cNvPr id="34" name="Rectangle 33"/>
          <p:cNvSpPr/>
          <p:nvPr/>
        </p:nvSpPr>
        <p:spPr>
          <a:xfrm>
            <a:off x="6095984" y="1705965"/>
            <a:ext cx="19050" cy="233172"/>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5" name="Rectangle 34"/>
          <p:cNvSpPr/>
          <p:nvPr/>
        </p:nvSpPr>
        <p:spPr>
          <a:xfrm>
            <a:off x="4069080" y="1939137"/>
            <a:ext cx="4053809" cy="1240657"/>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Rectangle 35"/>
          <p:cNvSpPr/>
          <p:nvPr/>
        </p:nvSpPr>
        <p:spPr>
          <a:xfrm>
            <a:off x="4069080" y="1939137"/>
            <a:ext cx="4053809"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7" name="TextBox 36"/>
          <p:cNvSpPr txBox="1"/>
          <p:nvPr/>
        </p:nvSpPr>
        <p:spPr>
          <a:xfrm>
            <a:off x="4215384" y="2067153"/>
            <a:ext cx="3761201" cy="164592"/>
          </a:xfrm>
          <a:prstGeom prst="rect">
            <a:avLst/>
          </a:prstGeom>
          <a:noFill/>
        </p:spPr>
        <p:txBody>
          <a:bodyPr wrap="square" anchor="t" lIns="0" tIns="0" rIns="0" bIns="0">
            <a:noAutofit/>
          </a:bodyPr>
          <a:lstStyle/>
          <a:p>
            <a:r>
              <a:rPr sz="800" b="1" spc="80">
                <a:solidFill>
                  <a:srgbClr val="5B6B84"/>
                </a:solidFill>
                <a:latin typeface="Arial"/>
              </a:rPr>
              <a:t>LOOK-THROUGH END</a:t>
            </a:r>
          </a:p>
        </p:txBody>
      </p:sp>
      <p:sp>
        <p:nvSpPr>
          <p:cNvPr id="38" name="TextBox 37"/>
          <p:cNvSpPr txBox="1"/>
          <p:nvPr/>
        </p:nvSpPr>
        <p:spPr>
          <a:xfrm>
            <a:off x="4215384" y="2250033"/>
            <a:ext cx="3761201" cy="246888"/>
          </a:xfrm>
          <a:prstGeom prst="rect">
            <a:avLst/>
          </a:prstGeom>
          <a:noFill/>
        </p:spPr>
        <p:txBody>
          <a:bodyPr wrap="square" anchor="t" lIns="0" tIns="0" rIns="0" bIns="0">
            <a:noAutofit/>
          </a:bodyPr>
          <a:lstStyle/>
          <a:p>
            <a:pPr algn="l">
              <a:lnSpc>
                <a:spcPct val="100000"/>
              </a:lnSpc>
              <a:spcAft>
                <a:spcPts val="0"/>
              </a:spcAft>
            </a:pPr>
            <a:r>
              <a:rPr sz="1500" b="1">
                <a:solidFill>
                  <a:srgbClr val="0A1E3C"/>
                </a:solidFill>
                <a:latin typeface="Georgia"/>
              </a:rPr>
              <a:t>IFT</a:t>
            </a:r>
          </a:p>
        </p:txBody>
      </p:sp>
      <p:sp>
        <p:nvSpPr>
          <p:cNvPr id="39" name="TextBox 38"/>
          <p:cNvSpPr txBox="1"/>
          <p:nvPr/>
        </p:nvSpPr>
        <p:spPr>
          <a:xfrm>
            <a:off x="4215384" y="2524353"/>
            <a:ext cx="3761201" cy="527425"/>
          </a:xfrm>
          <a:prstGeom prst="rect">
            <a:avLst/>
          </a:prstGeom>
          <a:noFill/>
        </p:spPr>
        <p:txBody>
          <a:bodyPr wrap="square" anchor="t" lIns="0" tIns="0" rIns="0" bIns="0">
            <a:noAutofit/>
          </a:bodyPr>
          <a:lstStyle/>
          <a:p>
            <a:pPr algn="l">
              <a:lnSpc>
                <a:spcPct val="128000"/>
              </a:lnSpc>
              <a:spcAft>
                <a:spcPts val="0"/>
              </a:spcAft>
            </a:pPr>
            <a:r>
              <a:rPr sz="869" b="0">
                <a:solidFill>
                  <a:srgbClr val="0A1E3C"/>
                </a:solidFill>
                <a:latin typeface="Arial"/>
              </a:rPr>
              <a:t>CDC’s quarterly independent valuations give a private-mark mark-to-market the others lack: it re-rated +A$4.5bn in two quarters while listed peers wobbled.</a:t>
            </a:r>
          </a:p>
        </p:txBody>
      </p:sp>
      <p:sp>
        <p:nvSpPr>
          <p:cNvPr id="40" name="TextBox 39"/>
          <p:cNvSpPr txBox="1"/>
          <p:nvPr/>
        </p:nvSpPr>
        <p:spPr>
          <a:xfrm>
            <a:off x="502920" y="3399251"/>
            <a:ext cx="11186129"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Listed vehicles: the barbell in detail</a:t>
            </a:r>
          </a:p>
        </p:txBody>
      </p:sp>
      <p:sp>
        <p:nvSpPr>
          <p:cNvPr id="41" name="Rectangle 40"/>
          <p:cNvSpPr/>
          <p:nvPr/>
        </p:nvSpPr>
        <p:spPr>
          <a:xfrm>
            <a:off x="502920" y="3582131"/>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42" name="Table 41"/>
          <p:cNvGraphicFramePr>
            <a:graphicFrameLocks noGrp="1"/>
          </p:cNvGraphicFramePr>
          <p:nvPr/>
        </p:nvGraphicFramePr>
        <p:xfrm>
          <a:off x="502920" y="3673571"/>
          <a:ext cx="11186129" cy="1256932"/>
        </p:xfrm>
        <a:graphic>
          <a:graphicData uri="http://schemas.openxmlformats.org/drawingml/2006/table">
            <a:tbl>
              <a:tblPr firstRow="0" bandRow="0" firstCol="0" bandCol="0">
                <a:tableStyleId>{2D5ABB26-0587-4C30-8999-92F81FD0307C}</a:tableStyleId>
              </a:tblPr>
              <a:tblGrid>
                <a:gridCol w="1371600"/>
                <a:gridCol w="2103120"/>
                <a:gridCol w="1481328"/>
                <a:gridCol w="2286000"/>
                <a:gridCol w="3944081"/>
              </a:tblGrid>
              <a:tr h="314233">
                <a:tc>
                  <a:txBody>
                    <a:bodyPr wrap="square">
                      <a:noAutofit/>
                    </a:bodyPr>
                    <a:lstStyle/>
                    <a:p>
                      <a:pPr algn="l">
                        <a:lnSpc>
                          <a:spcPct val="118000"/>
                        </a:lnSpc>
                      </a:pPr>
                      <a:r>
                        <a:rPr sz="860" b="1">
                          <a:solidFill>
                            <a:srgbClr val="0A1E3C"/>
                          </a:solidFill>
                          <a:latin typeface="Arial"/>
                        </a:rPr>
                        <a:t>Vehicle</a:t>
                      </a:r>
                    </a:p>
                  </a:txBody>
                  <a:tcPr marL="91440" marR="82296" marT="79789" marB="79789"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Exposure</a:t>
                      </a:r>
                    </a:p>
                  </a:txBody>
                  <a:tcPr marL="82296" marR="82296" marT="79789" marB="79789"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Scale</a:t>
                      </a:r>
                    </a:p>
                  </a:txBody>
                  <a:tcPr marL="82296" marR="82296" marT="79789" marB="79789"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Valuation marker</a:t>
                      </a:r>
                    </a:p>
                  </a:txBody>
                  <a:tcPr marL="82296" marR="82296" marT="79789" marB="79789"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Note</a:t>
                      </a:r>
                    </a:p>
                  </a:txBody>
                  <a:tcPr marL="82296" marR="82296" marT="79789" marB="79789" anchor="t">
                    <a:lnT w="11430" cap="flat" cmpd="sng" algn="ctr">
                      <a:solidFill>
                        <a:srgbClr val="0A1E3C"/>
                      </a:solidFill>
                    </a:lnT>
                    <a:lnB w="11430" cap="flat" cmpd="sng" algn="ctr">
                      <a:solidFill>
                        <a:srgbClr val="0A1E3C"/>
                      </a:solidFill>
                    </a:lnB>
                    <a:noFill/>
                  </a:tcPr>
                </a:tc>
              </a:tr>
              <a:tr h="314233">
                <a:tc>
                  <a:txBody>
                    <a:bodyPr wrap="square">
                      <a:noAutofit/>
                    </a:bodyPr>
                    <a:lstStyle/>
                    <a:p>
                      <a:pPr algn="l">
                        <a:lnSpc>
                          <a:spcPct val="118000"/>
                        </a:lnSpc>
                      </a:pPr>
                      <a:r>
                        <a:rPr sz="860" b="1">
                          <a:solidFill>
                            <a:srgbClr val="0A1E3C"/>
                          </a:solidFill>
                          <a:latin typeface="Arial"/>
                        </a:rPr>
                        <a:t>NEXTDC (NXT)</a:t>
                      </a:r>
                    </a:p>
                  </a:txBody>
                  <a:tcPr marL="91440" marR="82296" marT="79789" marB="79789"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Pure-play colocation/hyperscale</a:t>
                      </a:r>
                    </a:p>
                  </a:txBody>
                  <a:tcPr marL="82296" marR="82296" marT="79789" marB="79789"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~A$8.7bn</a:t>
                      </a:r>
                    </a:p>
                  </a:txBody>
                  <a:tcPr marL="82296" marR="82296" marT="79789" marB="79789"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EV/EBITDA ~45x; EV/Rev ~22x</a:t>
                      </a:r>
                    </a:p>
                  </a:txBody>
                  <a:tcPr marL="82296" marR="82296" marT="79789" marB="79789"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565 MW forward order book; consensus target ~A$20 (strong buy)</a:t>
                      </a:r>
                    </a:p>
                  </a:txBody>
                  <a:tcPr marL="82296" marR="82296" marT="79789" marB="79789" anchor="t">
                    <a:lnB w="7620" cap="flat" cmpd="sng" algn="ctr">
                      <a:solidFill>
                        <a:srgbClr val="D7DEE9"/>
                      </a:solidFill>
                    </a:lnB>
                    <a:noFill/>
                  </a:tcPr>
                </a:tc>
              </a:tr>
              <a:tr h="314233">
                <a:tc>
                  <a:txBody>
                    <a:bodyPr wrap="square">
                      <a:noAutofit/>
                    </a:bodyPr>
                    <a:lstStyle/>
                    <a:p>
                      <a:pPr algn="l">
                        <a:lnSpc>
                          <a:spcPct val="118000"/>
                        </a:lnSpc>
                      </a:pPr>
                      <a:r>
                        <a:rPr sz="860" b="1">
                          <a:solidFill>
                            <a:srgbClr val="0A1E3C"/>
                          </a:solidFill>
                          <a:latin typeface="Arial"/>
                        </a:rPr>
                        <a:t>Goodman (GMG)</a:t>
                      </a:r>
                    </a:p>
                  </a:txBody>
                  <a:tcPr marL="91440" marR="82296" marT="79789" marB="79789"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Developer; DCs 78% of WIP</a:t>
                      </a:r>
                    </a:p>
                  </a:txBody>
                  <a:tcPr marL="82296" marR="82296" marT="79789" marB="79789"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~A$52.6bn</a:t>
                      </a:r>
                    </a:p>
                  </a:txBody>
                  <a:tcPr marL="82296" marR="82296" marT="79789" marB="79789"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8.2% forecast yield on cost</a:t>
                      </a:r>
                    </a:p>
                  </a:txBody>
                  <a:tcPr marL="82296" marR="82296" marT="79789" marB="79789"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6.4 GW global power bank; WIP A$19.7bn at 30 Jun 2026</a:t>
                      </a:r>
                    </a:p>
                  </a:txBody>
                  <a:tcPr marL="82296" marR="82296" marT="79789" marB="79789" anchor="t">
                    <a:lnB w="7620" cap="flat" cmpd="sng" algn="ctr">
                      <a:solidFill>
                        <a:srgbClr val="D7DEE9"/>
                      </a:solidFill>
                    </a:lnB>
                    <a:noFill/>
                  </a:tcPr>
                </a:tc>
              </a:tr>
              <a:tr h="314233">
                <a:tc>
                  <a:txBody>
                    <a:bodyPr wrap="square">
                      <a:noAutofit/>
                    </a:bodyPr>
                    <a:lstStyle/>
                    <a:p>
                      <a:pPr algn="l">
                        <a:lnSpc>
                          <a:spcPct val="118000"/>
                        </a:lnSpc>
                      </a:pPr>
                      <a:r>
                        <a:rPr sz="860" b="1">
                          <a:solidFill>
                            <a:srgbClr val="0A1E3C"/>
                          </a:solidFill>
                          <a:latin typeface="Arial"/>
                        </a:rPr>
                        <a:t>DigiCo (DGT)</a:t>
                      </a:r>
                    </a:p>
                  </a:txBody>
                  <a:tcPr marL="91440" marR="82296" marT="79789" marB="79789"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Stabilised-asset REIT</a:t>
                      </a:r>
                    </a:p>
                  </a:txBody>
                  <a:tcPr marL="82296" marR="82296" marT="79789" marB="79789"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NTA A$3.80/security</a:t>
                      </a:r>
                    </a:p>
                  </a:txBody>
                  <a:tcPr marL="82296" marR="82296" marT="79789" marB="79789"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FY26 uEBITDA guide A$120–125m</a:t>
                      </a:r>
                    </a:p>
                  </a:txBody>
                  <a:tcPr marL="82296" marR="82296" marT="79789" marB="79789"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Morningstar FV A$3.40, ‘no moat’; sold Chicago US$750m</a:t>
                      </a:r>
                    </a:p>
                  </a:txBody>
                  <a:tcPr marL="82296" marR="82296" marT="79789" marB="79789" anchor="t">
                    <a:lnB w="11430" cap="flat" cmpd="sng" algn="ctr">
                      <a:solidFill>
                        <a:srgbClr val="0A1E3C"/>
                      </a:solidFill>
                    </a:lnB>
                    <a:noFill/>
                  </a:tcPr>
                </a:tc>
              </a:tr>
            </a:tbl>
          </a:graphicData>
        </a:graphic>
      </p:graphicFrame>
      <p:sp>
        <p:nvSpPr>
          <p:cNvPr id="43" name="Rectangle 42"/>
          <p:cNvSpPr/>
          <p:nvPr/>
        </p:nvSpPr>
        <p:spPr>
          <a:xfrm>
            <a:off x="502920" y="5131673"/>
            <a:ext cx="11186129" cy="830214"/>
          </a:xfrm>
          <a:prstGeom prst="rect">
            <a:avLst/>
          </a:prstGeom>
          <a:solidFill>
            <a:srgbClr val="FBF9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4" name="Rectangle 43"/>
          <p:cNvSpPr/>
          <p:nvPr/>
        </p:nvSpPr>
        <p:spPr>
          <a:xfrm>
            <a:off x="502920" y="5131673"/>
            <a:ext cx="41148" cy="830214"/>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5" name="TextBox 44"/>
          <p:cNvSpPr txBox="1"/>
          <p:nvPr/>
        </p:nvSpPr>
        <p:spPr>
          <a:xfrm>
            <a:off x="685800" y="5259689"/>
            <a:ext cx="10875233" cy="183733"/>
          </a:xfrm>
          <a:prstGeom prst="rect">
            <a:avLst/>
          </a:prstGeom>
          <a:noFill/>
        </p:spPr>
        <p:txBody>
          <a:bodyPr wrap="square" anchor="t" lIns="0" tIns="0" rIns="0" bIns="0">
            <a:noAutofit/>
          </a:bodyPr>
          <a:lstStyle/>
          <a:p>
            <a:pPr>
              <a:lnSpc>
                <a:spcPct val="118000"/>
              </a:lnSpc>
            </a:pPr>
            <a:r>
              <a:rPr sz="919" b="1" spc="50">
                <a:solidFill>
                  <a:srgbClr val="C2410C"/>
                </a:solidFill>
                <a:latin typeface="Arial"/>
              </a:rPr>
              <a:t>WATCH</a:t>
            </a:r>
          </a:p>
        </p:txBody>
      </p:sp>
      <p:sp>
        <p:nvSpPr>
          <p:cNvPr id="46" name="TextBox 45"/>
          <p:cNvSpPr txBox="1"/>
          <p:nvPr/>
        </p:nvSpPr>
        <p:spPr>
          <a:xfrm>
            <a:off x="685800" y="5489143"/>
            <a:ext cx="10875233" cy="363016"/>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AirTrunk’s Singapore REIT prospectus (~Sep–Oct 2026, if it proceeds) would be the first audited window into the sector’s largest private platform (revenue, EBITDA, WALE, capex) and an instant repricing reference for every listed name.</a:t>
            </a:r>
          </a:p>
        </p:txBody>
      </p:sp>
      <p:sp>
        <p:nvSpPr>
          <p:cNvPr id="47" name="TextBox 46"/>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MarketScreener NXT quote (live page, retrieved 21 Sep 2026); Motley Fool (9 Sep 2026); Goodman FY26 (20 Aug 2026); Mingtiandi (16 Jul 2026); Kalkine (24 Aug 2026).</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09 · Capital markets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58</a:t>
            </a:r>
          </a:p>
        </p:txBody>
      </p:sp>
      <p:sp>
        <p:nvSpPr>
          <p:cNvPr id="9" name="TextBox 8"/>
          <p:cNvSpPr txBox="1"/>
          <p:nvPr/>
        </p:nvSpPr>
        <p:spPr>
          <a:xfrm>
            <a:off x="502920" y="576072"/>
            <a:ext cx="11186129" cy="52242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The September 2026 wobble (NXT -14% in a month, 52-week range A$10.91–17.84) is the stress test: listed DC exposure trades as an AI-sentiment proxy first and an infrastructure asset second</a:t>
            </a:r>
          </a:p>
        </p:txBody>
      </p:sp>
      <p:sp>
        <p:nvSpPr>
          <p:cNvPr id="10" name="TextBox 9"/>
          <p:cNvSpPr txBox="1"/>
          <p:nvPr/>
        </p:nvSpPr>
        <p:spPr>
          <a:xfrm>
            <a:off x="502920" y="1253947"/>
            <a:ext cx="6492221"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Other listed routes to the theme (n/d = not disclosed)</a:t>
            </a:r>
          </a:p>
        </p:txBody>
      </p:sp>
      <p:sp>
        <p:nvSpPr>
          <p:cNvPr id="11" name="Rectangle 10"/>
          <p:cNvSpPr/>
          <p:nvPr/>
        </p:nvSpPr>
        <p:spPr>
          <a:xfrm>
            <a:off x="502920" y="1436827"/>
            <a:ext cx="6492221"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12" name="Table 11"/>
          <p:cNvGraphicFramePr>
            <a:graphicFrameLocks noGrp="1"/>
          </p:cNvGraphicFramePr>
          <p:nvPr/>
        </p:nvGraphicFramePr>
        <p:xfrm>
          <a:off x="502920" y="1528267"/>
          <a:ext cx="6492221" cy="1723461"/>
        </p:xfrm>
        <a:graphic>
          <a:graphicData uri="http://schemas.openxmlformats.org/drawingml/2006/table">
            <a:tbl>
              <a:tblPr firstRow="0" bandRow="0" firstCol="0" bandCol="0">
                <a:tableStyleId>{2D5ABB26-0587-4C30-8999-92F81FD0307C}</a:tableStyleId>
              </a:tblPr>
              <a:tblGrid>
                <a:gridCol w="1298448"/>
                <a:gridCol w="1152144"/>
                <a:gridCol w="1060704"/>
                <a:gridCol w="1188720"/>
                <a:gridCol w="1792205"/>
              </a:tblGrid>
              <a:tr h="329184">
                <a:tc>
                  <a:txBody>
                    <a:bodyPr wrap="square">
                      <a:noAutofit/>
                    </a:bodyPr>
                    <a:lstStyle/>
                    <a:p>
                      <a:pPr algn="l">
                        <a:lnSpc>
                          <a:spcPct val="118000"/>
                        </a:lnSpc>
                      </a:pPr>
                      <a:r>
                        <a:rPr sz="860" b="1">
                          <a:solidFill>
                            <a:srgbClr val="0A1E3C"/>
                          </a:solidFill>
                          <a:latin typeface="Arial"/>
                        </a:rPr>
                        <a:t>Vehicle</a:t>
                      </a:r>
                    </a:p>
                  </a:txBody>
                  <a:tcPr marL="91440"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Exposure</a:t>
                      </a:r>
                    </a:p>
                  </a:txBody>
                  <a:tcPr marL="82296"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Scale</a:t>
                      </a:r>
                    </a:p>
                  </a:txBody>
                  <a:tcPr marL="82296"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Valuation marker</a:t>
                      </a:r>
                    </a:p>
                  </a:txBody>
                  <a:tcPr marL="82296"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Note</a:t>
                      </a:r>
                    </a:p>
                  </a:txBody>
                  <a:tcPr marL="82296" marR="82296" marT="77724" marB="77724" anchor="t">
                    <a:lnT w="11430" cap="flat" cmpd="sng" algn="ctr">
                      <a:solidFill>
                        <a:srgbClr val="0A1E3C"/>
                      </a:solidFill>
                    </a:lnT>
                    <a:lnB w="11430" cap="flat" cmpd="sng" algn="ctr">
                      <a:solidFill>
                        <a:srgbClr val="0A1E3C"/>
                      </a:solidFill>
                    </a:lnB>
                    <a:noFill/>
                  </a:tcPr>
                </a:tc>
              </a:tr>
              <a:tr h="464759">
                <a:tc>
                  <a:txBody>
                    <a:bodyPr wrap="square">
                      <a:noAutofit/>
                    </a:bodyPr>
                    <a:lstStyle/>
                    <a:p>
                      <a:pPr algn="l">
                        <a:lnSpc>
                          <a:spcPct val="118000"/>
                        </a:lnSpc>
                      </a:pPr>
                      <a:r>
                        <a:rPr sz="860" b="1">
                          <a:solidFill>
                            <a:srgbClr val="0A1E3C"/>
                          </a:solidFill>
                          <a:latin typeface="Arial"/>
                        </a:rPr>
                        <a:t>Infratil (IFT)</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49.72% of CDC</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CDC stake A$9.21bn</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CDC ~40% of portfolio value</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Purest listed exposure to the 555 MW contract economics</a:t>
                      </a:r>
                    </a:p>
                  </a:txBody>
                  <a:tcPr marL="82296" marR="82296" marT="77724" marB="77724" anchor="t">
                    <a:lnB w="7620" cap="flat" cmpd="sng" algn="ctr">
                      <a:solidFill>
                        <a:srgbClr val="D7DEE9"/>
                      </a:solidFill>
                    </a:lnB>
                    <a:noFill/>
                  </a:tcPr>
                </a:tc>
              </a:tr>
              <a:tr h="464759">
                <a:tc>
                  <a:txBody>
                    <a:bodyPr wrap="square">
                      <a:noAutofit/>
                    </a:bodyPr>
                    <a:lstStyle/>
                    <a:p>
                      <a:pPr algn="l">
                        <a:lnSpc>
                          <a:spcPct val="118000"/>
                        </a:lnSpc>
                      </a:pPr>
                      <a:r>
                        <a:rPr sz="860" b="1">
                          <a:solidFill>
                            <a:srgbClr val="0A1E3C"/>
                          </a:solidFill>
                          <a:latin typeface="Arial"/>
                        </a:rPr>
                        <a:t>Macquarie Tech (MAQ)</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Sovereign-niche operator</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n/d</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n/d</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Certified Strategic; 42% of federal workloads claim</a:t>
                      </a:r>
                    </a:p>
                  </a:txBody>
                  <a:tcPr marL="82296" marR="82296" marT="77724" marB="77724" anchor="t">
                    <a:lnB w="7620" cap="flat" cmpd="sng" algn="ctr">
                      <a:solidFill>
                        <a:srgbClr val="D7DEE9"/>
                      </a:solidFill>
                    </a:lnB>
                    <a:noFill/>
                  </a:tcPr>
                </a:tc>
              </a:tr>
              <a:tr h="464759">
                <a:tc>
                  <a:txBody>
                    <a:bodyPr wrap="square">
                      <a:noAutofit/>
                    </a:bodyPr>
                    <a:lstStyle/>
                    <a:p>
                      <a:pPr algn="l">
                        <a:lnSpc>
                          <a:spcPct val="118000"/>
                        </a:lnSpc>
                      </a:pPr>
                      <a:r>
                        <a:rPr sz="860" b="1">
                          <a:solidFill>
                            <a:srgbClr val="0A1E3C"/>
                          </a:solidFill>
                          <a:latin typeface="Arial"/>
                        </a:rPr>
                        <a:t>Telstra / HMC / Stockland / Centuria</a:t>
                      </a:r>
                    </a:p>
                  </a:txBody>
                  <a:tcPr marL="91440"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Partial exposure</a:t>
                      </a:r>
                    </a:p>
                  </a:txBody>
                  <a:tcPr marL="82296"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n/d</a:t>
                      </a:r>
                    </a:p>
                  </a:txBody>
                  <a:tcPr marL="82296"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n/d</a:t>
                      </a:r>
                    </a:p>
                  </a:txBody>
                  <a:tcPr marL="82296"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Legacy assets; DGT manager; EdgeConneX JV; Clayton/AI-F1</a:t>
                      </a:r>
                    </a:p>
                  </a:txBody>
                  <a:tcPr marL="82296" marR="82296" marT="77724" marB="77724" anchor="t">
                    <a:lnB w="11430" cap="flat" cmpd="sng" algn="ctr">
                      <a:solidFill>
                        <a:srgbClr val="0A1E3C"/>
                      </a:solidFill>
                    </a:lnB>
                    <a:noFill/>
                  </a:tcPr>
                </a:tc>
              </a:tr>
            </a:tbl>
          </a:graphicData>
        </a:graphic>
      </p:graphicFrame>
      <p:sp>
        <p:nvSpPr>
          <p:cNvPr id="13" name="TextBox 12"/>
          <p:cNvSpPr txBox="1"/>
          <p:nvPr/>
        </p:nvSpPr>
        <p:spPr>
          <a:xfrm>
            <a:off x="7360901" y="1253947"/>
            <a:ext cx="4328147"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The listed scoreboard (September 2026)</a:t>
            </a:r>
          </a:p>
        </p:txBody>
      </p:sp>
      <p:sp>
        <p:nvSpPr>
          <p:cNvPr id="14" name="Rectangle 13"/>
          <p:cNvSpPr/>
          <p:nvPr/>
        </p:nvSpPr>
        <p:spPr>
          <a:xfrm>
            <a:off x="7360901" y="1436827"/>
            <a:ext cx="4328147"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Rectangle 14"/>
          <p:cNvSpPr/>
          <p:nvPr/>
        </p:nvSpPr>
        <p:spPr>
          <a:xfrm>
            <a:off x="7360901" y="1528267"/>
            <a:ext cx="2100065" cy="79772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6" name="Rectangle 15"/>
          <p:cNvSpPr/>
          <p:nvPr/>
        </p:nvSpPr>
        <p:spPr>
          <a:xfrm>
            <a:off x="7360901" y="1528267"/>
            <a:ext cx="32004" cy="797722"/>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TextBox 16"/>
          <p:cNvSpPr txBox="1"/>
          <p:nvPr/>
        </p:nvSpPr>
        <p:spPr>
          <a:xfrm>
            <a:off x="7507205" y="1610563"/>
            <a:ext cx="1880609"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~45x</a:t>
            </a:r>
          </a:p>
        </p:txBody>
      </p:sp>
      <p:sp>
        <p:nvSpPr>
          <p:cNvPr id="18" name="TextBox 17"/>
          <p:cNvSpPr txBox="1"/>
          <p:nvPr/>
        </p:nvSpPr>
        <p:spPr>
          <a:xfrm>
            <a:off x="7507205" y="1975896"/>
            <a:ext cx="1880609" cy="295229"/>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NEXTDC EV/EBITDA, priced on order-book conversion</a:t>
            </a:r>
          </a:p>
        </p:txBody>
      </p:sp>
      <p:sp>
        <p:nvSpPr>
          <p:cNvPr id="19" name="Rectangle 18"/>
          <p:cNvSpPr/>
          <p:nvPr/>
        </p:nvSpPr>
        <p:spPr>
          <a:xfrm>
            <a:off x="9588983" y="1528267"/>
            <a:ext cx="2100065" cy="79772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Rectangle 19"/>
          <p:cNvSpPr/>
          <p:nvPr/>
        </p:nvSpPr>
        <p:spPr>
          <a:xfrm>
            <a:off x="9588983" y="1528267"/>
            <a:ext cx="32004" cy="797722"/>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TextBox 20"/>
          <p:cNvSpPr txBox="1"/>
          <p:nvPr/>
        </p:nvSpPr>
        <p:spPr>
          <a:xfrm>
            <a:off x="9735287" y="1610563"/>
            <a:ext cx="1880609"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A$20.03</a:t>
            </a:r>
          </a:p>
        </p:txBody>
      </p:sp>
      <p:sp>
        <p:nvSpPr>
          <p:cNvPr id="22" name="TextBox 21"/>
          <p:cNvSpPr txBox="1"/>
          <p:nvPr/>
        </p:nvSpPr>
        <p:spPr>
          <a:xfrm>
            <a:off x="9735287" y="1975896"/>
            <a:ext cx="1880609" cy="156758"/>
          </a:xfrm>
          <a:prstGeom prst="rect">
            <a:avLst/>
          </a:prstGeom>
          <a:noFill/>
        </p:spPr>
        <p:txBody>
          <a:bodyPr wrap="square" anchor="t" lIns="0" tIns="0" rIns="0" bIns="0">
            <a:noAutofit/>
          </a:bodyPr>
          <a:lstStyle/>
          <a:p>
            <a:pPr algn="l">
              <a:lnSpc>
                <a:spcPct val="118000"/>
              </a:lnSpc>
              <a:spcAft>
                <a:spcPts val="0"/>
              </a:spcAft>
            </a:pPr>
            <a:r>
              <a:rPr sz="770" b="0" spc="-17">
                <a:solidFill>
                  <a:srgbClr val="5B6B84"/>
                </a:solidFill>
                <a:latin typeface="Arial"/>
              </a:rPr>
              <a:t>NXT analyst consensus target (strong buy)</a:t>
            </a:r>
          </a:p>
        </p:txBody>
      </p:sp>
      <p:sp>
        <p:nvSpPr>
          <p:cNvPr id="23" name="Rectangle 22"/>
          <p:cNvSpPr/>
          <p:nvPr/>
        </p:nvSpPr>
        <p:spPr>
          <a:xfrm>
            <a:off x="7360901" y="2454005"/>
            <a:ext cx="2100065" cy="79772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Rectangle 23"/>
          <p:cNvSpPr/>
          <p:nvPr/>
        </p:nvSpPr>
        <p:spPr>
          <a:xfrm>
            <a:off x="7360901" y="2454005"/>
            <a:ext cx="32004" cy="797722"/>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TextBox 24"/>
          <p:cNvSpPr txBox="1"/>
          <p:nvPr/>
        </p:nvSpPr>
        <p:spPr>
          <a:xfrm>
            <a:off x="7507205" y="2536301"/>
            <a:ext cx="1880609"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A$3.80</a:t>
            </a:r>
          </a:p>
        </p:txBody>
      </p:sp>
      <p:sp>
        <p:nvSpPr>
          <p:cNvPr id="26" name="TextBox 25"/>
          <p:cNvSpPr txBox="1"/>
          <p:nvPr/>
        </p:nvSpPr>
        <p:spPr>
          <a:xfrm>
            <a:off x="7507205" y="2901635"/>
            <a:ext cx="1880609"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DigiCo NTA per security</a:t>
            </a:r>
          </a:p>
        </p:txBody>
      </p:sp>
      <p:sp>
        <p:nvSpPr>
          <p:cNvPr id="27" name="Rectangle 26"/>
          <p:cNvSpPr/>
          <p:nvPr/>
        </p:nvSpPr>
        <p:spPr>
          <a:xfrm>
            <a:off x="9588983" y="2454005"/>
            <a:ext cx="2100065" cy="79772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Rectangle 27"/>
          <p:cNvSpPr/>
          <p:nvPr/>
        </p:nvSpPr>
        <p:spPr>
          <a:xfrm>
            <a:off x="9588983" y="2454005"/>
            <a:ext cx="32004" cy="797722"/>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TextBox 28"/>
          <p:cNvSpPr txBox="1"/>
          <p:nvPr/>
        </p:nvSpPr>
        <p:spPr>
          <a:xfrm>
            <a:off x="9735287" y="2536301"/>
            <a:ext cx="1880609"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A$9.21bn</a:t>
            </a:r>
          </a:p>
        </p:txBody>
      </p:sp>
      <p:sp>
        <p:nvSpPr>
          <p:cNvPr id="30" name="TextBox 29"/>
          <p:cNvSpPr txBox="1"/>
          <p:nvPr/>
        </p:nvSpPr>
        <p:spPr>
          <a:xfrm>
            <a:off x="9735287" y="2901635"/>
            <a:ext cx="1880609" cy="295229"/>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Infratil’s CDC stake, ~40% of portfolio value</a:t>
            </a:r>
          </a:p>
        </p:txBody>
      </p:sp>
      <p:sp>
        <p:nvSpPr>
          <p:cNvPr id="31" name="TextBox 30"/>
          <p:cNvSpPr txBox="1"/>
          <p:nvPr/>
        </p:nvSpPr>
        <p:spPr>
          <a:xfrm>
            <a:off x="502920" y="3526048"/>
            <a:ext cx="11186129"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NXT: the stress test on one price scale, A$ per share</a:t>
            </a:r>
          </a:p>
        </p:txBody>
      </p:sp>
      <p:sp>
        <p:nvSpPr>
          <p:cNvPr id="32" name="Rectangle 31"/>
          <p:cNvSpPr/>
          <p:nvPr/>
        </p:nvSpPr>
        <p:spPr>
          <a:xfrm>
            <a:off x="502920" y="3708928"/>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3" name="Rectangle 32"/>
          <p:cNvSpPr/>
          <p:nvPr/>
        </p:nvSpPr>
        <p:spPr>
          <a:xfrm>
            <a:off x="502920" y="3818656"/>
            <a:ext cx="1874519" cy="187391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Rectangle 33"/>
          <p:cNvSpPr/>
          <p:nvPr/>
        </p:nvSpPr>
        <p:spPr>
          <a:xfrm>
            <a:off x="502920" y="3818656"/>
            <a:ext cx="32004" cy="187391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5" name="TextBox 34"/>
          <p:cNvSpPr txBox="1"/>
          <p:nvPr/>
        </p:nvSpPr>
        <p:spPr>
          <a:xfrm>
            <a:off x="667512" y="4361108"/>
            <a:ext cx="1563623" cy="475488"/>
          </a:xfrm>
          <a:prstGeom prst="rect">
            <a:avLst/>
          </a:prstGeom>
          <a:noFill/>
        </p:spPr>
        <p:txBody>
          <a:bodyPr wrap="square" anchor="t" lIns="0" tIns="0" rIns="0" bIns="0">
            <a:noAutofit/>
          </a:bodyPr>
          <a:lstStyle/>
          <a:p>
            <a:pPr algn="l">
              <a:lnSpc>
                <a:spcPct val="100000"/>
              </a:lnSpc>
              <a:spcAft>
                <a:spcPts val="0"/>
              </a:spcAft>
            </a:pPr>
            <a:r>
              <a:rPr sz="3000" b="1">
                <a:solidFill>
                  <a:srgbClr val="0A1E3C"/>
                </a:solidFill>
                <a:latin typeface="Georgia"/>
              </a:rPr>
              <a:t>-14%</a:t>
            </a:r>
          </a:p>
        </p:txBody>
      </p:sp>
      <p:sp>
        <p:nvSpPr>
          <p:cNvPr id="36" name="TextBox 35"/>
          <p:cNvSpPr txBox="1"/>
          <p:nvPr/>
        </p:nvSpPr>
        <p:spPr>
          <a:xfrm>
            <a:off x="667512" y="4873172"/>
            <a:ext cx="1563623" cy="295229"/>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NXT share price in a month, the September 2026 wobble</a:t>
            </a:r>
          </a:p>
        </p:txBody>
      </p:sp>
      <p:sp>
        <p:nvSpPr>
          <p:cNvPr id="37" name="Rectangle 36"/>
          <p:cNvSpPr/>
          <p:nvPr/>
        </p:nvSpPr>
        <p:spPr>
          <a:xfrm>
            <a:off x="3582602" y="4092976"/>
            <a:ext cx="5347849" cy="1270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Rectangle 37"/>
          <p:cNvSpPr/>
          <p:nvPr/>
        </p:nvSpPr>
        <p:spPr>
          <a:xfrm>
            <a:off x="3582602" y="4092976"/>
            <a:ext cx="12700" cy="73152"/>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9" name="Rectangle 38"/>
          <p:cNvSpPr/>
          <p:nvPr/>
        </p:nvSpPr>
        <p:spPr>
          <a:xfrm>
            <a:off x="8921308" y="4092976"/>
            <a:ext cx="12700" cy="73152"/>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0" name="TextBox 39"/>
          <p:cNvSpPr txBox="1"/>
          <p:nvPr/>
        </p:nvSpPr>
        <p:spPr>
          <a:xfrm>
            <a:off x="3582602" y="3891808"/>
            <a:ext cx="5347849" cy="155448"/>
          </a:xfrm>
          <a:prstGeom prst="rect">
            <a:avLst/>
          </a:prstGeom>
          <a:noFill/>
        </p:spPr>
        <p:txBody>
          <a:bodyPr wrap="square" anchor="t" lIns="0" tIns="0" rIns="0" bIns="0">
            <a:noAutofit/>
          </a:bodyPr>
          <a:lstStyle/>
          <a:p>
            <a:pPr algn="ctr">
              <a:lnSpc>
                <a:spcPct val="122000"/>
              </a:lnSpc>
              <a:spcAft>
                <a:spcPts val="0"/>
              </a:spcAft>
            </a:pPr>
            <a:r>
              <a:rPr sz="760" b="1">
                <a:solidFill>
                  <a:srgbClr val="5B6B84"/>
                </a:solidFill>
                <a:latin typeface="Arial"/>
              </a:rPr>
              <a:t>High ~64% above the low</a:t>
            </a:r>
          </a:p>
        </p:txBody>
      </p:sp>
      <p:sp>
        <p:nvSpPr>
          <p:cNvPr id="41" name="Rectangle 40"/>
          <p:cNvSpPr/>
          <p:nvPr/>
        </p:nvSpPr>
        <p:spPr>
          <a:xfrm>
            <a:off x="8930452" y="4092976"/>
            <a:ext cx="1690012" cy="1270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Rectangle 41"/>
          <p:cNvSpPr/>
          <p:nvPr/>
        </p:nvSpPr>
        <p:spPr>
          <a:xfrm>
            <a:off x="8930452" y="4092976"/>
            <a:ext cx="12700" cy="73152"/>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3" name="Rectangle 42"/>
          <p:cNvSpPr/>
          <p:nvPr/>
        </p:nvSpPr>
        <p:spPr>
          <a:xfrm>
            <a:off x="10611320" y="4092976"/>
            <a:ext cx="12700" cy="73152"/>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4" name="TextBox 43"/>
          <p:cNvSpPr txBox="1"/>
          <p:nvPr/>
        </p:nvSpPr>
        <p:spPr>
          <a:xfrm>
            <a:off x="8930452" y="3891808"/>
            <a:ext cx="1690012" cy="155448"/>
          </a:xfrm>
          <a:prstGeom prst="rect">
            <a:avLst/>
          </a:prstGeom>
          <a:noFill/>
        </p:spPr>
        <p:txBody>
          <a:bodyPr wrap="square" anchor="t" lIns="0" tIns="0" rIns="0" bIns="0">
            <a:noAutofit/>
          </a:bodyPr>
          <a:lstStyle/>
          <a:p>
            <a:pPr algn="ctr">
              <a:lnSpc>
                <a:spcPct val="122000"/>
              </a:lnSpc>
              <a:spcAft>
                <a:spcPts val="0"/>
              </a:spcAft>
            </a:pPr>
            <a:r>
              <a:rPr sz="760" b="1">
                <a:solidFill>
                  <a:srgbClr val="5B6B84"/>
                </a:solidFill>
                <a:latin typeface="Arial"/>
              </a:rPr>
              <a:t>Target ~12% above the high</a:t>
            </a:r>
          </a:p>
        </p:txBody>
      </p:sp>
      <p:sp>
        <p:nvSpPr>
          <p:cNvPr id="45" name="Rectangle 44"/>
          <p:cNvSpPr/>
          <p:nvPr/>
        </p:nvSpPr>
        <p:spPr>
          <a:xfrm>
            <a:off x="3582602" y="4606061"/>
            <a:ext cx="5347849" cy="274320"/>
          </a:xfrm>
          <a:prstGeom prst="rect">
            <a:avLst/>
          </a:prstGeom>
          <a:solidFill>
            <a:srgbClr val="24385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6" name="Rectangle 45"/>
          <p:cNvSpPr/>
          <p:nvPr/>
        </p:nvSpPr>
        <p:spPr>
          <a:xfrm>
            <a:off x="10570172" y="4560341"/>
            <a:ext cx="100584" cy="36576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7" name="TextBox 46"/>
          <p:cNvSpPr txBox="1"/>
          <p:nvPr/>
        </p:nvSpPr>
        <p:spPr>
          <a:xfrm>
            <a:off x="3582602" y="4389440"/>
            <a:ext cx="1188720" cy="180045"/>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A$10.91</a:t>
            </a:r>
          </a:p>
        </p:txBody>
      </p:sp>
      <p:sp>
        <p:nvSpPr>
          <p:cNvPr id="48" name="TextBox 47"/>
          <p:cNvSpPr txBox="1"/>
          <p:nvPr/>
        </p:nvSpPr>
        <p:spPr>
          <a:xfrm>
            <a:off x="7741732" y="4389440"/>
            <a:ext cx="1188720" cy="180045"/>
          </a:xfrm>
          <a:prstGeom prst="rect">
            <a:avLst/>
          </a:prstGeom>
          <a:noFill/>
        </p:spPr>
        <p:txBody>
          <a:bodyPr wrap="square" anchor="t" lIns="0" tIns="0" rIns="0" bIns="0">
            <a:noAutofit/>
          </a:bodyPr>
          <a:lstStyle/>
          <a:p>
            <a:pPr algn="r">
              <a:lnSpc>
                <a:spcPct val="122000"/>
              </a:lnSpc>
              <a:spcAft>
                <a:spcPts val="0"/>
              </a:spcAft>
            </a:pPr>
            <a:r>
              <a:rPr sz="869" b="1">
                <a:solidFill>
                  <a:srgbClr val="0A1E3C"/>
                </a:solidFill>
                <a:latin typeface="Arial"/>
              </a:rPr>
              <a:t>A$17.84</a:t>
            </a:r>
          </a:p>
        </p:txBody>
      </p:sp>
      <p:sp>
        <p:nvSpPr>
          <p:cNvPr id="49" name="TextBox 48"/>
          <p:cNvSpPr txBox="1"/>
          <p:nvPr/>
        </p:nvSpPr>
        <p:spPr>
          <a:xfrm>
            <a:off x="10026104" y="4343720"/>
            <a:ext cx="1188720" cy="180045"/>
          </a:xfrm>
          <a:prstGeom prst="rect">
            <a:avLst/>
          </a:prstGeom>
          <a:noFill/>
        </p:spPr>
        <p:txBody>
          <a:bodyPr wrap="square" anchor="t" lIns="0" tIns="0" rIns="0" bIns="0">
            <a:noAutofit/>
          </a:bodyPr>
          <a:lstStyle/>
          <a:p>
            <a:pPr algn="ctr">
              <a:lnSpc>
                <a:spcPct val="122000"/>
              </a:lnSpc>
              <a:spcAft>
                <a:spcPts val="0"/>
              </a:spcAft>
            </a:pPr>
            <a:r>
              <a:rPr sz="869" b="1">
                <a:solidFill>
                  <a:srgbClr val="C2410C"/>
                </a:solidFill>
                <a:latin typeface="Arial"/>
              </a:rPr>
              <a:t>A$20.03</a:t>
            </a:r>
          </a:p>
        </p:txBody>
      </p:sp>
      <p:sp>
        <p:nvSpPr>
          <p:cNvPr id="50" name="TextBox 49"/>
          <p:cNvSpPr txBox="1"/>
          <p:nvPr/>
        </p:nvSpPr>
        <p:spPr>
          <a:xfrm>
            <a:off x="3582602" y="4953533"/>
            <a:ext cx="1463040" cy="157276"/>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52-week low</a:t>
            </a:r>
          </a:p>
        </p:txBody>
      </p:sp>
      <p:sp>
        <p:nvSpPr>
          <p:cNvPr id="51" name="TextBox 50"/>
          <p:cNvSpPr txBox="1"/>
          <p:nvPr/>
        </p:nvSpPr>
        <p:spPr>
          <a:xfrm>
            <a:off x="7467412" y="4953533"/>
            <a:ext cx="1463040" cy="157276"/>
          </a:xfrm>
          <a:prstGeom prst="rect">
            <a:avLst/>
          </a:prstGeom>
          <a:noFill/>
        </p:spPr>
        <p:txBody>
          <a:bodyPr wrap="square" anchor="t" lIns="0" tIns="0" rIns="0" bIns="0">
            <a:noAutofit/>
          </a:bodyPr>
          <a:lstStyle/>
          <a:p>
            <a:pPr algn="r">
              <a:lnSpc>
                <a:spcPct val="122000"/>
              </a:lnSpc>
              <a:spcAft>
                <a:spcPts val="0"/>
              </a:spcAft>
            </a:pPr>
            <a:r>
              <a:rPr sz="760" b="0">
                <a:solidFill>
                  <a:srgbClr val="5B6B84"/>
                </a:solidFill>
                <a:latin typeface="Arial"/>
              </a:rPr>
              <a:t>52-week high</a:t>
            </a:r>
          </a:p>
        </p:txBody>
      </p:sp>
      <p:sp>
        <p:nvSpPr>
          <p:cNvPr id="52" name="TextBox 51"/>
          <p:cNvSpPr txBox="1"/>
          <p:nvPr/>
        </p:nvSpPr>
        <p:spPr>
          <a:xfrm>
            <a:off x="9934664" y="4999253"/>
            <a:ext cx="1371600" cy="157276"/>
          </a:xfrm>
          <a:prstGeom prst="rect">
            <a:avLst/>
          </a:prstGeom>
          <a:noFill/>
        </p:spPr>
        <p:txBody>
          <a:bodyPr wrap="square" anchor="t" lIns="0" tIns="0" rIns="0" bIns="0">
            <a:noAutofit/>
          </a:bodyPr>
          <a:lstStyle/>
          <a:p>
            <a:pPr algn="ctr">
              <a:lnSpc>
                <a:spcPct val="120000"/>
              </a:lnSpc>
              <a:spcAft>
                <a:spcPts val="0"/>
              </a:spcAft>
            </a:pPr>
            <a:r>
              <a:rPr sz="760" b="1">
                <a:solidFill>
                  <a:srgbClr val="C2410C"/>
                </a:solidFill>
                <a:latin typeface="Arial"/>
              </a:rPr>
              <a:t>Consensus target</a:t>
            </a:r>
          </a:p>
        </p:txBody>
      </p:sp>
      <p:sp>
        <p:nvSpPr>
          <p:cNvPr id="53" name="TextBox 52"/>
          <p:cNvSpPr txBox="1"/>
          <p:nvPr/>
        </p:nvSpPr>
        <p:spPr>
          <a:xfrm>
            <a:off x="9934664" y="5138242"/>
            <a:ext cx="1371600" cy="157276"/>
          </a:xfrm>
          <a:prstGeom prst="rect">
            <a:avLst/>
          </a:prstGeom>
          <a:noFill/>
        </p:spPr>
        <p:txBody>
          <a:bodyPr wrap="square" anchor="t" lIns="0" tIns="0" rIns="0" bIns="0">
            <a:noAutofit/>
          </a:bodyPr>
          <a:lstStyle/>
          <a:p>
            <a:pPr algn="ctr">
              <a:lnSpc>
                <a:spcPct val="120000"/>
              </a:lnSpc>
              <a:spcAft>
                <a:spcPts val="0"/>
              </a:spcAft>
            </a:pPr>
            <a:r>
              <a:rPr sz="760" b="0">
                <a:solidFill>
                  <a:srgbClr val="C2410C"/>
                </a:solidFill>
                <a:latin typeface="Arial"/>
              </a:rPr>
              <a:t>(strong buy)</a:t>
            </a:r>
          </a:p>
        </p:txBody>
      </p:sp>
      <p:sp>
        <p:nvSpPr>
          <p:cNvPr id="54" name="Rectangle 53"/>
          <p:cNvSpPr/>
          <p:nvPr/>
        </p:nvSpPr>
        <p:spPr>
          <a:xfrm>
            <a:off x="2880359" y="5454822"/>
            <a:ext cx="848864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5" name="Rectangle 54"/>
          <p:cNvSpPr/>
          <p:nvPr/>
        </p:nvSpPr>
        <p:spPr>
          <a:xfrm>
            <a:off x="2880359" y="5454822"/>
            <a:ext cx="11430" cy="54864"/>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6" name="TextBox 55"/>
          <p:cNvSpPr txBox="1"/>
          <p:nvPr/>
        </p:nvSpPr>
        <p:spPr>
          <a:xfrm>
            <a:off x="2606039" y="5527974"/>
            <a:ext cx="548640" cy="146304"/>
          </a:xfrm>
          <a:prstGeom prst="rect">
            <a:avLst/>
          </a:prstGeom>
          <a:noFill/>
        </p:spPr>
        <p:txBody>
          <a:bodyPr wrap="square" anchor="t" lIns="0" tIns="0" rIns="0" bIns="0">
            <a:noAutofit/>
          </a:bodyPr>
          <a:lstStyle/>
          <a:p>
            <a:pPr algn="ctr">
              <a:lnSpc>
                <a:spcPct val="122000"/>
              </a:lnSpc>
              <a:spcAft>
                <a:spcPts val="0"/>
              </a:spcAft>
            </a:pPr>
            <a:r>
              <a:rPr sz="760" b="0">
                <a:solidFill>
                  <a:srgbClr val="8A99B0"/>
                </a:solidFill>
                <a:latin typeface="Arial"/>
              </a:rPr>
              <a:t>A$10</a:t>
            </a:r>
          </a:p>
        </p:txBody>
      </p:sp>
      <p:sp>
        <p:nvSpPr>
          <p:cNvPr id="57" name="Rectangle 56"/>
          <p:cNvSpPr/>
          <p:nvPr/>
        </p:nvSpPr>
        <p:spPr>
          <a:xfrm>
            <a:off x="4423750" y="5454822"/>
            <a:ext cx="11430" cy="54864"/>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8" name="TextBox 57"/>
          <p:cNvSpPr txBox="1"/>
          <p:nvPr/>
        </p:nvSpPr>
        <p:spPr>
          <a:xfrm>
            <a:off x="4149430" y="5527974"/>
            <a:ext cx="548640" cy="146304"/>
          </a:xfrm>
          <a:prstGeom prst="rect">
            <a:avLst/>
          </a:prstGeom>
          <a:noFill/>
        </p:spPr>
        <p:txBody>
          <a:bodyPr wrap="square" anchor="t" lIns="0" tIns="0" rIns="0" bIns="0">
            <a:noAutofit/>
          </a:bodyPr>
          <a:lstStyle/>
          <a:p>
            <a:pPr algn="ctr">
              <a:lnSpc>
                <a:spcPct val="122000"/>
              </a:lnSpc>
              <a:spcAft>
                <a:spcPts val="0"/>
              </a:spcAft>
            </a:pPr>
            <a:r>
              <a:rPr sz="760" b="0">
                <a:solidFill>
                  <a:srgbClr val="8A99B0"/>
                </a:solidFill>
                <a:latin typeface="Arial"/>
              </a:rPr>
              <a:t>A$12</a:t>
            </a:r>
          </a:p>
        </p:txBody>
      </p:sp>
      <p:sp>
        <p:nvSpPr>
          <p:cNvPr id="59" name="Rectangle 58"/>
          <p:cNvSpPr/>
          <p:nvPr/>
        </p:nvSpPr>
        <p:spPr>
          <a:xfrm>
            <a:off x="5967141" y="5454822"/>
            <a:ext cx="11430" cy="54864"/>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0" name="TextBox 59"/>
          <p:cNvSpPr txBox="1"/>
          <p:nvPr/>
        </p:nvSpPr>
        <p:spPr>
          <a:xfrm>
            <a:off x="5692821" y="5527974"/>
            <a:ext cx="548640" cy="146304"/>
          </a:xfrm>
          <a:prstGeom prst="rect">
            <a:avLst/>
          </a:prstGeom>
          <a:noFill/>
        </p:spPr>
        <p:txBody>
          <a:bodyPr wrap="square" anchor="t" lIns="0" tIns="0" rIns="0" bIns="0">
            <a:noAutofit/>
          </a:bodyPr>
          <a:lstStyle/>
          <a:p>
            <a:pPr algn="ctr">
              <a:lnSpc>
                <a:spcPct val="122000"/>
              </a:lnSpc>
              <a:spcAft>
                <a:spcPts val="0"/>
              </a:spcAft>
            </a:pPr>
            <a:r>
              <a:rPr sz="760" b="0">
                <a:solidFill>
                  <a:srgbClr val="8A99B0"/>
                </a:solidFill>
                <a:latin typeface="Arial"/>
              </a:rPr>
              <a:t>A$14</a:t>
            </a:r>
          </a:p>
        </p:txBody>
      </p:sp>
      <p:sp>
        <p:nvSpPr>
          <p:cNvPr id="61" name="Rectangle 60"/>
          <p:cNvSpPr/>
          <p:nvPr/>
        </p:nvSpPr>
        <p:spPr>
          <a:xfrm>
            <a:off x="7510532" y="5454822"/>
            <a:ext cx="11430" cy="54864"/>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2" name="TextBox 61"/>
          <p:cNvSpPr txBox="1"/>
          <p:nvPr/>
        </p:nvSpPr>
        <p:spPr>
          <a:xfrm>
            <a:off x="7236212" y="5527974"/>
            <a:ext cx="548640" cy="146304"/>
          </a:xfrm>
          <a:prstGeom prst="rect">
            <a:avLst/>
          </a:prstGeom>
          <a:noFill/>
        </p:spPr>
        <p:txBody>
          <a:bodyPr wrap="square" anchor="t" lIns="0" tIns="0" rIns="0" bIns="0">
            <a:noAutofit/>
          </a:bodyPr>
          <a:lstStyle/>
          <a:p>
            <a:pPr algn="ctr">
              <a:lnSpc>
                <a:spcPct val="122000"/>
              </a:lnSpc>
              <a:spcAft>
                <a:spcPts val="0"/>
              </a:spcAft>
            </a:pPr>
            <a:r>
              <a:rPr sz="760" b="0">
                <a:solidFill>
                  <a:srgbClr val="8A99B0"/>
                </a:solidFill>
                <a:latin typeface="Arial"/>
              </a:rPr>
              <a:t>A$16</a:t>
            </a:r>
          </a:p>
        </p:txBody>
      </p:sp>
      <p:sp>
        <p:nvSpPr>
          <p:cNvPr id="63" name="Rectangle 62"/>
          <p:cNvSpPr/>
          <p:nvPr/>
        </p:nvSpPr>
        <p:spPr>
          <a:xfrm>
            <a:off x="9053923" y="5454822"/>
            <a:ext cx="11430" cy="54864"/>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4" name="TextBox 63"/>
          <p:cNvSpPr txBox="1"/>
          <p:nvPr/>
        </p:nvSpPr>
        <p:spPr>
          <a:xfrm>
            <a:off x="8779603" y="5527974"/>
            <a:ext cx="548640" cy="146304"/>
          </a:xfrm>
          <a:prstGeom prst="rect">
            <a:avLst/>
          </a:prstGeom>
          <a:noFill/>
        </p:spPr>
        <p:txBody>
          <a:bodyPr wrap="square" anchor="t" lIns="0" tIns="0" rIns="0" bIns="0">
            <a:noAutofit/>
          </a:bodyPr>
          <a:lstStyle/>
          <a:p>
            <a:pPr algn="ctr">
              <a:lnSpc>
                <a:spcPct val="122000"/>
              </a:lnSpc>
              <a:spcAft>
                <a:spcPts val="0"/>
              </a:spcAft>
            </a:pPr>
            <a:r>
              <a:rPr sz="760" b="0">
                <a:solidFill>
                  <a:srgbClr val="8A99B0"/>
                </a:solidFill>
                <a:latin typeface="Arial"/>
              </a:rPr>
              <a:t>A$18</a:t>
            </a:r>
          </a:p>
        </p:txBody>
      </p:sp>
      <p:sp>
        <p:nvSpPr>
          <p:cNvPr id="65" name="Rectangle 64"/>
          <p:cNvSpPr/>
          <p:nvPr/>
        </p:nvSpPr>
        <p:spPr>
          <a:xfrm>
            <a:off x="10597314" y="5454822"/>
            <a:ext cx="11430" cy="54864"/>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6" name="TextBox 65"/>
          <p:cNvSpPr txBox="1"/>
          <p:nvPr/>
        </p:nvSpPr>
        <p:spPr>
          <a:xfrm>
            <a:off x="10322994" y="5527974"/>
            <a:ext cx="548640" cy="146304"/>
          </a:xfrm>
          <a:prstGeom prst="rect">
            <a:avLst/>
          </a:prstGeom>
          <a:noFill/>
        </p:spPr>
        <p:txBody>
          <a:bodyPr wrap="square" anchor="t" lIns="0" tIns="0" rIns="0" bIns="0">
            <a:noAutofit/>
          </a:bodyPr>
          <a:lstStyle/>
          <a:p>
            <a:pPr algn="ctr">
              <a:lnSpc>
                <a:spcPct val="122000"/>
              </a:lnSpc>
              <a:spcAft>
                <a:spcPts val="0"/>
              </a:spcAft>
            </a:pPr>
            <a:r>
              <a:rPr sz="760" b="0">
                <a:solidFill>
                  <a:srgbClr val="8A99B0"/>
                </a:solidFill>
                <a:latin typeface="Arial"/>
              </a:rPr>
              <a:t>A$20</a:t>
            </a:r>
          </a:p>
        </p:txBody>
      </p:sp>
      <p:sp>
        <p:nvSpPr>
          <p:cNvPr id="67" name="TextBox 66"/>
          <p:cNvSpPr txBox="1"/>
          <p:nvPr/>
        </p:nvSpPr>
        <p:spPr>
          <a:xfrm>
            <a:off x="502920" y="5802294"/>
            <a:ext cx="11186129" cy="159593"/>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Brackets are inashanu estimates from the figures above: the A$20.03 consensus target sits ~12% above the A$17.84 52-week high, and the high is ~64% above the A$10.91 low.</a:t>
            </a:r>
          </a:p>
        </p:txBody>
      </p:sp>
      <p:sp>
        <p:nvSpPr>
          <p:cNvPr id="68" name="TextBox 67"/>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MarketScreener NXT quote (live page, retrieved 21 Sep 2026); The Bull (17 Sep 2026); Quantfolio (19 Jul 2026); Goodman FY26 (20 Aug 2026); Mingtiandi (May 2026); Kalkine (Aug 2026); Morningstar via dossier.</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09 · Capital markets</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59</a:t>
            </a:r>
          </a:p>
        </p:txBody>
      </p:sp>
      <p:sp>
        <p:nvSpPr>
          <p:cNvPr id="9" name="TextBox 8"/>
          <p:cNvSpPr txBox="1"/>
          <p:nvPr/>
        </p:nvSpPr>
        <p:spPr>
          <a:xfrm>
            <a:off x="502920" y="576072"/>
            <a:ext cx="11186129"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Debt is the sector’s real ballot box, and it is voting yes, in sustainability-linked format</a:t>
            </a:r>
          </a:p>
        </p:txBody>
      </p:sp>
      <p:sp>
        <p:nvSpPr>
          <p:cNvPr id="10" name="TextBox 9"/>
          <p:cNvSpPr txBox="1"/>
          <p:nvPr/>
        </p:nvSpPr>
        <p:spPr>
          <a:xfrm>
            <a:off x="6982188" y="1000050"/>
            <a:ext cx="4706860"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Global context, and a cautionary template</a:t>
            </a:r>
          </a:p>
        </p:txBody>
      </p:sp>
      <p:sp>
        <p:nvSpPr>
          <p:cNvPr id="11" name="Rectangle 10"/>
          <p:cNvSpPr/>
          <p:nvPr/>
        </p:nvSpPr>
        <p:spPr>
          <a:xfrm>
            <a:off x="6982188" y="1182930"/>
            <a:ext cx="4706860"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6991332" y="1353658"/>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7165068" y="1274370"/>
            <a:ext cx="4523980" cy="363016"/>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US operating ~50 GW vs Australia’s ~1.35 GW (ITK; US figure from FERC via Utility Dive). Australia is under 3% of the US market by capacity (1.35/50 = 2.7%).</a:t>
            </a:r>
          </a:p>
        </p:txBody>
      </p:sp>
      <p:sp>
        <p:nvSpPr>
          <p:cNvPr id="14" name="Rectangle 13"/>
          <p:cNvSpPr/>
          <p:nvPr/>
        </p:nvSpPr>
        <p:spPr>
          <a:xfrm>
            <a:off x="6991332" y="1789827"/>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TextBox 14"/>
          <p:cNvSpPr txBox="1"/>
          <p:nvPr/>
        </p:nvSpPr>
        <p:spPr>
          <a:xfrm>
            <a:off x="7165068" y="1710539"/>
            <a:ext cx="4523980" cy="363016"/>
          </a:xfrm>
          <a:prstGeom prst="rect">
            <a:avLst/>
          </a:prstGeom>
          <a:noFill/>
        </p:spPr>
        <p:txBody>
          <a:bodyPr wrap="square" anchor="t" lIns="0" tIns="0" rIns="0" bIns="0">
            <a:noAutofit/>
          </a:bodyPr>
          <a:lstStyle/>
          <a:p>
            <a:pPr algn="l">
              <a:lnSpc>
                <a:spcPct val="130000"/>
              </a:lnSpc>
              <a:spcAft>
                <a:spcPts val="0"/>
              </a:spcAft>
            </a:pPr>
            <a:r>
              <a:rPr sz="869" b="0" spc="-19">
                <a:solidFill>
                  <a:srgbClr val="0A1E3C"/>
                </a:solidFill>
                <a:latin typeface="Arial"/>
              </a:rPr>
              <a:t>Aligned Data Centers (Macquarie-owned) sold to a BlackRock/GIP/MGX/Microsoft/Nvidia consortium at US$40bn EV (2025), surpassing AirTrunk as the largest DC deal.</a:t>
            </a:r>
          </a:p>
        </p:txBody>
      </p:sp>
      <p:sp>
        <p:nvSpPr>
          <p:cNvPr id="16" name="Rectangle 15"/>
          <p:cNvSpPr/>
          <p:nvPr/>
        </p:nvSpPr>
        <p:spPr>
          <a:xfrm>
            <a:off x="6991332" y="2225995"/>
            <a:ext cx="96012" cy="20116"/>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TextBox 16"/>
          <p:cNvSpPr txBox="1"/>
          <p:nvPr/>
        </p:nvSpPr>
        <p:spPr>
          <a:xfrm>
            <a:off x="7165068" y="2146708"/>
            <a:ext cx="4523980" cy="535381"/>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Global under-construction trackers diverge wildly: C&amp;W 31.7 GW, JLL 35 GW (North America alone), BNEF 23.1 GW, and CBRE showed the first YoY decline in US construction starts (2025).</a:t>
            </a:r>
          </a:p>
        </p:txBody>
      </p:sp>
      <p:sp>
        <p:nvSpPr>
          <p:cNvPr id="18" name="TextBox 17"/>
          <p:cNvSpPr txBox="1"/>
          <p:nvPr/>
        </p:nvSpPr>
        <p:spPr>
          <a:xfrm>
            <a:off x="6982188" y="2883257"/>
            <a:ext cx="4706860"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The scale check, GW: one scale for capacity and the trackers</a:t>
            </a:r>
          </a:p>
        </p:txBody>
      </p:sp>
      <p:sp>
        <p:nvSpPr>
          <p:cNvPr id="19" name="Rectangle 18"/>
          <p:cNvSpPr/>
          <p:nvPr/>
        </p:nvSpPr>
        <p:spPr>
          <a:xfrm>
            <a:off x="6982188" y="3066137"/>
            <a:ext cx="4706860"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TextBox 19"/>
          <p:cNvSpPr txBox="1"/>
          <p:nvPr/>
        </p:nvSpPr>
        <p:spPr>
          <a:xfrm>
            <a:off x="6982188" y="3157577"/>
            <a:ext cx="4706860" cy="155448"/>
          </a:xfrm>
          <a:prstGeom prst="rect">
            <a:avLst/>
          </a:prstGeom>
          <a:noFill/>
        </p:spPr>
        <p:txBody>
          <a:bodyPr wrap="square" anchor="t" lIns="0" tIns="0" rIns="0" bIns="0">
            <a:noAutofit/>
          </a:bodyPr>
          <a:lstStyle/>
          <a:p>
            <a:r>
              <a:rPr sz="800" b="1" spc="80">
                <a:solidFill>
                  <a:srgbClr val="5B6B84"/>
                </a:solidFill>
                <a:latin typeface="Arial"/>
              </a:rPr>
              <a:t>OPERATING CAPACITY (ITK)</a:t>
            </a:r>
          </a:p>
        </p:txBody>
      </p:sp>
      <p:sp>
        <p:nvSpPr>
          <p:cNvPr id="21" name="TextBox 20"/>
          <p:cNvSpPr txBox="1"/>
          <p:nvPr/>
        </p:nvSpPr>
        <p:spPr>
          <a:xfrm>
            <a:off x="6982188" y="3340457"/>
            <a:ext cx="1554480" cy="182880"/>
          </a:xfrm>
          <a:prstGeom prst="rect">
            <a:avLst/>
          </a:prstGeom>
          <a:noFill/>
        </p:spPr>
        <p:txBody>
          <a:bodyPr wrap="square" anchor="t" lIns="0" tIns="0" rIns="0" bIns="0">
            <a:noAutofit/>
          </a:bodyPr>
          <a:lstStyle/>
          <a:p>
            <a:pPr algn="l">
              <a:lnSpc>
                <a:spcPct val="122000"/>
              </a:lnSpc>
              <a:spcAft>
                <a:spcPts val="0"/>
              </a:spcAft>
            </a:pPr>
            <a:r>
              <a:rPr sz="869" b="0">
                <a:solidFill>
                  <a:srgbClr val="0A1E3C"/>
                </a:solidFill>
                <a:latin typeface="Arial"/>
              </a:rPr>
              <a:t>United States</a:t>
            </a:r>
          </a:p>
        </p:txBody>
      </p:sp>
      <p:sp>
        <p:nvSpPr>
          <p:cNvPr id="22" name="Rectangle 21"/>
          <p:cNvSpPr/>
          <p:nvPr/>
        </p:nvSpPr>
        <p:spPr>
          <a:xfrm>
            <a:off x="8609820" y="3358745"/>
            <a:ext cx="2292844" cy="155448"/>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Rectangle 22"/>
          <p:cNvSpPr/>
          <p:nvPr/>
        </p:nvSpPr>
        <p:spPr>
          <a:xfrm>
            <a:off x="8609820" y="3358745"/>
            <a:ext cx="2292844" cy="15544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TextBox 23"/>
          <p:cNvSpPr txBox="1"/>
          <p:nvPr/>
        </p:nvSpPr>
        <p:spPr>
          <a:xfrm>
            <a:off x="10975817" y="3340457"/>
            <a:ext cx="713232" cy="182880"/>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~50 GW</a:t>
            </a:r>
          </a:p>
        </p:txBody>
      </p:sp>
      <p:sp>
        <p:nvSpPr>
          <p:cNvPr id="25" name="TextBox 24"/>
          <p:cNvSpPr txBox="1"/>
          <p:nvPr/>
        </p:nvSpPr>
        <p:spPr>
          <a:xfrm>
            <a:off x="6982188" y="3560535"/>
            <a:ext cx="1554480" cy="182880"/>
          </a:xfrm>
          <a:prstGeom prst="rect">
            <a:avLst/>
          </a:prstGeom>
          <a:noFill/>
        </p:spPr>
        <p:txBody>
          <a:bodyPr wrap="square" anchor="t" lIns="0" tIns="0" rIns="0" bIns="0">
            <a:noAutofit/>
          </a:bodyPr>
          <a:lstStyle/>
          <a:p>
            <a:pPr algn="l">
              <a:lnSpc>
                <a:spcPct val="122000"/>
              </a:lnSpc>
              <a:spcAft>
                <a:spcPts val="0"/>
              </a:spcAft>
            </a:pPr>
            <a:r>
              <a:rPr sz="869" b="0">
                <a:solidFill>
                  <a:srgbClr val="0A1E3C"/>
                </a:solidFill>
                <a:latin typeface="Arial"/>
              </a:rPr>
              <a:t>Australia</a:t>
            </a:r>
          </a:p>
        </p:txBody>
      </p:sp>
      <p:sp>
        <p:nvSpPr>
          <p:cNvPr id="26" name="Rectangle 25"/>
          <p:cNvSpPr/>
          <p:nvPr/>
        </p:nvSpPr>
        <p:spPr>
          <a:xfrm>
            <a:off x="8609820" y="3578823"/>
            <a:ext cx="2292844" cy="155448"/>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Rectangle 26"/>
          <p:cNvSpPr/>
          <p:nvPr/>
        </p:nvSpPr>
        <p:spPr>
          <a:xfrm>
            <a:off x="8609820" y="3578823"/>
            <a:ext cx="61906" cy="15544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TextBox 27"/>
          <p:cNvSpPr txBox="1"/>
          <p:nvPr/>
        </p:nvSpPr>
        <p:spPr>
          <a:xfrm>
            <a:off x="10975817" y="3560535"/>
            <a:ext cx="713232" cy="182880"/>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~1.35 GW</a:t>
            </a:r>
          </a:p>
        </p:txBody>
      </p:sp>
      <p:sp>
        <p:nvSpPr>
          <p:cNvPr id="29" name="TextBox 28"/>
          <p:cNvSpPr txBox="1"/>
          <p:nvPr/>
        </p:nvSpPr>
        <p:spPr>
          <a:xfrm>
            <a:off x="6982188" y="3890340"/>
            <a:ext cx="4706860" cy="155448"/>
          </a:xfrm>
          <a:prstGeom prst="rect">
            <a:avLst/>
          </a:prstGeom>
          <a:noFill/>
        </p:spPr>
        <p:txBody>
          <a:bodyPr wrap="square" anchor="t" lIns="0" tIns="0" rIns="0" bIns="0">
            <a:noAutofit/>
          </a:bodyPr>
          <a:lstStyle/>
          <a:p>
            <a:r>
              <a:rPr sz="800" b="1" spc="80">
                <a:solidFill>
                  <a:srgbClr val="5B6B84"/>
                </a:solidFill>
                <a:latin typeface="Arial"/>
              </a:rPr>
              <a:t>UNDER CONSTRUCTION, THREE TRACKERS</a:t>
            </a:r>
          </a:p>
        </p:txBody>
      </p:sp>
      <p:sp>
        <p:nvSpPr>
          <p:cNvPr id="30" name="TextBox 29"/>
          <p:cNvSpPr txBox="1"/>
          <p:nvPr/>
        </p:nvSpPr>
        <p:spPr>
          <a:xfrm>
            <a:off x="6982188" y="4073220"/>
            <a:ext cx="1554480" cy="182880"/>
          </a:xfrm>
          <a:prstGeom prst="rect">
            <a:avLst/>
          </a:prstGeom>
          <a:noFill/>
        </p:spPr>
        <p:txBody>
          <a:bodyPr wrap="square" anchor="t" lIns="0" tIns="0" rIns="0" bIns="0">
            <a:noAutofit/>
          </a:bodyPr>
          <a:lstStyle/>
          <a:p>
            <a:pPr algn="l">
              <a:lnSpc>
                <a:spcPct val="122000"/>
              </a:lnSpc>
              <a:spcAft>
                <a:spcPts val="0"/>
              </a:spcAft>
            </a:pPr>
            <a:r>
              <a:rPr sz="869" b="0">
                <a:solidFill>
                  <a:srgbClr val="0A1E3C"/>
                </a:solidFill>
                <a:latin typeface="Arial"/>
              </a:rPr>
              <a:t>C&amp;W</a:t>
            </a:r>
          </a:p>
        </p:txBody>
      </p:sp>
      <p:sp>
        <p:nvSpPr>
          <p:cNvPr id="31" name="Rectangle 30"/>
          <p:cNvSpPr/>
          <p:nvPr/>
        </p:nvSpPr>
        <p:spPr>
          <a:xfrm>
            <a:off x="8609820" y="4091508"/>
            <a:ext cx="2292844" cy="155448"/>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2" name="Rectangle 31"/>
          <p:cNvSpPr/>
          <p:nvPr/>
        </p:nvSpPr>
        <p:spPr>
          <a:xfrm>
            <a:off x="8609820" y="4091508"/>
            <a:ext cx="1453663" cy="15544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3" name="TextBox 32"/>
          <p:cNvSpPr txBox="1"/>
          <p:nvPr/>
        </p:nvSpPr>
        <p:spPr>
          <a:xfrm>
            <a:off x="10975817" y="4073220"/>
            <a:ext cx="713232" cy="182880"/>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31.7 GW</a:t>
            </a:r>
          </a:p>
        </p:txBody>
      </p:sp>
      <p:sp>
        <p:nvSpPr>
          <p:cNvPr id="34" name="TextBox 33"/>
          <p:cNvSpPr txBox="1"/>
          <p:nvPr/>
        </p:nvSpPr>
        <p:spPr>
          <a:xfrm>
            <a:off x="6982188" y="4293298"/>
            <a:ext cx="1554480" cy="182880"/>
          </a:xfrm>
          <a:prstGeom prst="rect">
            <a:avLst/>
          </a:prstGeom>
          <a:noFill/>
        </p:spPr>
        <p:txBody>
          <a:bodyPr wrap="square" anchor="t" lIns="0" tIns="0" rIns="0" bIns="0">
            <a:noAutofit/>
          </a:bodyPr>
          <a:lstStyle/>
          <a:p>
            <a:pPr algn="l">
              <a:lnSpc>
                <a:spcPct val="122000"/>
              </a:lnSpc>
              <a:spcAft>
                <a:spcPts val="0"/>
              </a:spcAft>
            </a:pPr>
            <a:r>
              <a:rPr sz="869" b="0">
                <a:solidFill>
                  <a:srgbClr val="0A1E3C"/>
                </a:solidFill>
                <a:latin typeface="Arial"/>
              </a:rPr>
              <a:t>JLL (North America alone)</a:t>
            </a:r>
          </a:p>
        </p:txBody>
      </p:sp>
      <p:sp>
        <p:nvSpPr>
          <p:cNvPr id="35" name="Rectangle 34"/>
          <p:cNvSpPr/>
          <p:nvPr/>
        </p:nvSpPr>
        <p:spPr>
          <a:xfrm>
            <a:off x="8609820" y="4311586"/>
            <a:ext cx="2292844" cy="155448"/>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Rectangle 35"/>
          <p:cNvSpPr/>
          <p:nvPr/>
        </p:nvSpPr>
        <p:spPr>
          <a:xfrm>
            <a:off x="8609820" y="4311586"/>
            <a:ext cx="1604991" cy="15544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7" name="TextBox 36"/>
          <p:cNvSpPr txBox="1"/>
          <p:nvPr/>
        </p:nvSpPr>
        <p:spPr>
          <a:xfrm>
            <a:off x="10975817" y="4293298"/>
            <a:ext cx="713232" cy="182880"/>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35 GW</a:t>
            </a:r>
          </a:p>
        </p:txBody>
      </p:sp>
      <p:sp>
        <p:nvSpPr>
          <p:cNvPr id="38" name="TextBox 37"/>
          <p:cNvSpPr txBox="1"/>
          <p:nvPr/>
        </p:nvSpPr>
        <p:spPr>
          <a:xfrm>
            <a:off x="6982188" y="4513376"/>
            <a:ext cx="1554480" cy="182880"/>
          </a:xfrm>
          <a:prstGeom prst="rect">
            <a:avLst/>
          </a:prstGeom>
          <a:noFill/>
        </p:spPr>
        <p:txBody>
          <a:bodyPr wrap="square" anchor="t" lIns="0" tIns="0" rIns="0" bIns="0">
            <a:noAutofit/>
          </a:bodyPr>
          <a:lstStyle/>
          <a:p>
            <a:pPr algn="l">
              <a:lnSpc>
                <a:spcPct val="122000"/>
              </a:lnSpc>
              <a:spcAft>
                <a:spcPts val="0"/>
              </a:spcAft>
            </a:pPr>
            <a:r>
              <a:rPr sz="869" b="0">
                <a:solidFill>
                  <a:srgbClr val="0A1E3C"/>
                </a:solidFill>
                <a:latin typeface="Arial"/>
              </a:rPr>
              <a:t>BNEF</a:t>
            </a:r>
          </a:p>
        </p:txBody>
      </p:sp>
      <p:sp>
        <p:nvSpPr>
          <p:cNvPr id="39" name="Rectangle 38"/>
          <p:cNvSpPr/>
          <p:nvPr/>
        </p:nvSpPr>
        <p:spPr>
          <a:xfrm>
            <a:off x="8609820" y="4531664"/>
            <a:ext cx="2292844" cy="155448"/>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0" name="Rectangle 39"/>
          <p:cNvSpPr/>
          <p:nvPr/>
        </p:nvSpPr>
        <p:spPr>
          <a:xfrm>
            <a:off x="8609820" y="4531664"/>
            <a:ext cx="1059294" cy="15544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1" name="TextBox 40"/>
          <p:cNvSpPr txBox="1"/>
          <p:nvPr/>
        </p:nvSpPr>
        <p:spPr>
          <a:xfrm>
            <a:off x="10975817" y="4513376"/>
            <a:ext cx="713232" cy="182880"/>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23.1 GW</a:t>
            </a:r>
          </a:p>
        </p:txBody>
      </p:sp>
      <p:sp>
        <p:nvSpPr>
          <p:cNvPr id="42" name="Rectangle 41"/>
          <p:cNvSpPr/>
          <p:nvPr/>
        </p:nvSpPr>
        <p:spPr>
          <a:xfrm>
            <a:off x="6982188" y="4952910"/>
            <a:ext cx="4706860" cy="100257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3" name="Rectangle 42"/>
          <p:cNvSpPr/>
          <p:nvPr/>
        </p:nvSpPr>
        <p:spPr>
          <a:xfrm>
            <a:off x="6982188" y="4952910"/>
            <a:ext cx="41148" cy="100257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4" name="TextBox 43"/>
          <p:cNvSpPr txBox="1"/>
          <p:nvPr/>
        </p:nvSpPr>
        <p:spPr>
          <a:xfrm>
            <a:off x="7165068" y="5080926"/>
            <a:ext cx="4395964" cy="183733"/>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THE WARNING INSIDE THE CONTEXT</a:t>
            </a:r>
          </a:p>
        </p:txBody>
      </p:sp>
      <p:sp>
        <p:nvSpPr>
          <p:cNvPr id="45" name="TextBox 44"/>
          <p:cNvSpPr txBox="1"/>
          <p:nvPr/>
        </p:nvSpPr>
        <p:spPr>
          <a:xfrm>
            <a:off x="7165068" y="5310379"/>
            <a:ext cx="4395964" cy="535381"/>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If the US, with ~37x Australia’s capacity, is seeing construction starts roll over, Australian pipeline claims deserve the same scepticism. Australia’s 44 GW request queue is the local version of the same inflation.</a:t>
            </a:r>
          </a:p>
        </p:txBody>
      </p:sp>
      <p:sp>
        <p:nvSpPr>
          <p:cNvPr id="46" name="TextBox 45"/>
          <p:cNvSpPr txBox="1"/>
          <p:nvPr/>
        </p:nvSpPr>
        <p:spPr>
          <a:xfrm>
            <a:off x="502920" y="1000050"/>
            <a:ext cx="6113508"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Headline facilities by borrower</a:t>
            </a:r>
          </a:p>
        </p:txBody>
      </p:sp>
      <p:sp>
        <p:nvSpPr>
          <p:cNvPr id="47" name="Rectangle 46"/>
          <p:cNvSpPr/>
          <p:nvPr/>
        </p:nvSpPr>
        <p:spPr>
          <a:xfrm>
            <a:off x="502920" y="1182930"/>
            <a:ext cx="6113508"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48" name="Table 47"/>
          <p:cNvGraphicFramePr>
            <a:graphicFrameLocks noGrp="1"/>
          </p:cNvGraphicFramePr>
          <p:nvPr/>
        </p:nvGraphicFramePr>
        <p:xfrm>
          <a:off x="502920" y="1274370"/>
          <a:ext cx="6113508" cy="2812174"/>
        </p:xfrm>
        <a:graphic>
          <a:graphicData uri="http://schemas.openxmlformats.org/drawingml/2006/table">
            <a:tbl>
              <a:tblPr firstRow="0" bandRow="0" firstCol="0" bandCol="0">
                <a:tableStyleId>{2D5ABB26-0587-4C30-8999-92F81FD0307C}</a:tableStyleId>
              </a:tblPr>
              <a:tblGrid>
                <a:gridCol w="960120"/>
                <a:gridCol w="5153388"/>
              </a:tblGrid>
              <a:tr h="335458">
                <a:tc>
                  <a:txBody>
                    <a:bodyPr wrap="square">
                      <a:noAutofit/>
                    </a:bodyPr>
                    <a:lstStyle/>
                    <a:p>
                      <a:pPr algn="l">
                        <a:lnSpc>
                          <a:spcPct val="118000"/>
                        </a:lnSpc>
                      </a:pPr>
                      <a:r>
                        <a:rPr sz="860" b="1">
                          <a:solidFill>
                            <a:srgbClr val="0A1E3C"/>
                          </a:solidFill>
                          <a:latin typeface="Arial"/>
                        </a:rPr>
                        <a:t>Borrower</a:t>
                      </a:r>
                    </a:p>
                  </a:txBody>
                  <a:tcPr marL="91440" marR="82296" marT="90401" marB="90401"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Facilities</a:t>
                      </a:r>
                    </a:p>
                  </a:txBody>
                  <a:tcPr marL="82296" marR="82296" marT="90401" marB="90401" anchor="t">
                    <a:lnT w="11430" cap="flat" cmpd="sng" algn="ctr">
                      <a:solidFill>
                        <a:srgbClr val="0A1E3C"/>
                      </a:solidFill>
                    </a:lnT>
                    <a:lnB w="11430" cap="flat" cmpd="sng" algn="ctr">
                      <a:solidFill>
                        <a:srgbClr val="0A1E3C"/>
                      </a:solidFill>
                    </a:lnB>
                    <a:noFill/>
                  </a:tcPr>
                </a:tc>
              </a:tr>
              <a:tr h="490114">
                <a:tc>
                  <a:txBody>
                    <a:bodyPr wrap="square">
                      <a:noAutofit/>
                    </a:bodyPr>
                    <a:lstStyle/>
                    <a:p>
                      <a:pPr algn="l">
                        <a:lnSpc>
                          <a:spcPct val="118000"/>
                        </a:lnSpc>
                      </a:pPr>
                      <a:r>
                        <a:rPr sz="860" b="1">
                          <a:solidFill>
                            <a:srgbClr val="0A1E3C"/>
                          </a:solidFill>
                          <a:latin typeface="Arial"/>
                        </a:rPr>
                        <a:t>AirTrunk</a:t>
                      </a:r>
                    </a:p>
                  </a:txBody>
                  <a:tcPr marL="91440" marR="82296" marT="90401" marB="90401" anchor="t">
                    <a:lnB w="7620" cap="flat" cmpd="sng" algn="ctr">
                      <a:solidFill>
                        <a:srgbClr val="D7DEE9"/>
                      </a:solidFill>
                    </a:lnB>
                    <a:solidFill>
                      <a:srgbClr val="F6E9E2"/>
                    </a:solidFill>
                  </a:tcPr>
                </a:tc>
                <a:tc>
                  <a:txBody>
                    <a:bodyPr wrap="square">
                      <a:noAutofit/>
                    </a:bodyPr>
                    <a:lstStyle/>
                    <a:p>
                      <a:pPr algn="l">
                        <a:lnSpc>
                          <a:spcPct val="118000"/>
                        </a:lnSpc>
                      </a:pPr>
                      <a:r>
                        <a:rPr sz="860" b="0">
                          <a:solidFill>
                            <a:srgbClr val="0A1E3C"/>
                          </a:solidFill>
                          <a:latin typeface="Arial"/>
                        </a:rPr>
                        <a:t>A$16bn SLL refinancing (Aug 2025, 60 banks); &gt;A$18bn total; ~A$4.3bn Kemps Creek construction facility sought (2026)</a:t>
                      </a:r>
                    </a:p>
                  </a:txBody>
                  <a:tcPr marL="82296" marR="82296" marT="90401" marB="90401" anchor="t">
                    <a:lnB w="7620" cap="flat" cmpd="sng" algn="ctr">
                      <a:solidFill>
                        <a:srgbClr val="D7DEE9"/>
                      </a:solidFill>
                    </a:lnB>
                    <a:solidFill>
                      <a:srgbClr val="F6E9E2"/>
                    </a:solidFill>
                  </a:tcPr>
                </a:tc>
              </a:tr>
              <a:tr h="490114">
                <a:tc>
                  <a:txBody>
                    <a:bodyPr wrap="square">
                      <a:noAutofit/>
                    </a:bodyPr>
                    <a:lstStyle/>
                    <a:p>
                      <a:pPr algn="l">
                        <a:lnSpc>
                          <a:spcPct val="118000"/>
                        </a:lnSpc>
                      </a:pPr>
                      <a:r>
                        <a:rPr sz="860" b="1">
                          <a:solidFill>
                            <a:srgbClr val="0A1E3C"/>
                          </a:solidFill>
                          <a:latin typeface="Arial"/>
                        </a:rPr>
                        <a:t>NEXTDC</a:t>
                      </a:r>
                    </a:p>
                  </a:txBody>
                  <a:tcPr marL="91440" marR="82296" marT="90401" marB="90401"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A$3.5bn senior debt (14 Aug 2025) + A$2.3bn (financial close 15 Jul 2026) = A$5.8bn of senior debt facilities; A$1.6bn drawn at 30 Jun 2026</a:t>
                      </a:r>
                    </a:p>
                  </a:txBody>
                  <a:tcPr marL="82296" marR="82296" marT="90401" marB="90401" anchor="t">
                    <a:lnB w="7620" cap="flat" cmpd="sng" algn="ctr">
                      <a:solidFill>
                        <a:srgbClr val="D7DEE9"/>
                      </a:solidFill>
                    </a:lnB>
                    <a:noFill/>
                  </a:tcPr>
                </a:tc>
              </a:tr>
              <a:tr h="490114">
                <a:tc>
                  <a:txBody>
                    <a:bodyPr wrap="square">
                      <a:noAutofit/>
                    </a:bodyPr>
                    <a:lstStyle/>
                    <a:p>
                      <a:pPr algn="l">
                        <a:lnSpc>
                          <a:spcPct val="118000"/>
                        </a:lnSpc>
                      </a:pPr>
                      <a:r>
                        <a:rPr sz="860" b="1">
                          <a:solidFill>
                            <a:srgbClr val="0A1E3C"/>
                          </a:solidFill>
                          <a:latin typeface="Arial"/>
                        </a:rPr>
                        <a:t>Firmus</a:t>
                      </a:r>
                    </a:p>
                  </a:txBody>
                  <a:tcPr marL="91440" marR="82296" marT="90401" marB="90401"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US$10bn private debt (Blackstone/Coatue, Feb 2026), among Australia’s largest-ever private debt financings</a:t>
                      </a:r>
                    </a:p>
                  </a:txBody>
                  <a:tcPr marL="82296" marR="82296" marT="90401" marB="90401" anchor="t">
                    <a:lnB w="7620" cap="flat" cmpd="sng" algn="ctr">
                      <a:solidFill>
                        <a:srgbClr val="D7DEE9"/>
                      </a:solidFill>
                    </a:lnB>
                    <a:noFill/>
                  </a:tcPr>
                </a:tc>
              </a:tr>
              <a:tr h="335458">
                <a:tc>
                  <a:txBody>
                    <a:bodyPr wrap="square">
                      <a:noAutofit/>
                    </a:bodyPr>
                    <a:lstStyle/>
                    <a:p>
                      <a:pPr algn="l">
                        <a:lnSpc>
                          <a:spcPct val="118000"/>
                        </a:lnSpc>
                      </a:pPr>
                      <a:r>
                        <a:rPr sz="860" b="1">
                          <a:solidFill>
                            <a:srgbClr val="0A1E3C"/>
                          </a:solidFill>
                          <a:latin typeface="Arial"/>
                        </a:rPr>
                        <a:t>CDC</a:t>
                      </a:r>
                    </a:p>
                  </a:txBody>
                  <a:tcPr marL="91440" marR="82296" marT="90401" marB="90401"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A$2.7bn bank facility (Mar 2026); 555 MW contract debt-funded, no new equity</a:t>
                      </a:r>
                    </a:p>
                  </a:txBody>
                  <a:tcPr marL="82296" marR="82296" marT="90401" marB="90401" anchor="t">
                    <a:lnB w="7620" cap="flat" cmpd="sng" algn="ctr">
                      <a:solidFill>
                        <a:srgbClr val="D7DEE9"/>
                      </a:solidFill>
                    </a:lnB>
                    <a:noFill/>
                  </a:tcPr>
                </a:tc>
              </a:tr>
              <a:tr h="335458">
                <a:tc>
                  <a:txBody>
                    <a:bodyPr wrap="square">
                      <a:noAutofit/>
                    </a:bodyPr>
                    <a:lstStyle/>
                    <a:p>
                      <a:pPr algn="l">
                        <a:lnSpc>
                          <a:spcPct val="118000"/>
                        </a:lnSpc>
                      </a:pPr>
                      <a:r>
                        <a:rPr sz="860" b="1">
                          <a:solidFill>
                            <a:srgbClr val="0A1E3C"/>
                          </a:solidFill>
                          <a:latin typeface="Arial"/>
                        </a:rPr>
                        <a:t>Stack</a:t>
                      </a:r>
                    </a:p>
                  </a:txBody>
                  <a:tcPr marL="91440" marR="82296" marT="90401" marB="90401"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A$1.3bn green loan (Jul 2025; Deutsche Bank, MUFG, Natixis, OCBC, SocGen)</a:t>
                      </a:r>
                    </a:p>
                  </a:txBody>
                  <a:tcPr marL="82296" marR="82296" marT="90401" marB="90401" anchor="t">
                    <a:lnB w="7620" cap="flat" cmpd="sng" algn="ctr">
                      <a:solidFill>
                        <a:srgbClr val="D7DEE9"/>
                      </a:solidFill>
                    </a:lnB>
                    <a:noFill/>
                  </a:tcPr>
                </a:tc>
              </a:tr>
              <a:tr h="335458">
                <a:tc>
                  <a:txBody>
                    <a:bodyPr wrap="square">
                      <a:noAutofit/>
                    </a:bodyPr>
                    <a:lstStyle/>
                    <a:p>
                      <a:pPr algn="l">
                        <a:lnSpc>
                          <a:spcPct val="118000"/>
                        </a:lnSpc>
                      </a:pPr>
                      <a:r>
                        <a:rPr sz="860" b="1">
                          <a:solidFill>
                            <a:srgbClr val="0A1E3C"/>
                          </a:solidFill>
                          <a:latin typeface="Arial"/>
                        </a:rPr>
                        <a:t>DCI</a:t>
                      </a:r>
                    </a:p>
                  </a:txBody>
                  <a:tcPr marL="91440" marR="82296" marT="90401" marB="90401"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World-first combined green + sustainability-linked refinancing (Natixis, 2022)</a:t>
                      </a:r>
                    </a:p>
                  </a:txBody>
                  <a:tcPr marL="82296" marR="82296" marT="90401" marB="90401" anchor="t">
                    <a:lnB w="11430" cap="flat" cmpd="sng" algn="ctr">
                      <a:solidFill>
                        <a:srgbClr val="0A1E3C"/>
                      </a:solidFill>
                    </a:lnB>
                    <a:noFill/>
                  </a:tcPr>
                </a:tc>
              </a:tr>
            </a:tbl>
          </a:graphicData>
        </a:graphic>
      </p:graphicFrame>
      <p:sp>
        <p:nvSpPr>
          <p:cNvPr id="49" name="Rectangle 48"/>
          <p:cNvSpPr/>
          <p:nvPr/>
        </p:nvSpPr>
        <p:spPr>
          <a:xfrm>
            <a:off x="502920" y="4382324"/>
            <a:ext cx="6113508" cy="1573164"/>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0" name="Rectangle 49"/>
          <p:cNvSpPr/>
          <p:nvPr/>
        </p:nvSpPr>
        <p:spPr>
          <a:xfrm>
            <a:off x="502920" y="4382324"/>
            <a:ext cx="41148" cy="157316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1" name="TextBox 50"/>
          <p:cNvSpPr txBox="1"/>
          <p:nvPr/>
        </p:nvSpPr>
        <p:spPr>
          <a:xfrm>
            <a:off x="704088" y="4528628"/>
            <a:ext cx="5766036" cy="164592"/>
          </a:xfrm>
          <a:prstGeom prst="rect">
            <a:avLst/>
          </a:prstGeom>
          <a:noFill/>
        </p:spPr>
        <p:txBody>
          <a:bodyPr wrap="square" anchor="t" lIns="0" tIns="0" rIns="0" bIns="0">
            <a:noAutofit/>
          </a:bodyPr>
          <a:lstStyle/>
          <a:p>
            <a:r>
              <a:rPr sz="919" b="1" spc="50">
                <a:solidFill>
                  <a:srgbClr val="0A1E3C"/>
                </a:solidFill>
                <a:latin typeface="Arial"/>
              </a:rPr>
              <a:t>FORMAT MATTERS</a:t>
            </a:r>
          </a:p>
        </p:txBody>
      </p:sp>
      <p:sp>
        <p:nvSpPr>
          <p:cNvPr id="52" name="TextBox 51"/>
          <p:cNvSpPr txBox="1"/>
          <p:nvPr/>
        </p:nvSpPr>
        <p:spPr>
          <a:xfrm>
            <a:off x="704088" y="4758082"/>
            <a:ext cx="5766036" cy="363016"/>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Sector debt is predominantly sustainability-linked/green: cheaper, deeper, and pre-aligned with net-generator compliance.</a:t>
            </a:r>
          </a:p>
        </p:txBody>
      </p:sp>
      <p:sp>
        <p:nvSpPr>
          <p:cNvPr id="53" name="Rectangle 52"/>
          <p:cNvSpPr/>
          <p:nvPr/>
        </p:nvSpPr>
        <p:spPr>
          <a:xfrm>
            <a:off x="704088" y="5230826"/>
            <a:ext cx="5766036"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4" name="TextBox 53"/>
          <p:cNvSpPr txBox="1"/>
          <p:nvPr/>
        </p:nvSpPr>
        <p:spPr>
          <a:xfrm>
            <a:off x="704088" y="5358842"/>
            <a:ext cx="2745858" cy="164592"/>
          </a:xfrm>
          <a:prstGeom prst="rect">
            <a:avLst/>
          </a:prstGeom>
          <a:noFill/>
        </p:spPr>
        <p:txBody>
          <a:bodyPr wrap="square" anchor="t" lIns="0" tIns="0" rIns="0" bIns="0">
            <a:noAutofit/>
          </a:bodyPr>
          <a:lstStyle/>
          <a:p>
            <a:r>
              <a:rPr sz="800" b="1" spc="80">
                <a:solidFill>
                  <a:srgbClr val="5B6B84"/>
                </a:solidFill>
                <a:latin typeface="Arial"/>
              </a:rPr>
              <a:t>LENDERS ARE UNDERWRITING</a:t>
            </a:r>
          </a:p>
        </p:txBody>
      </p:sp>
      <p:sp>
        <p:nvSpPr>
          <p:cNvPr id="55" name="TextBox 54"/>
          <p:cNvSpPr txBox="1"/>
          <p:nvPr/>
        </p:nvSpPr>
        <p:spPr>
          <a:xfrm>
            <a:off x="704088" y="5560010"/>
            <a:ext cx="2745858" cy="258317"/>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power and contracts</a:t>
            </a:r>
          </a:p>
        </p:txBody>
      </p:sp>
      <p:sp>
        <p:nvSpPr>
          <p:cNvPr id="56" name="Rectangle 55"/>
          <p:cNvSpPr/>
          <p:nvPr/>
        </p:nvSpPr>
        <p:spPr>
          <a:xfrm>
            <a:off x="3587106" y="5358842"/>
            <a:ext cx="11430" cy="441197"/>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7" name="TextBox 56"/>
          <p:cNvSpPr txBox="1"/>
          <p:nvPr/>
        </p:nvSpPr>
        <p:spPr>
          <a:xfrm>
            <a:off x="3724266" y="5358842"/>
            <a:ext cx="2745858" cy="164592"/>
          </a:xfrm>
          <a:prstGeom prst="rect">
            <a:avLst/>
          </a:prstGeom>
          <a:noFill/>
        </p:spPr>
        <p:txBody>
          <a:bodyPr wrap="square" anchor="t" lIns="0" tIns="0" rIns="0" bIns="0">
            <a:noAutofit/>
          </a:bodyPr>
          <a:lstStyle/>
          <a:p>
            <a:r>
              <a:rPr sz="800" b="1" spc="80">
                <a:solidFill>
                  <a:srgbClr val="5B6B84"/>
                </a:solidFill>
                <a:latin typeface="Arial"/>
              </a:rPr>
              <a:t>EQUITY IS UNDERWRITING</a:t>
            </a:r>
          </a:p>
        </p:txBody>
      </p:sp>
      <p:sp>
        <p:nvSpPr>
          <p:cNvPr id="58" name="TextBox 57"/>
          <p:cNvSpPr txBox="1"/>
          <p:nvPr/>
        </p:nvSpPr>
        <p:spPr>
          <a:xfrm>
            <a:off x="3724266" y="5560010"/>
            <a:ext cx="2745858" cy="258317"/>
          </a:xfrm>
          <a:prstGeom prst="rect">
            <a:avLst/>
          </a:prstGeom>
          <a:noFill/>
        </p:spPr>
        <p:txBody>
          <a:bodyPr wrap="square" anchor="t" lIns="0" tIns="0" rIns="0" bIns="0">
            <a:noAutofit/>
          </a:bodyPr>
          <a:lstStyle/>
          <a:p>
            <a:pPr algn="l">
              <a:lnSpc>
                <a:spcPct val="105000"/>
              </a:lnSpc>
              <a:spcAft>
                <a:spcPts val="0"/>
              </a:spcAft>
            </a:pPr>
            <a:r>
              <a:rPr sz="1500" b="1">
                <a:solidFill>
                  <a:srgbClr val="0A1E3C"/>
                </a:solidFill>
                <a:latin typeface="Georgia"/>
              </a:rPr>
              <a:t>growth</a:t>
            </a:r>
          </a:p>
        </p:txBody>
      </p:sp>
      <p:sp>
        <p:nvSpPr>
          <p:cNvPr id="59" name="TextBox 58"/>
          <p:cNvSpPr txBox="1"/>
          <p:nvPr/>
        </p:nvSpPr>
        <p:spPr>
          <a:xfrm>
            <a:off x="502920" y="6101792"/>
            <a:ext cx="11186129" cy="285292"/>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Reuters/Yahoo (25 Aug 2025); Kalkine (Jul 2026); DCD (9 Feb 2026); Infratil (Mar 2026); ITK Research (May 2026);</a:t>
            </a:r>
          </a:p>
          <a:p>
            <a:pPr>
              <a:lnSpc>
                <a:spcPct val="120000"/>
              </a:lnSpc>
            </a:pPr>
            <a:r>
              <a:rPr sz="730" b="0">
                <a:solidFill>
                  <a:srgbClr val="8A99B0"/>
                </a:solidFill>
                <a:latin typeface="Arial"/>
              </a:rPr>
              <a:t>Natixis (Jan 2022); Mingtiandi (Nov 2025); UVRN (24 Jul 2026); MBA Newslink/CBRE (Mar 2026); Utility Dive/FERC (26 Mar 2026).</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09 · Capital markets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60</a:t>
            </a:r>
          </a:p>
        </p:txBody>
      </p:sp>
      <p:sp>
        <p:nvSpPr>
          <p:cNvPr id="9" name="TextBox 8"/>
          <p:cNvSpPr txBox="1"/>
          <p:nvPr/>
        </p:nvSpPr>
        <p:spPr>
          <a:xfrm>
            <a:off x="502920" y="576072"/>
            <a:ext cx="11186129"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The debt ledger: AirTrunk’s A$16bn refi drew 60 banks; senior, private, bank and green lines sit alongside it</a:t>
            </a:r>
          </a:p>
        </p:txBody>
      </p:sp>
      <p:sp>
        <p:nvSpPr>
          <p:cNvPr id="10" name="TextBox 9"/>
          <p:cNvSpPr txBox="1"/>
          <p:nvPr/>
        </p:nvSpPr>
        <p:spPr>
          <a:xfrm>
            <a:off x="502920" y="1006449"/>
            <a:ext cx="11186129"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The debt ledger: A$ facilities drawn to one scale; the US$ facility shown separately in US$</a:t>
            </a:r>
          </a:p>
        </p:txBody>
      </p:sp>
      <p:sp>
        <p:nvSpPr>
          <p:cNvPr id="11" name="Rectangle 10"/>
          <p:cNvSpPr/>
          <p:nvPr/>
        </p:nvSpPr>
        <p:spPr>
          <a:xfrm>
            <a:off x="502920" y="1189329"/>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TextBox 11"/>
          <p:cNvSpPr txBox="1"/>
          <p:nvPr/>
        </p:nvSpPr>
        <p:spPr>
          <a:xfrm>
            <a:off x="502920" y="1374760"/>
            <a:ext cx="1508760" cy="353568"/>
          </a:xfrm>
          <a:prstGeom prst="rect">
            <a:avLst/>
          </a:prstGeom>
          <a:noFill/>
        </p:spPr>
        <p:txBody>
          <a:bodyPr wrap="square" anchor="t" lIns="0" tIns="0" rIns="0" bIns="0">
            <a:noAutofit/>
          </a:bodyPr>
          <a:lstStyle/>
          <a:p>
            <a:pPr algn="l">
              <a:lnSpc>
                <a:spcPct val="100000"/>
              </a:lnSpc>
              <a:spcAft>
                <a:spcPts val="0"/>
              </a:spcAft>
            </a:pPr>
            <a:r>
              <a:rPr sz="2200" b="1">
                <a:solidFill>
                  <a:srgbClr val="C2410C"/>
                </a:solidFill>
                <a:latin typeface="Georgia"/>
              </a:rPr>
              <a:t>A$16bn</a:t>
            </a:r>
          </a:p>
        </p:txBody>
      </p:sp>
      <p:sp>
        <p:nvSpPr>
          <p:cNvPr id="13" name="Rectangle 12"/>
          <p:cNvSpPr/>
          <p:nvPr/>
        </p:nvSpPr>
        <p:spPr>
          <a:xfrm>
            <a:off x="2103120" y="1438768"/>
            <a:ext cx="6111209" cy="25603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4" name="Rectangle 13"/>
          <p:cNvSpPr/>
          <p:nvPr/>
        </p:nvSpPr>
        <p:spPr>
          <a:xfrm>
            <a:off x="2103120" y="1438768"/>
            <a:ext cx="6111209" cy="256032"/>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TextBox 14"/>
          <p:cNvSpPr txBox="1"/>
          <p:nvPr/>
        </p:nvSpPr>
        <p:spPr>
          <a:xfrm>
            <a:off x="8442929" y="1457056"/>
            <a:ext cx="3246120" cy="193060"/>
          </a:xfrm>
          <a:prstGeom prst="rect">
            <a:avLst/>
          </a:prstGeom>
          <a:noFill/>
        </p:spPr>
        <p:txBody>
          <a:bodyPr wrap="square" anchor="t" lIns="0" tIns="0" rIns="0" bIns="0">
            <a:noAutofit/>
          </a:bodyPr>
          <a:lstStyle/>
          <a:p>
            <a:pPr algn="l">
              <a:lnSpc>
                <a:spcPct val="122000"/>
              </a:lnSpc>
              <a:spcAft>
                <a:spcPts val="0"/>
              </a:spcAft>
            </a:pPr>
            <a:r>
              <a:rPr sz="940" b="1">
                <a:solidFill>
                  <a:srgbClr val="0A1E3C"/>
                </a:solidFill>
                <a:latin typeface="Arial"/>
              </a:rPr>
              <a:t>AirTrunk  </a:t>
            </a:r>
            <a:r>
              <a:rPr sz="940" b="0">
                <a:solidFill>
                  <a:srgbClr val="5B6B84"/>
                </a:solidFill>
                <a:latin typeface="Arial"/>
              </a:rPr>
              <a:t>SLL refi, 60 banks (Aug 2025)</a:t>
            </a:r>
          </a:p>
        </p:txBody>
      </p:sp>
      <p:sp>
        <p:nvSpPr>
          <p:cNvPr id="16" name="Rectangle 15"/>
          <p:cNvSpPr/>
          <p:nvPr/>
        </p:nvSpPr>
        <p:spPr>
          <a:xfrm>
            <a:off x="502920" y="1889375"/>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TextBox 16"/>
          <p:cNvSpPr txBox="1"/>
          <p:nvPr/>
        </p:nvSpPr>
        <p:spPr>
          <a:xfrm>
            <a:off x="502920" y="2001655"/>
            <a:ext cx="1508760" cy="353568"/>
          </a:xfrm>
          <a:prstGeom prst="rect">
            <a:avLst/>
          </a:prstGeom>
          <a:noFill/>
        </p:spPr>
        <p:txBody>
          <a:bodyPr wrap="square" anchor="t" lIns="0" tIns="0" rIns="0" bIns="0">
            <a:noAutofit/>
          </a:bodyPr>
          <a:lstStyle/>
          <a:p>
            <a:pPr algn="l">
              <a:lnSpc>
                <a:spcPct val="100000"/>
              </a:lnSpc>
              <a:spcAft>
                <a:spcPts val="0"/>
              </a:spcAft>
            </a:pPr>
            <a:r>
              <a:rPr sz="2200" b="1">
                <a:solidFill>
                  <a:srgbClr val="0A1E3C"/>
                </a:solidFill>
                <a:latin typeface="Georgia"/>
              </a:rPr>
              <a:t>A$5.8bn</a:t>
            </a:r>
          </a:p>
        </p:txBody>
      </p:sp>
      <p:sp>
        <p:nvSpPr>
          <p:cNvPr id="18" name="Rectangle 17"/>
          <p:cNvSpPr/>
          <p:nvPr/>
        </p:nvSpPr>
        <p:spPr>
          <a:xfrm>
            <a:off x="2103120" y="2065663"/>
            <a:ext cx="6111209" cy="25603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Rectangle 18"/>
          <p:cNvSpPr/>
          <p:nvPr/>
        </p:nvSpPr>
        <p:spPr>
          <a:xfrm>
            <a:off x="2103120" y="2065663"/>
            <a:ext cx="2215313" cy="256032"/>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TextBox 19"/>
          <p:cNvSpPr txBox="1"/>
          <p:nvPr/>
        </p:nvSpPr>
        <p:spPr>
          <a:xfrm>
            <a:off x="8442929" y="2083951"/>
            <a:ext cx="3246120" cy="193060"/>
          </a:xfrm>
          <a:prstGeom prst="rect">
            <a:avLst/>
          </a:prstGeom>
          <a:noFill/>
        </p:spPr>
        <p:txBody>
          <a:bodyPr wrap="square" anchor="t" lIns="0" tIns="0" rIns="0" bIns="0">
            <a:noAutofit/>
          </a:bodyPr>
          <a:lstStyle/>
          <a:p>
            <a:pPr algn="l">
              <a:lnSpc>
                <a:spcPct val="122000"/>
              </a:lnSpc>
              <a:spcAft>
                <a:spcPts val="0"/>
              </a:spcAft>
            </a:pPr>
            <a:r>
              <a:rPr sz="940" b="1">
                <a:solidFill>
                  <a:srgbClr val="0A1E3C"/>
                </a:solidFill>
                <a:latin typeface="Arial"/>
              </a:rPr>
              <a:t>NEXTDC  </a:t>
            </a:r>
            <a:r>
              <a:rPr sz="940" b="0">
                <a:solidFill>
                  <a:srgbClr val="5B6B84"/>
                </a:solidFill>
                <a:latin typeface="Arial"/>
              </a:rPr>
              <a:t>senior debt facilities since Aug 2025</a:t>
            </a:r>
          </a:p>
        </p:txBody>
      </p:sp>
      <p:sp>
        <p:nvSpPr>
          <p:cNvPr id="21" name="Rectangle 20"/>
          <p:cNvSpPr/>
          <p:nvPr/>
        </p:nvSpPr>
        <p:spPr>
          <a:xfrm>
            <a:off x="502920" y="2516270"/>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2" name="TextBox 21"/>
          <p:cNvSpPr txBox="1"/>
          <p:nvPr/>
        </p:nvSpPr>
        <p:spPr>
          <a:xfrm>
            <a:off x="502920" y="2628549"/>
            <a:ext cx="1508760" cy="353568"/>
          </a:xfrm>
          <a:prstGeom prst="rect">
            <a:avLst/>
          </a:prstGeom>
          <a:noFill/>
        </p:spPr>
        <p:txBody>
          <a:bodyPr wrap="square" anchor="t" lIns="0" tIns="0" rIns="0" bIns="0">
            <a:noAutofit/>
          </a:bodyPr>
          <a:lstStyle/>
          <a:p>
            <a:pPr algn="l">
              <a:lnSpc>
                <a:spcPct val="100000"/>
              </a:lnSpc>
              <a:spcAft>
                <a:spcPts val="0"/>
              </a:spcAft>
            </a:pPr>
            <a:r>
              <a:rPr sz="2200" b="1">
                <a:solidFill>
                  <a:srgbClr val="0A1E3C"/>
                </a:solidFill>
                <a:latin typeface="Georgia"/>
              </a:rPr>
              <a:t>A$2.7bn</a:t>
            </a:r>
          </a:p>
        </p:txBody>
      </p:sp>
      <p:sp>
        <p:nvSpPr>
          <p:cNvPr id="23" name="Rectangle 22"/>
          <p:cNvSpPr/>
          <p:nvPr/>
        </p:nvSpPr>
        <p:spPr>
          <a:xfrm>
            <a:off x="2103120" y="2692557"/>
            <a:ext cx="6111209" cy="25603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Rectangle 23"/>
          <p:cNvSpPr/>
          <p:nvPr/>
        </p:nvSpPr>
        <p:spPr>
          <a:xfrm>
            <a:off x="2103120" y="2692557"/>
            <a:ext cx="1031266" cy="256032"/>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TextBox 24"/>
          <p:cNvSpPr txBox="1"/>
          <p:nvPr/>
        </p:nvSpPr>
        <p:spPr>
          <a:xfrm>
            <a:off x="8442929" y="2710845"/>
            <a:ext cx="3246120" cy="193060"/>
          </a:xfrm>
          <a:prstGeom prst="rect">
            <a:avLst/>
          </a:prstGeom>
          <a:noFill/>
        </p:spPr>
        <p:txBody>
          <a:bodyPr wrap="square" anchor="t" lIns="0" tIns="0" rIns="0" bIns="0">
            <a:noAutofit/>
          </a:bodyPr>
          <a:lstStyle/>
          <a:p>
            <a:pPr algn="l">
              <a:lnSpc>
                <a:spcPct val="122000"/>
              </a:lnSpc>
              <a:spcAft>
                <a:spcPts val="0"/>
              </a:spcAft>
            </a:pPr>
            <a:r>
              <a:rPr sz="940" b="1">
                <a:solidFill>
                  <a:srgbClr val="0A1E3C"/>
                </a:solidFill>
                <a:latin typeface="Arial"/>
              </a:rPr>
              <a:t>CDC  </a:t>
            </a:r>
            <a:r>
              <a:rPr sz="940" b="0">
                <a:solidFill>
                  <a:srgbClr val="5B6B84"/>
                </a:solidFill>
                <a:latin typeface="Arial"/>
              </a:rPr>
              <a:t>bank facility (Mar 2026)</a:t>
            </a:r>
          </a:p>
        </p:txBody>
      </p:sp>
      <p:sp>
        <p:nvSpPr>
          <p:cNvPr id="26" name="Rectangle 25"/>
          <p:cNvSpPr/>
          <p:nvPr/>
        </p:nvSpPr>
        <p:spPr>
          <a:xfrm>
            <a:off x="502920" y="3143164"/>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TextBox 26"/>
          <p:cNvSpPr txBox="1"/>
          <p:nvPr/>
        </p:nvSpPr>
        <p:spPr>
          <a:xfrm>
            <a:off x="502920" y="3255443"/>
            <a:ext cx="1508760" cy="353568"/>
          </a:xfrm>
          <a:prstGeom prst="rect">
            <a:avLst/>
          </a:prstGeom>
          <a:noFill/>
        </p:spPr>
        <p:txBody>
          <a:bodyPr wrap="square" anchor="t" lIns="0" tIns="0" rIns="0" bIns="0">
            <a:noAutofit/>
          </a:bodyPr>
          <a:lstStyle/>
          <a:p>
            <a:pPr algn="l">
              <a:lnSpc>
                <a:spcPct val="100000"/>
              </a:lnSpc>
              <a:spcAft>
                <a:spcPts val="0"/>
              </a:spcAft>
            </a:pPr>
            <a:r>
              <a:rPr sz="2200" b="1">
                <a:solidFill>
                  <a:srgbClr val="0A1E3C"/>
                </a:solidFill>
                <a:latin typeface="Georgia"/>
              </a:rPr>
              <a:t>A$1.3bn</a:t>
            </a:r>
          </a:p>
        </p:txBody>
      </p:sp>
      <p:sp>
        <p:nvSpPr>
          <p:cNvPr id="28" name="Rectangle 27"/>
          <p:cNvSpPr/>
          <p:nvPr/>
        </p:nvSpPr>
        <p:spPr>
          <a:xfrm>
            <a:off x="2103120" y="3319451"/>
            <a:ext cx="6111209" cy="25603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Rectangle 28"/>
          <p:cNvSpPr/>
          <p:nvPr/>
        </p:nvSpPr>
        <p:spPr>
          <a:xfrm>
            <a:off x="2103120" y="3319451"/>
            <a:ext cx="496535" cy="256032"/>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TextBox 29"/>
          <p:cNvSpPr txBox="1"/>
          <p:nvPr/>
        </p:nvSpPr>
        <p:spPr>
          <a:xfrm>
            <a:off x="8442929" y="3337739"/>
            <a:ext cx="3246120" cy="193060"/>
          </a:xfrm>
          <a:prstGeom prst="rect">
            <a:avLst/>
          </a:prstGeom>
          <a:noFill/>
        </p:spPr>
        <p:txBody>
          <a:bodyPr wrap="square" anchor="t" lIns="0" tIns="0" rIns="0" bIns="0">
            <a:noAutofit/>
          </a:bodyPr>
          <a:lstStyle/>
          <a:p>
            <a:pPr algn="l">
              <a:lnSpc>
                <a:spcPct val="122000"/>
              </a:lnSpc>
              <a:spcAft>
                <a:spcPts val="0"/>
              </a:spcAft>
            </a:pPr>
            <a:r>
              <a:rPr sz="940" b="1">
                <a:solidFill>
                  <a:srgbClr val="0A1E3C"/>
                </a:solidFill>
                <a:latin typeface="Arial"/>
              </a:rPr>
              <a:t>Stack  </a:t>
            </a:r>
            <a:r>
              <a:rPr sz="940" b="0">
                <a:solidFill>
                  <a:srgbClr val="5B6B84"/>
                </a:solidFill>
                <a:latin typeface="Arial"/>
              </a:rPr>
              <a:t>green loan (Jul 2025)</a:t>
            </a:r>
          </a:p>
        </p:txBody>
      </p:sp>
      <p:sp>
        <p:nvSpPr>
          <p:cNvPr id="31" name="Rectangle 30"/>
          <p:cNvSpPr/>
          <p:nvPr/>
        </p:nvSpPr>
        <p:spPr>
          <a:xfrm>
            <a:off x="502920" y="3770059"/>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2" name="TextBox 31"/>
          <p:cNvSpPr txBox="1"/>
          <p:nvPr/>
        </p:nvSpPr>
        <p:spPr>
          <a:xfrm>
            <a:off x="502920" y="3918914"/>
            <a:ext cx="1508760" cy="353568"/>
          </a:xfrm>
          <a:prstGeom prst="rect">
            <a:avLst/>
          </a:prstGeom>
          <a:noFill/>
        </p:spPr>
        <p:txBody>
          <a:bodyPr wrap="square" anchor="t" lIns="0" tIns="0" rIns="0" bIns="0">
            <a:noAutofit/>
          </a:bodyPr>
          <a:lstStyle/>
          <a:p>
            <a:pPr algn="l">
              <a:lnSpc>
                <a:spcPct val="100000"/>
              </a:lnSpc>
              <a:spcAft>
                <a:spcPts val="0"/>
              </a:spcAft>
            </a:pPr>
            <a:r>
              <a:rPr sz="2200" b="1">
                <a:solidFill>
                  <a:srgbClr val="0A1E3C"/>
                </a:solidFill>
                <a:latin typeface="Georgia"/>
              </a:rPr>
              <a:t>US$10bn</a:t>
            </a:r>
          </a:p>
        </p:txBody>
      </p:sp>
      <p:sp>
        <p:nvSpPr>
          <p:cNvPr id="33" name="Rectangle 32"/>
          <p:cNvSpPr/>
          <p:nvPr/>
        </p:nvSpPr>
        <p:spPr>
          <a:xfrm>
            <a:off x="2103120" y="3982922"/>
            <a:ext cx="6111209" cy="256032"/>
          </a:xfrm>
          <a:prstGeom prst="rect">
            <a:avLst/>
          </a:prstGeom>
          <a:solidFill>
            <a:srgbClr val="FFFFFF"/>
          </a:solidFill>
          <a:ln w="11430">
            <a:solidFill>
              <a:srgbClr val="8A99B0"/>
            </a:solidFill>
            <a:prstDash val="dash"/>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TextBox 33"/>
          <p:cNvSpPr txBox="1"/>
          <p:nvPr/>
        </p:nvSpPr>
        <p:spPr>
          <a:xfrm>
            <a:off x="2212848" y="4019498"/>
            <a:ext cx="5891753" cy="164592"/>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US$-denominated, not converted, so not drawn on the A$ scale</a:t>
            </a:r>
          </a:p>
        </p:txBody>
      </p:sp>
      <p:sp>
        <p:nvSpPr>
          <p:cNvPr id="35" name="TextBox 34"/>
          <p:cNvSpPr txBox="1"/>
          <p:nvPr/>
        </p:nvSpPr>
        <p:spPr>
          <a:xfrm>
            <a:off x="8442929" y="4001210"/>
            <a:ext cx="3246120" cy="193060"/>
          </a:xfrm>
          <a:prstGeom prst="rect">
            <a:avLst/>
          </a:prstGeom>
          <a:noFill/>
        </p:spPr>
        <p:txBody>
          <a:bodyPr wrap="square" anchor="t" lIns="0" tIns="0" rIns="0" bIns="0">
            <a:noAutofit/>
          </a:bodyPr>
          <a:lstStyle/>
          <a:p>
            <a:pPr algn="l">
              <a:lnSpc>
                <a:spcPct val="122000"/>
              </a:lnSpc>
              <a:spcAft>
                <a:spcPts val="0"/>
              </a:spcAft>
            </a:pPr>
            <a:r>
              <a:rPr sz="940" b="1">
                <a:solidFill>
                  <a:srgbClr val="0A1E3C"/>
                </a:solidFill>
                <a:latin typeface="Arial"/>
              </a:rPr>
              <a:t>Firmus  </a:t>
            </a:r>
            <a:r>
              <a:rPr sz="940" b="0">
                <a:solidFill>
                  <a:srgbClr val="5B6B84"/>
                </a:solidFill>
                <a:latin typeface="Arial"/>
              </a:rPr>
              <a:t>private debt (Blackstone/Coatue)</a:t>
            </a:r>
          </a:p>
        </p:txBody>
      </p:sp>
      <p:sp>
        <p:nvSpPr>
          <p:cNvPr id="36" name="Rectangle 35"/>
          <p:cNvSpPr/>
          <p:nvPr/>
        </p:nvSpPr>
        <p:spPr>
          <a:xfrm>
            <a:off x="502920" y="4433529"/>
            <a:ext cx="11186129" cy="1143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7" name="TextBox 36"/>
          <p:cNvSpPr txBox="1"/>
          <p:nvPr/>
        </p:nvSpPr>
        <p:spPr>
          <a:xfrm>
            <a:off x="502920" y="4707849"/>
            <a:ext cx="11186129"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How the A$ ledger splits by stated format: inashanu estimate, shares of the A$25.8bn sum of the four A$ figures above</a:t>
            </a:r>
          </a:p>
        </p:txBody>
      </p:sp>
      <p:sp>
        <p:nvSpPr>
          <p:cNvPr id="38" name="Rectangle 37"/>
          <p:cNvSpPr/>
          <p:nvPr/>
        </p:nvSpPr>
        <p:spPr>
          <a:xfrm>
            <a:off x="502920" y="4890729"/>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9" name="Rectangle 38"/>
          <p:cNvSpPr/>
          <p:nvPr/>
        </p:nvSpPr>
        <p:spPr>
          <a:xfrm>
            <a:off x="502920" y="4982169"/>
            <a:ext cx="7500776" cy="420623"/>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0" name="Rectangle 39"/>
          <p:cNvSpPr/>
          <p:nvPr/>
        </p:nvSpPr>
        <p:spPr>
          <a:xfrm>
            <a:off x="8003696" y="4982169"/>
            <a:ext cx="3685352" cy="420623"/>
          </a:xfrm>
          <a:prstGeom prst="rect">
            <a:avLst/>
          </a:prstGeom>
          <a:solidFill>
            <a:srgbClr val="AEBCCE"/>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1" name="TextBox 40"/>
          <p:cNvSpPr txBox="1"/>
          <p:nvPr/>
        </p:nvSpPr>
        <p:spPr>
          <a:xfrm>
            <a:off x="649224" y="5094869"/>
            <a:ext cx="7226456" cy="213512"/>
          </a:xfrm>
          <a:prstGeom prst="rect">
            <a:avLst/>
          </a:prstGeom>
          <a:noFill/>
        </p:spPr>
        <p:txBody>
          <a:bodyPr wrap="square" anchor="t" lIns="0" tIns="0" rIns="0" bIns="0">
            <a:noAutofit/>
          </a:bodyPr>
          <a:lstStyle/>
          <a:p>
            <a:pPr algn="l">
              <a:lnSpc>
                <a:spcPct val="122000"/>
              </a:lnSpc>
              <a:spcAft>
                <a:spcPts val="0"/>
              </a:spcAft>
            </a:pPr>
            <a:r>
              <a:rPr sz="1050" b="1">
                <a:solidFill>
                  <a:srgbClr val="FFFFFF"/>
                </a:solidFill>
                <a:latin typeface="Arial"/>
              </a:rPr>
              <a:t>~67%  sustainability-linked or green</a:t>
            </a:r>
          </a:p>
        </p:txBody>
      </p:sp>
      <p:sp>
        <p:nvSpPr>
          <p:cNvPr id="42" name="TextBox 41"/>
          <p:cNvSpPr txBox="1"/>
          <p:nvPr/>
        </p:nvSpPr>
        <p:spPr>
          <a:xfrm>
            <a:off x="8150000" y="5094869"/>
            <a:ext cx="3411032" cy="213512"/>
          </a:xfrm>
          <a:prstGeom prst="rect">
            <a:avLst/>
          </a:prstGeom>
          <a:noFill/>
        </p:spPr>
        <p:txBody>
          <a:bodyPr wrap="square" anchor="t" lIns="0" tIns="0" rIns="0" bIns="0">
            <a:noAutofit/>
          </a:bodyPr>
          <a:lstStyle/>
          <a:p>
            <a:pPr algn="l">
              <a:lnSpc>
                <a:spcPct val="122000"/>
              </a:lnSpc>
              <a:spcAft>
                <a:spcPts val="0"/>
              </a:spcAft>
            </a:pPr>
            <a:r>
              <a:rPr sz="1050" b="1">
                <a:solidFill>
                  <a:srgbClr val="0A1E3C"/>
                </a:solidFill>
                <a:latin typeface="Arial"/>
              </a:rPr>
              <a:t>~33%  format not stated</a:t>
            </a:r>
          </a:p>
        </p:txBody>
      </p:sp>
      <p:sp>
        <p:nvSpPr>
          <p:cNvPr id="43" name="TextBox 42"/>
          <p:cNvSpPr txBox="1"/>
          <p:nvPr/>
        </p:nvSpPr>
        <p:spPr>
          <a:xfrm>
            <a:off x="502920" y="5494233"/>
            <a:ext cx="7317896" cy="180045"/>
          </a:xfrm>
          <a:prstGeom prst="rect">
            <a:avLst/>
          </a:prstGeom>
          <a:noFill/>
        </p:spPr>
        <p:txBody>
          <a:bodyPr wrap="square" anchor="t" lIns="0" tIns="0" rIns="0" bIns="0">
            <a:noAutofit/>
          </a:bodyPr>
          <a:lstStyle/>
          <a:p>
            <a:pPr algn="l">
              <a:lnSpc>
                <a:spcPct val="122000"/>
              </a:lnSpc>
              <a:spcAft>
                <a:spcPts val="0"/>
              </a:spcAft>
            </a:pPr>
            <a:r>
              <a:rPr sz="869" b="0">
                <a:solidFill>
                  <a:srgbClr val="24385A"/>
                </a:solidFill>
                <a:latin typeface="Arial"/>
              </a:rPr>
              <a:t>AirTrunk SLL refi A$16bn + Stack green loan A$1.3bn = A$17.3bn</a:t>
            </a:r>
          </a:p>
        </p:txBody>
      </p:sp>
      <p:sp>
        <p:nvSpPr>
          <p:cNvPr id="44" name="TextBox 43"/>
          <p:cNvSpPr txBox="1"/>
          <p:nvPr/>
        </p:nvSpPr>
        <p:spPr>
          <a:xfrm>
            <a:off x="8150000" y="5494233"/>
            <a:ext cx="3502472" cy="180045"/>
          </a:xfrm>
          <a:prstGeom prst="rect">
            <a:avLst/>
          </a:prstGeom>
          <a:noFill/>
        </p:spPr>
        <p:txBody>
          <a:bodyPr wrap="square" anchor="t" lIns="0" tIns="0" rIns="0" bIns="0">
            <a:noAutofit/>
          </a:bodyPr>
          <a:lstStyle/>
          <a:p>
            <a:pPr algn="l">
              <a:lnSpc>
                <a:spcPct val="122000"/>
              </a:lnSpc>
              <a:spcAft>
                <a:spcPts val="0"/>
              </a:spcAft>
            </a:pPr>
            <a:r>
              <a:rPr sz="869" b="0">
                <a:solidFill>
                  <a:srgbClr val="24385A"/>
                </a:solidFill>
                <a:latin typeface="Arial"/>
              </a:rPr>
              <a:t>NEXTDC A$5.8bn + CDC A$2.7bn = A$8.5bn</a:t>
            </a:r>
          </a:p>
        </p:txBody>
      </p:sp>
      <p:sp>
        <p:nvSpPr>
          <p:cNvPr id="45" name="TextBox 44"/>
          <p:cNvSpPr txBox="1"/>
          <p:nvPr/>
        </p:nvSpPr>
        <p:spPr>
          <a:xfrm>
            <a:off x="502920" y="5802294"/>
            <a:ext cx="11186129" cy="159593"/>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Firmus’s US$10bn is excluded (not converted). ‘Format not stated’ means the figure’s label on this page names no sustainability-linked or green format.</a:t>
            </a:r>
          </a:p>
        </p:txBody>
      </p:sp>
      <p:sp>
        <p:nvSpPr>
          <p:cNvPr id="46" name="TextBox 45"/>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Reuters/Yahoo (25 Aug 2025); Kalkine (Jul 2026); DCD (9 Feb 2026); Infratil (Mar 2026); ITK (May 2026); Natixis (Jan 2022).</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10 · Scenario analysis to 2030</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61</a:t>
            </a:r>
          </a:p>
        </p:txBody>
      </p:sp>
      <p:sp>
        <p:nvSpPr>
          <p:cNvPr id="9" name="TextBox 8"/>
          <p:cNvSpPr txBox="1"/>
          <p:nvPr/>
        </p:nvSpPr>
        <p:spPr>
          <a:xfrm>
            <a:off x="502920" y="521208"/>
            <a:ext cx="868680" cy="576072"/>
          </a:xfrm>
          <a:prstGeom prst="rect">
            <a:avLst/>
          </a:prstGeom>
          <a:noFill/>
        </p:spPr>
        <p:txBody>
          <a:bodyPr wrap="square" anchor="t" lIns="0" tIns="0" rIns="0" bIns="0">
            <a:noAutofit/>
          </a:bodyPr>
          <a:lstStyle/>
          <a:p>
            <a:pPr algn="l">
              <a:lnSpc>
                <a:spcPct val="122000"/>
              </a:lnSpc>
              <a:spcAft>
                <a:spcPts val="0"/>
              </a:spcAft>
            </a:pPr>
            <a:r>
              <a:rPr sz="3000" b="1">
                <a:solidFill>
                  <a:srgbClr val="D7DEE9"/>
                </a:solidFill>
                <a:latin typeface="Georgia"/>
              </a:rPr>
              <a:t>10</a:t>
            </a:r>
          </a:p>
        </p:txBody>
      </p:sp>
      <p:sp>
        <p:nvSpPr>
          <p:cNvPr id="10" name="TextBox 9"/>
          <p:cNvSpPr txBox="1"/>
          <p:nvPr/>
        </p:nvSpPr>
        <p:spPr>
          <a:xfrm>
            <a:off x="1435608" y="576072"/>
            <a:ext cx="10253441" cy="390144"/>
          </a:xfrm>
          <a:prstGeom prst="rect">
            <a:avLst/>
          </a:prstGeom>
          <a:noFill/>
        </p:spPr>
        <p:txBody>
          <a:bodyPr wrap="square" anchor="t" lIns="0" tIns="0" rIns="0" bIns="0">
            <a:noAutofit/>
          </a:bodyPr>
          <a:lstStyle/>
          <a:p>
            <a:pPr algn="l">
              <a:lnSpc>
                <a:spcPct val="122000"/>
              </a:lnSpc>
              <a:spcAft>
                <a:spcPts val="0"/>
              </a:spcAft>
            </a:pPr>
            <a:r>
              <a:rPr sz="2000" b="1">
                <a:solidFill>
                  <a:srgbClr val="0A1E3C"/>
                </a:solidFill>
                <a:latin typeface="Georgia"/>
              </a:rPr>
              <a:t>Scenario analysis to 2030</a:t>
            </a:r>
          </a:p>
        </p:txBody>
      </p:sp>
      <p:sp>
        <p:nvSpPr>
          <p:cNvPr id="11" name="Rectangle 10"/>
          <p:cNvSpPr/>
          <p:nvPr/>
        </p:nvSpPr>
        <p:spPr>
          <a:xfrm>
            <a:off x="1435608" y="978408"/>
            <a:ext cx="566928" cy="2926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2093976" y="989380"/>
            <a:ext cx="9595073"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1435608" y="1097280"/>
            <a:ext cx="10253441" cy="196778"/>
          </a:xfrm>
          <a:prstGeom prst="rect">
            <a:avLst/>
          </a:prstGeom>
          <a:noFill/>
        </p:spPr>
        <p:txBody>
          <a:bodyPr wrap="square" anchor="t" lIns="0" tIns="0" rIns="0" bIns="0">
            <a:noAutofit/>
          </a:bodyPr>
          <a:lstStyle/>
          <a:p>
            <a:pPr algn="l">
              <a:lnSpc>
                <a:spcPct val="122000"/>
              </a:lnSpc>
              <a:spcAft>
                <a:spcPts val="0"/>
              </a:spcAft>
            </a:pPr>
            <a:r>
              <a:rPr sz="960" b="0">
                <a:solidFill>
                  <a:srgbClr val="5B6B84"/>
                </a:solidFill>
                <a:latin typeface="Arial"/>
              </a:rPr>
              <a:t>Bear, base and bull, with the drivers that move between them</a:t>
            </a:r>
          </a:p>
        </p:txBody>
      </p:sp>
      <p:sp>
        <p:nvSpPr>
          <p:cNvPr id="14" name="TextBox 13"/>
          <p:cNvSpPr txBox="1"/>
          <p:nvPr/>
        </p:nvSpPr>
        <p:spPr>
          <a:xfrm>
            <a:off x="502920" y="1371600"/>
            <a:ext cx="11186129" cy="274929"/>
          </a:xfrm>
          <a:prstGeom prst="rect">
            <a:avLst/>
          </a:prstGeom>
          <a:noFill/>
        </p:spPr>
        <p:txBody>
          <a:bodyPr wrap="square" anchor="t" lIns="0" tIns="0" rIns="0" bIns="0">
            <a:noAutofit/>
          </a:bodyPr>
          <a:lstStyle/>
          <a:p>
            <a:pPr algn="l">
              <a:lnSpc>
                <a:spcPct val="116000"/>
              </a:lnSpc>
              <a:spcAft>
                <a:spcPts val="0"/>
              </a:spcAft>
            </a:pPr>
            <a:r>
              <a:rPr sz="1400" b="1" spc="-31">
                <a:solidFill>
                  <a:srgbClr val="0A1E3C"/>
                </a:solidFill>
                <a:latin typeface="Georgia"/>
              </a:rPr>
              <a:t>Scenario architecture: four drivers decide whether 2030 lands nearer 5 GW or 6.2 GW, and the pipeline sets the upper end</a:t>
            </a:r>
          </a:p>
        </p:txBody>
      </p:sp>
      <p:sp>
        <p:nvSpPr>
          <p:cNvPr id="15" name="TextBox 14"/>
          <p:cNvSpPr txBox="1"/>
          <p:nvPr/>
        </p:nvSpPr>
        <p:spPr>
          <a:xfrm>
            <a:off x="502920" y="1801977"/>
            <a:ext cx="11186129"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Operating capacity, GW: published figures above the line, the inashanu 2030 scenario corridor below</a:t>
            </a:r>
          </a:p>
        </p:txBody>
      </p:sp>
      <p:sp>
        <p:nvSpPr>
          <p:cNvPr id="16" name="Rectangle 15"/>
          <p:cNvSpPr/>
          <p:nvPr/>
        </p:nvSpPr>
        <p:spPr>
          <a:xfrm>
            <a:off x="502920" y="1984857"/>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Rectangle 16"/>
          <p:cNvSpPr/>
          <p:nvPr/>
        </p:nvSpPr>
        <p:spPr>
          <a:xfrm>
            <a:off x="6617868" y="2871825"/>
            <a:ext cx="1429575" cy="274320"/>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8" name="Rectangle 17"/>
          <p:cNvSpPr/>
          <p:nvPr/>
        </p:nvSpPr>
        <p:spPr>
          <a:xfrm>
            <a:off x="758952" y="3000756"/>
            <a:ext cx="10546049" cy="1651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Rectangle 18"/>
          <p:cNvSpPr/>
          <p:nvPr/>
        </p:nvSpPr>
        <p:spPr>
          <a:xfrm>
            <a:off x="753465" y="2954121"/>
            <a:ext cx="11430" cy="109728"/>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TextBox 19"/>
          <p:cNvSpPr txBox="1"/>
          <p:nvPr/>
        </p:nvSpPr>
        <p:spPr>
          <a:xfrm>
            <a:off x="484632" y="3173577"/>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0</a:t>
            </a:r>
          </a:p>
        </p:txBody>
      </p:sp>
      <p:sp>
        <p:nvSpPr>
          <p:cNvPr id="21" name="Rectangle 20"/>
          <p:cNvSpPr/>
          <p:nvPr/>
        </p:nvSpPr>
        <p:spPr>
          <a:xfrm>
            <a:off x="1925248" y="2954121"/>
            <a:ext cx="11430" cy="109728"/>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2" name="TextBox 21"/>
          <p:cNvSpPr txBox="1"/>
          <p:nvPr/>
        </p:nvSpPr>
        <p:spPr>
          <a:xfrm>
            <a:off x="1656415" y="3173577"/>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1</a:t>
            </a:r>
          </a:p>
        </p:txBody>
      </p:sp>
      <p:sp>
        <p:nvSpPr>
          <p:cNvPr id="23" name="Rectangle 22"/>
          <p:cNvSpPr/>
          <p:nvPr/>
        </p:nvSpPr>
        <p:spPr>
          <a:xfrm>
            <a:off x="3097032" y="2954121"/>
            <a:ext cx="11430" cy="109728"/>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TextBox 23"/>
          <p:cNvSpPr txBox="1"/>
          <p:nvPr/>
        </p:nvSpPr>
        <p:spPr>
          <a:xfrm>
            <a:off x="2828198" y="3173577"/>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2</a:t>
            </a:r>
          </a:p>
        </p:txBody>
      </p:sp>
      <p:sp>
        <p:nvSpPr>
          <p:cNvPr id="25" name="Rectangle 24"/>
          <p:cNvSpPr/>
          <p:nvPr/>
        </p:nvSpPr>
        <p:spPr>
          <a:xfrm>
            <a:off x="4268815" y="2954121"/>
            <a:ext cx="11430" cy="109728"/>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6" name="TextBox 25"/>
          <p:cNvSpPr txBox="1"/>
          <p:nvPr/>
        </p:nvSpPr>
        <p:spPr>
          <a:xfrm>
            <a:off x="3999981" y="3173577"/>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3</a:t>
            </a:r>
          </a:p>
        </p:txBody>
      </p:sp>
      <p:sp>
        <p:nvSpPr>
          <p:cNvPr id="27" name="Rectangle 26"/>
          <p:cNvSpPr/>
          <p:nvPr/>
        </p:nvSpPr>
        <p:spPr>
          <a:xfrm>
            <a:off x="5440598" y="2954121"/>
            <a:ext cx="11430" cy="109728"/>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TextBox 27"/>
          <p:cNvSpPr txBox="1"/>
          <p:nvPr/>
        </p:nvSpPr>
        <p:spPr>
          <a:xfrm>
            <a:off x="5171765" y="3173577"/>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4</a:t>
            </a:r>
          </a:p>
        </p:txBody>
      </p:sp>
      <p:sp>
        <p:nvSpPr>
          <p:cNvPr id="29" name="Rectangle 28"/>
          <p:cNvSpPr/>
          <p:nvPr/>
        </p:nvSpPr>
        <p:spPr>
          <a:xfrm>
            <a:off x="6612381" y="2954121"/>
            <a:ext cx="11430" cy="109728"/>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TextBox 29"/>
          <p:cNvSpPr txBox="1"/>
          <p:nvPr/>
        </p:nvSpPr>
        <p:spPr>
          <a:xfrm>
            <a:off x="6343548" y="3173577"/>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5</a:t>
            </a:r>
          </a:p>
        </p:txBody>
      </p:sp>
      <p:sp>
        <p:nvSpPr>
          <p:cNvPr id="31" name="Rectangle 30"/>
          <p:cNvSpPr/>
          <p:nvPr/>
        </p:nvSpPr>
        <p:spPr>
          <a:xfrm>
            <a:off x="7784165" y="2954121"/>
            <a:ext cx="11430" cy="109728"/>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2" name="TextBox 31"/>
          <p:cNvSpPr txBox="1"/>
          <p:nvPr/>
        </p:nvSpPr>
        <p:spPr>
          <a:xfrm>
            <a:off x="7515331" y="3173577"/>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6</a:t>
            </a:r>
          </a:p>
        </p:txBody>
      </p:sp>
      <p:sp>
        <p:nvSpPr>
          <p:cNvPr id="33" name="Rectangle 32"/>
          <p:cNvSpPr/>
          <p:nvPr/>
        </p:nvSpPr>
        <p:spPr>
          <a:xfrm>
            <a:off x="8955948" y="2954121"/>
            <a:ext cx="11430" cy="109728"/>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TextBox 33"/>
          <p:cNvSpPr txBox="1"/>
          <p:nvPr/>
        </p:nvSpPr>
        <p:spPr>
          <a:xfrm>
            <a:off x="8687114" y="3173577"/>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7</a:t>
            </a:r>
          </a:p>
        </p:txBody>
      </p:sp>
      <p:sp>
        <p:nvSpPr>
          <p:cNvPr id="35" name="Rectangle 34"/>
          <p:cNvSpPr/>
          <p:nvPr/>
        </p:nvSpPr>
        <p:spPr>
          <a:xfrm>
            <a:off x="10127731" y="2954121"/>
            <a:ext cx="11430" cy="109728"/>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TextBox 35"/>
          <p:cNvSpPr txBox="1"/>
          <p:nvPr/>
        </p:nvSpPr>
        <p:spPr>
          <a:xfrm>
            <a:off x="9858898" y="3173577"/>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8</a:t>
            </a:r>
          </a:p>
        </p:txBody>
      </p:sp>
      <p:sp>
        <p:nvSpPr>
          <p:cNvPr id="37" name="Rectangle 36"/>
          <p:cNvSpPr/>
          <p:nvPr/>
        </p:nvSpPr>
        <p:spPr>
          <a:xfrm>
            <a:off x="11299515" y="2954121"/>
            <a:ext cx="11430" cy="109728"/>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TextBox 37"/>
          <p:cNvSpPr txBox="1"/>
          <p:nvPr/>
        </p:nvSpPr>
        <p:spPr>
          <a:xfrm>
            <a:off x="11030681" y="3173577"/>
            <a:ext cx="54864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9 GW</a:t>
            </a:r>
          </a:p>
        </p:txBody>
      </p:sp>
      <p:sp>
        <p:nvSpPr>
          <p:cNvPr id="39" name="Rectangle 38"/>
          <p:cNvSpPr/>
          <p:nvPr/>
        </p:nvSpPr>
        <p:spPr>
          <a:xfrm>
            <a:off x="2335373" y="2167737"/>
            <a:ext cx="13970" cy="841247"/>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0" name="Diamond 39"/>
          <p:cNvSpPr/>
          <p:nvPr/>
        </p:nvSpPr>
        <p:spPr>
          <a:xfrm>
            <a:off x="2285995" y="2954121"/>
            <a:ext cx="109728" cy="109728"/>
          </a:xfrm>
          <a:prstGeom prst="diamond">
            <a:avLst/>
          </a:prstGeom>
          <a:solidFill>
            <a:srgbClr val="0A1E3C"/>
          </a:solidFill>
          <a:ln w="1016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1" name="TextBox 40"/>
          <p:cNvSpPr txBox="1"/>
          <p:nvPr/>
        </p:nvSpPr>
        <p:spPr>
          <a:xfrm>
            <a:off x="2432299" y="2122017"/>
            <a:ext cx="2331720" cy="246888"/>
          </a:xfrm>
          <a:prstGeom prst="rect">
            <a:avLst/>
          </a:prstGeom>
          <a:noFill/>
        </p:spPr>
        <p:txBody>
          <a:bodyPr wrap="square" anchor="t" lIns="0" tIns="0" rIns="0" bIns="0">
            <a:noAutofit/>
          </a:bodyPr>
          <a:lstStyle/>
          <a:p>
            <a:pPr algn="l">
              <a:lnSpc>
                <a:spcPct val="100000"/>
              </a:lnSpc>
              <a:spcAft>
                <a:spcPts val="0"/>
              </a:spcAft>
            </a:pPr>
            <a:r>
              <a:rPr sz="1500" b="1">
                <a:solidFill>
                  <a:srgbClr val="0A1E3C"/>
                </a:solidFill>
                <a:latin typeface="Georgia"/>
              </a:rPr>
              <a:t>1.35 GW</a:t>
            </a:r>
          </a:p>
        </p:txBody>
      </p:sp>
      <p:sp>
        <p:nvSpPr>
          <p:cNvPr id="42" name="TextBox 41"/>
          <p:cNvSpPr txBox="1"/>
          <p:nvPr/>
        </p:nvSpPr>
        <p:spPr>
          <a:xfrm>
            <a:off x="2432299" y="2387193"/>
            <a:ext cx="2331720" cy="155448"/>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Operating, end-2025 (ITK)</a:t>
            </a:r>
          </a:p>
        </p:txBody>
      </p:sp>
      <p:sp>
        <p:nvSpPr>
          <p:cNvPr id="43" name="Rectangle 42"/>
          <p:cNvSpPr/>
          <p:nvPr/>
        </p:nvSpPr>
        <p:spPr>
          <a:xfrm>
            <a:off x="7784165" y="2167737"/>
            <a:ext cx="13970" cy="841247"/>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4" name="Diamond 43"/>
          <p:cNvSpPr/>
          <p:nvPr/>
        </p:nvSpPr>
        <p:spPr>
          <a:xfrm>
            <a:off x="7734787" y="2954121"/>
            <a:ext cx="109728" cy="109728"/>
          </a:xfrm>
          <a:prstGeom prst="diamond">
            <a:avLst/>
          </a:prstGeom>
          <a:solidFill>
            <a:srgbClr val="0A1E3C"/>
          </a:solidFill>
          <a:ln w="1016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5" name="TextBox 44"/>
          <p:cNvSpPr txBox="1"/>
          <p:nvPr/>
        </p:nvSpPr>
        <p:spPr>
          <a:xfrm>
            <a:off x="5366491" y="2122017"/>
            <a:ext cx="2331720" cy="246888"/>
          </a:xfrm>
          <a:prstGeom prst="rect">
            <a:avLst/>
          </a:prstGeom>
          <a:noFill/>
        </p:spPr>
        <p:txBody>
          <a:bodyPr wrap="square" anchor="t" lIns="0" tIns="0" rIns="0" bIns="0">
            <a:noAutofit/>
          </a:bodyPr>
          <a:lstStyle/>
          <a:p>
            <a:pPr algn="r">
              <a:lnSpc>
                <a:spcPct val="100000"/>
              </a:lnSpc>
              <a:spcAft>
                <a:spcPts val="0"/>
              </a:spcAft>
            </a:pPr>
            <a:r>
              <a:rPr sz="1500" b="1">
                <a:solidFill>
                  <a:srgbClr val="0A1E3C"/>
                </a:solidFill>
                <a:latin typeface="Georgia"/>
              </a:rPr>
              <a:t>~6 GW required</a:t>
            </a:r>
          </a:p>
        </p:txBody>
      </p:sp>
      <p:sp>
        <p:nvSpPr>
          <p:cNvPr id="46" name="TextBox 45"/>
          <p:cNvSpPr txBox="1"/>
          <p:nvPr/>
        </p:nvSpPr>
        <p:spPr>
          <a:xfrm>
            <a:off x="5366491" y="2387193"/>
            <a:ext cx="2331720" cy="155448"/>
          </a:xfrm>
          <a:prstGeom prst="rect">
            <a:avLst/>
          </a:prstGeom>
          <a:noFill/>
        </p:spPr>
        <p:txBody>
          <a:bodyPr wrap="square" anchor="t" lIns="0" tIns="0" rIns="0" bIns="0">
            <a:noAutofit/>
          </a:bodyPr>
          <a:lstStyle/>
          <a:p>
            <a:pPr algn="r">
              <a:lnSpc>
                <a:spcPct val="122000"/>
              </a:lnSpc>
              <a:spcAft>
                <a:spcPts val="0"/>
              </a:spcAft>
            </a:pPr>
            <a:r>
              <a:rPr sz="760" b="0">
                <a:solidFill>
                  <a:srgbClr val="5B6B84"/>
                </a:solidFill>
                <a:latin typeface="Arial"/>
              </a:rPr>
              <a:t>AEMO Step Change (2030-ish)</a:t>
            </a:r>
          </a:p>
        </p:txBody>
      </p:sp>
      <p:sp>
        <p:nvSpPr>
          <p:cNvPr id="47" name="Rectangle 46"/>
          <p:cNvSpPr/>
          <p:nvPr/>
        </p:nvSpPr>
        <p:spPr>
          <a:xfrm>
            <a:off x="9166869" y="2167737"/>
            <a:ext cx="13970" cy="841247"/>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8" name="Diamond 47"/>
          <p:cNvSpPr/>
          <p:nvPr/>
        </p:nvSpPr>
        <p:spPr>
          <a:xfrm>
            <a:off x="9117491" y="2954121"/>
            <a:ext cx="109728" cy="109728"/>
          </a:xfrm>
          <a:prstGeom prst="diamond">
            <a:avLst/>
          </a:prstGeom>
          <a:solidFill>
            <a:srgbClr val="0A1E3C"/>
          </a:solidFill>
          <a:ln w="1016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9" name="TextBox 48"/>
          <p:cNvSpPr txBox="1"/>
          <p:nvPr/>
        </p:nvSpPr>
        <p:spPr>
          <a:xfrm>
            <a:off x="9263795" y="2122017"/>
            <a:ext cx="2331720" cy="246888"/>
          </a:xfrm>
          <a:prstGeom prst="rect">
            <a:avLst/>
          </a:prstGeom>
          <a:noFill/>
        </p:spPr>
        <p:txBody>
          <a:bodyPr wrap="square" anchor="t" lIns="0" tIns="0" rIns="0" bIns="0">
            <a:noAutofit/>
          </a:bodyPr>
          <a:lstStyle/>
          <a:p>
            <a:pPr algn="l">
              <a:lnSpc>
                <a:spcPct val="100000"/>
              </a:lnSpc>
              <a:spcAft>
                <a:spcPts val="0"/>
              </a:spcAft>
            </a:pPr>
            <a:r>
              <a:rPr sz="1500" b="1">
                <a:solidFill>
                  <a:srgbClr val="0A1E3C"/>
                </a:solidFill>
                <a:latin typeface="Georgia"/>
              </a:rPr>
              <a:t>7.18 GW</a:t>
            </a:r>
          </a:p>
        </p:txBody>
      </p:sp>
      <p:sp>
        <p:nvSpPr>
          <p:cNvPr id="50" name="TextBox 49"/>
          <p:cNvSpPr txBox="1"/>
          <p:nvPr/>
        </p:nvSpPr>
        <p:spPr>
          <a:xfrm>
            <a:off x="9263795" y="2387193"/>
            <a:ext cx="2331720" cy="155448"/>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Mordor capacity forecast, 2030 (15.25% CAGR)</a:t>
            </a:r>
          </a:p>
        </p:txBody>
      </p:sp>
      <p:sp>
        <p:nvSpPr>
          <p:cNvPr id="51" name="Oval 50"/>
          <p:cNvSpPr/>
          <p:nvPr/>
        </p:nvSpPr>
        <p:spPr>
          <a:xfrm>
            <a:off x="6540144" y="2931261"/>
            <a:ext cx="155448" cy="155448"/>
          </a:xfrm>
          <a:prstGeom prst="ellipse">
            <a:avLst/>
          </a:prstGeom>
          <a:solidFill>
            <a:srgbClr val="7B9AC0"/>
          </a:solidFill>
          <a:ln w="1524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2" name="Oval 51"/>
          <p:cNvSpPr/>
          <p:nvPr/>
        </p:nvSpPr>
        <p:spPr>
          <a:xfrm>
            <a:off x="7711927" y="2931261"/>
            <a:ext cx="155448" cy="155448"/>
          </a:xfrm>
          <a:prstGeom prst="ellipse">
            <a:avLst/>
          </a:prstGeom>
          <a:solidFill>
            <a:srgbClr val="C2410C"/>
          </a:solidFill>
          <a:ln w="1524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3" name="Oval 52"/>
          <p:cNvSpPr/>
          <p:nvPr/>
        </p:nvSpPr>
        <p:spPr>
          <a:xfrm>
            <a:off x="7969720" y="2931261"/>
            <a:ext cx="155448" cy="155448"/>
          </a:xfrm>
          <a:prstGeom prst="ellipse">
            <a:avLst/>
          </a:prstGeom>
          <a:solidFill>
            <a:srgbClr val="0A1E3C"/>
          </a:solidFill>
          <a:ln w="1524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4" name="TextBox 53"/>
          <p:cNvSpPr txBox="1"/>
          <p:nvPr/>
        </p:nvSpPr>
        <p:spPr>
          <a:xfrm>
            <a:off x="5932068" y="3393033"/>
            <a:ext cx="1371600" cy="246888"/>
          </a:xfrm>
          <a:prstGeom prst="rect">
            <a:avLst/>
          </a:prstGeom>
          <a:noFill/>
        </p:spPr>
        <p:txBody>
          <a:bodyPr wrap="square" anchor="t" lIns="0" tIns="0" rIns="0" bIns="0">
            <a:noAutofit/>
          </a:bodyPr>
          <a:lstStyle/>
          <a:p>
            <a:pPr algn="ctr">
              <a:lnSpc>
                <a:spcPct val="100000"/>
              </a:lnSpc>
              <a:spcAft>
                <a:spcPts val="0"/>
              </a:spcAft>
            </a:pPr>
            <a:r>
              <a:rPr sz="1500" b="1">
                <a:solidFill>
                  <a:srgbClr val="0A1E3C"/>
                </a:solidFill>
                <a:latin typeface="Georgia"/>
              </a:rPr>
              <a:t>5.0 GW</a:t>
            </a:r>
          </a:p>
        </p:txBody>
      </p:sp>
      <p:sp>
        <p:nvSpPr>
          <p:cNvPr id="55" name="TextBox 54"/>
          <p:cNvSpPr txBox="1"/>
          <p:nvPr/>
        </p:nvSpPr>
        <p:spPr>
          <a:xfrm>
            <a:off x="5932068" y="3649065"/>
            <a:ext cx="1371600" cy="155448"/>
          </a:xfrm>
          <a:prstGeom prst="rect">
            <a:avLst/>
          </a:prstGeom>
          <a:noFill/>
        </p:spPr>
        <p:txBody>
          <a:bodyPr wrap="square" anchor="t" lIns="0" tIns="0" rIns="0" bIns="0">
            <a:noAutofit/>
          </a:bodyPr>
          <a:lstStyle/>
          <a:p>
            <a:pPr algn="ctr">
              <a:lnSpc>
                <a:spcPct val="122000"/>
              </a:lnSpc>
              <a:spcAft>
                <a:spcPts val="0"/>
              </a:spcAft>
            </a:pPr>
            <a:r>
              <a:rPr sz="760" b="0">
                <a:solidFill>
                  <a:srgbClr val="5B6B84"/>
                </a:solidFill>
                <a:latin typeface="Arial"/>
              </a:rPr>
              <a:t>Bear case, 2030</a:t>
            </a:r>
          </a:p>
        </p:txBody>
      </p:sp>
      <p:sp>
        <p:nvSpPr>
          <p:cNvPr id="56" name="Rectangle 55"/>
          <p:cNvSpPr/>
          <p:nvPr/>
        </p:nvSpPr>
        <p:spPr>
          <a:xfrm>
            <a:off x="8042872" y="3338169"/>
            <a:ext cx="12700" cy="9144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7" name="Rectangle 56"/>
          <p:cNvSpPr/>
          <p:nvPr/>
        </p:nvSpPr>
        <p:spPr>
          <a:xfrm>
            <a:off x="8047444" y="3429609"/>
            <a:ext cx="91439" cy="1270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8" name="TextBox 57"/>
          <p:cNvSpPr txBox="1"/>
          <p:nvPr/>
        </p:nvSpPr>
        <p:spPr>
          <a:xfrm>
            <a:off x="8193748" y="3319881"/>
            <a:ext cx="914400" cy="246888"/>
          </a:xfrm>
          <a:prstGeom prst="rect">
            <a:avLst/>
          </a:prstGeom>
          <a:noFill/>
        </p:spPr>
        <p:txBody>
          <a:bodyPr wrap="square" anchor="t" lIns="0" tIns="0" rIns="0" bIns="0">
            <a:noAutofit/>
          </a:bodyPr>
          <a:lstStyle/>
          <a:p>
            <a:pPr algn="l">
              <a:lnSpc>
                <a:spcPct val="100000"/>
              </a:lnSpc>
              <a:spcAft>
                <a:spcPts val="0"/>
              </a:spcAft>
            </a:pPr>
            <a:r>
              <a:rPr sz="1500" b="1">
                <a:solidFill>
                  <a:srgbClr val="C2410C"/>
                </a:solidFill>
                <a:latin typeface="Georgia"/>
              </a:rPr>
              <a:t>6.0 GW</a:t>
            </a:r>
          </a:p>
        </p:txBody>
      </p:sp>
      <p:sp>
        <p:nvSpPr>
          <p:cNvPr id="59" name="TextBox 58"/>
          <p:cNvSpPr txBox="1"/>
          <p:nvPr/>
        </p:nvSpPr>
        <p:spPr>
          <a:xfrm>
            <a:off x="9163012" y="3347313"/>
            <a:ext cx="2141989" cy="155448"/>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Base case, 2030</a:t>
            </a:r>
          </a:p>
        </p:txBody>
      </p:sp>
      <p:sp>
        <p:nvSpPr>
          <p:cNvPr id="60" name="TextBox 59"/>
          <p:cNvSpPr txBox="1"/>
          <p:nvPr/>
        </p:nvSpPr>
        <p:spPr>
          <a:xfrm>
            <a:off x="8193748" y="3575913"/>
            <a:ext cx="914400" cy="246888"/>
          </a:xfrm>
          <a:prstGeom prst="rect">
            <a:avLst/>
          </a:prstGeom>
          <a:noFill/>
        </p:spPr>
        <p:txBody>
          <a:bodyPr wrap="square" anchor="t" lIns="0" tIns="0" rIns="0" bIns="0">
            <a:noAutofit/>
          </a:bodyPr>
          <a:lstStyle/>
          <a:p>
            <a:pPr algn="l">
              <a:lnSpc>
                <a:spcPct val="100000"/>
              </a:lnSpc>
              <a:spcAft>
                <a:spcPts val="0"/>
              </a:spcAft>
            </a:pPr>
            <a:r>
              <a:rPr sz="1500" b="1">
                <a:solidFill>
                  <a:srgbClr val="0A1E3C"/>
                </a:solidFill>
                <a:latin typeface="Georgia"/>
              </a:rPr>
              <a:t>6.22 GW</a:t>
            </a:r>
          </a:p>
        </p:txBody>
      </p:sp>
      <p:sp>
        <p:nvSpPr>
          <p:cNvPr id="61" name="TextBox 60"/>
          <p:cNvSpPr txBox="1"/>
          <p:nvPr/>
        </p:nvSpPr>
        <p:spPr>
          <a:xfrm>
            <a:off x="9163012" y="3603345"/>
            <a:ext cx="2141989" cy="155448"/>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Bull case, 2030</a:t>
            </a:r>
          </a:p>
        </p:txBody>
      </p:sp>
      <p:sp>
        <p:nvSpPr>
          <p:cNvPr id="62" name="TextBox 61"/>
          <p:cNvSpPr txBox="1"/>
          <p:nvPr/>
        </p:nvSpPr>
        <p:spPr>
          <a:xfrm>
            <a:off x="8193748" y="3813657"/>
            <a:ext cx="3111253" cy="161909"/>
          </a:xfrm>
          <a:prstGeom prst="rect">
            <a:avLst/>
          </a:prstGeom>
          <a:noFill/>
        </p:spPr>
        <p:txBody>
          <a:bodyPr wrap="square" anchor="t" lIns="0" tIns="0" rIns="0" bIns="0">
            <a:noAutofit/>
          </a:bodyPr>
          <a:lstStyle/>
          <a:p>
            <a:pPr algn="l">
              <a:lnSpc>
                <a:spcPct val="124000"/>
              </a:lnSpc>
              <a:spcAft>
                <a:spcPts val="0"/>
              </a:spcAft>
            </a:pPr>
            <a:r>
              <a:rPr sz="760" b="0">
                <a:solidFill>
                  <a:srgbClr val="5B6B84"/>
                </a:solidFill>
                <a:latin typeface="Arial"/>
              </a:rPr>
              <a:t>220 MW apart: the pipeline sets the upper end.</a:t>
            </a:r>
          </a:p>
        </p:txBody>
      </p:sp>
      <p:sp>
        <p:nvSpPr>
          <p:cNvPr id="63" name="TextBox 62"/>
          <p:cNvSpPr txBox="1"/>
          <p:nvPr/>
        </p:nvSpPr>
        <p:spPr>
          <a:xfrm>
            <a:off x="502920" y="4014825"/>
            <a:ext cx="6492221"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Four drivers decide where in the corridor 2030 lands</a:t>
            </a:r>
          </a:p>
        </p:txBody>
      </p:sp>
      <p:sp>
        <p:nvSpPr>
          <p:cNvPr id="64" name="Rectangle 63"/>
          <p:cNvSpPr/>
          <p:nvPr/>
        </p:nvSpPr>
        <p:spPr>
          <a:xfrm>
            <a:off x="502920" y="4197705"/>
            <a:ext cx="6492221"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5" name="TextBox 64"/>
          <p:cNvSpPr txBox="1"/>
          <p:nvPr/>
        </p:nvSpPr>
        <p:spPr>
          <a:xfrm>
            <a:off x="2971799" y="4270857"/>
            <a:ext cx="1645920" cy="155448"/>
          </a:xfrm>
          <a:prstGeom prst="rect">
            <a:avLst/>
          </a:prstGeom>
          <a:noFill/>
        </p:spPr>
        <p:txBody>
          <a:bodyPr wrap="square" anchor="t" lIns="0" tIns="0" rIns="0" bIns="0">
            <a:noAutofit/>
          </a:bodyPr>
          <a:lstStyle/>
          <a:p>
            <a:pPr algn="l">
              <a:lnSpc>
                <a:spcPct val="122000"/>
              </a:lnSpc>
              <a:spcAft>
                <a:spcPts val="0"/>
              </a:spcAft>
            </a:pPr>
            <a:r>
              <a:rPr sz="760" b="1">
                <a:solidFill>
                  <a:srgbClr val="5B6B84"/>
                </a:solidFill>
                <a:latin typeface="Arial"/>
              </a:rPr>
              <a:t>Toward the bear case, 5.0 GW</a:t>
            </a:r>
          </a:p>
        </p:txBody>
      </p:sp>
      <p:sp>
        <p:nvSpPr>
          <p:cNvPr id="66" name="TextBox 65"/>
          <p:cNvSpPr txBox="1"/>
          <p:nvPr/>
        </p:nvSpPr>
        <p:spPr>
          <a:xfrm>
            <a:off x="5349221" y="4270857"/>
            <a:ext cx="1645920" cy="155448"/>
          </a:xfrm>
          <a:prstGeom prst="rect">
            <a:avLst/>
          </a:prstGeom>
          <a:noFill/>
        </p:spPr>
        <p:txBody>
          <a:bodyPr wrap="square" anchor="t" lIns="0" tIns="0" rIns="0" bIns="0">
            <a:noAutofit/>
          </a:bodyPr>
          <a:lstStyle/>
          <a:p>
            <a:pPr algn="r">
              <a:lnSpc>
                <a:spcPct val="122000"/>
              </a:lnSpc>
              <a:spcAft>
                <a:spcPts val="0"/>
              </a:spcAft>
            </a:pPr>
            <a:r>
              <a:rPr sz="760" b="1">
                <a:solidFill>
                  <a:srgbClr val="5B6B84"/>
                </a:solidFill>
                <a:latin typeface="Arial"/>
              </a:rPr>
              <a:t>Toward the bull case, 6.22 GW</a:t>
            </a:r>
          </a:p>
        </p:txBody>
      </p:sp>
      <p:sp>
        <p:nvSpPr>
          <p:cNvPr id="67" name="TextBox 66"/>
          <p:cNvSpPr txBox="1"/>
          <p:nvPr/>
        </p:nvSpPr>
        <p:spPr>
          <a:xfrm>
            <a:off x="502920" y="4536033"/>
            <a:ext cx="310896" cy="164592"/>
          </a:xfrm>
          <a:prstGeom prst="rect">
            <a:avLst/>
          </a:prstGeom>
          <a:noFill/>
        </p:spPr>
        <p:txBody>
          <a:bodyPr wrap="square" anchor="t" lIns="0" tIns="0" rIns="0" bIns="0">
            <a:noAutofit/>
          </a:bodyPr>
          <a:lstStyle/>
          <a:p>
            <a:pPr algn="l">
              <a:lnSpc>
                <a:spcPct val="122000"/>
              </a:lnSpc>
              <a:spcAft>
                <a:spcPts val="0"/>
              </a:spcAft>
            </a:pPr>
            <a:r>
              <a:rPr sz="869" b="1">
                <a:solidFill>
                  <a:srgbClr val="8A99B0"/>
                </a:solidFill>
                <a:latin typeface="Arial"/>
              </a:rPr>
              <a:t>01</a:t>
            </a:r>
          </a:p>
        </p:txBody>
      </p:sp>
      <p:sp>
        <p:nvSpPr>
          <p:cNvPr id="68" name="TextBox 67"/>
          <p:cNvSpPr txBox="1"/>
          <p:nvPr/>
        </p:nvSpPr>
        <p:spPr>
          <a:xfrm>
            <a:off x="832104" y="4508601"/>
            <a:ext cx="2002536" cy="201168"/>
          </a:xfrm>
          <a:prstGeom prst="rect">
            <a:avLst/>
          </a:prstGeom>
          <a:noFill/>
        </p:spPr>
        <p:txBody>
          <a:bodyPr wrap="square" anchor="t" lIns="0" tIns="0" rIns="0" bIns="0">
            <a:noAutofit/>
          </a:bodyPr>
          <a:lstStyle/>
          <a:p>
            <a:pPr algn="l">
              <a:lnSpc>
                <a:spcPct val="100000"/>
              </a:lnSpc>
              <a:spcAft>
                <a:spcPts val="0"/>
              </a:spcAft>
            </a:pPr>
            <a:r>
              <a:rPr sz="1100" b="1">
                <a:solidFill>
                  <a:srgbClr val="0A1E3C"/>
                </a:solidFill>
                <a:latin typeface="Georgia"/>
              </a:rPr>
              <a:t>Power access &amp; policy</a:t>
            </a:r>
          </a:p>
        </p:txBody>
      </p:sp>
      <p:sp>
        <p:nvSpPr>
          <p:cNvPr id="69" name="Rectangle 68"/>
          <p:cNvSpPr/>
          <p:nvPr/>
        </p:nvSpPr>
        <p:spPr>
          <a:xfrm>
            <a:off x="3063239" y="4606442"/>
            <a:ext cx="3840461" cy="1397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0" name="Isosceles Triangle 69"/>
          <p:cNvSpPr/>
          <p:nvPr/>
        </p:nvSpPr>
        <p:spPr>
          <a:xfrm rot="16200000">
            <a:off x="2971799" y="4554321"/>
            <a:ext cx="128016" cy="118872"/>
          </a:xfrm>
          <a:prstGeom prst="triangle">
            <a:avLst/>
          </a:prstGeom>
          <a:solidFill>
            <a:srgbClr val="7B9AC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1" name="Isosceles Triangle 70"/>
          <p:cNvSpPr/>
          <p:nvPr/>
        </p:nvSpPr>
        <p:spPr>
          <a:xfrm rot="5400000">
            <a:off x="6867125" y="4554321"/>
            <a:ext cx="128016" cy="118872"/>
          </a:xfrm>
          <a:prstGeom prst="triangl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2" name="TextBox 71"/>
          <p:cNvSpPr txBox="1"/>
          <p:nvPr/>
        </p:nvSpPr>
        <p:spPr>
          <a:xfrm>
            <a:off x="502920" y="4860645"/>
            <a:ext cx="310896" cy="164592"/>
          </a:xfrm>
          <a:prstGeom prst="rect">
            <a:avLst/>
          </a:prstGeom>
          <a:noFill/>
        </p:spPr>
        <p:txBody>
          <a:bodyPr wrap="square" anchor="t" lIns="0" tIns="0" rIns="0" bIns="0">
            <a:noAutofit/>
          </a:bodyPr>
          <a:lstStyle/>
          <a:p>
            <a:pPr algn="l">
              <a:lnSpc>
                <a:spcPct val="122000"/>
              </a:lnSpc>
              <a:spcAft>
                <a:spcPts val="0"/>
              </a:spcAft>
            </a:pPr>
            <a:r>
              <a:rPr sz="869" b="1">
                <a:solidFill>
                  <a:srgbClr val="8A99B0"/>
                </a:solidFill>
                <a:latin typeface="Arial"/>
              </a:rPr>
              <a:t>02</a:t>
            </a:r>
          </a:p>
        </p:txBody>
      </p:sp>
      <p:sp>
        <p:nvSpPr>
          <p:cNvPr id="73" name="TextBox 72"/>
          <p:cNvSpPr txBox="1"/>
          <p:nvPr/>
        </p:nvSpPr>
        <p:spPr>
          <a:xfrm>
            <a:off x="832104" y="4833213"/>
            <a:ext cx="2002536" cy="201168"/>
          </a:xfrm>
          <a:prstGeom prst="rect">
            <a:avLst/>
          </a:prstGeom>
          <a:noFill/>
        </p:spPr>
        <p:txBody>
          <a:bodyPr wrap="square" anchor="t" lIns="0" tIns="0" rIns="0" bIns="0">
            <a:noAutofit/>
          </a:bodyPr>
          <a:lstStyle/>
          <a:p>
            <a:pPr algn="l">
              <a:lnSpc>
                <a:spcPct val="100000"/>
              </a:lnSpc>
              <a:spcAft>
                <a:spcPts val="0"/>
              </a:spcAft>
            </a:pPr>
            <a:r>
              <a:rPr sz="1100" b="1">
                <a:solidFill>
                  <a:srgbClr val="0A1E3C"/>
                </a:solidFill>
                <a:latin typeface="Georgia"/>
              </a:rPr>
              <a:t>AI demand conversion</a:t>
            </a:r>
          </a:p>
        </p:txBody>
      </p:sp>
      <p:sp>
        <p:nvSpPr>
          <p:cNvPr id="74" name="Rectangle 73"/>
          <p:cNvSpPr/>
          <p:nvPr/>
        </p:nvSpPr>
        <p:spPr>
          <a:xfrm>
            <a:off x="3063239" y="4931054"/>
            <a:ext cx="3840461" cy="1397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5" name="Isosceles Triangle 74"/>
          <p:cNvSpPr/>
          <p:nvPr/>
        </p:nvSpPr>
        <p:spPr>
          <a:xfrm rot="16200000">
            <a:off x="2971799" y="4878933"/>
            <a:ext cx="128016" cy="118872"/>
          </a:xfrm>
          <a:prstGeom prst="triangle">
            <a:avLst/>
          </a:prstGeom>
          <a:solidFill>
            <a:srgbClr val="7B9AC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6" name="Isosceles Triangle 75"/>
          <p:cNvSpPr/>
          <p:nvPr/>
        </p:nvSpPr>
        <p:spPr>
          <a:xfrm rot="5400000">
            <a:off x="6867125" y="4878933"/>
            <a:ext cx="128016" cy="118872"/>
          </a:xfrm>
          <a:prstGeom prst="triangl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7" name="TextBox 76"/>
          <p:cNvSpPr txBox="1"/>
          <p:nvPr/>
        </p:nvSpPr>
        <p:spPr>
          <a:xfrm>
            <a:off x="502920" y="5185257"/>
            <a:ext cx="310896" cy="164592"/>
          </a:xfrm>
          <a:prstGeom prst="rect">
            <a:avLst/>
          </a:prstGeom>
          <a:noFill/>
        </p:spPr>
        <p:txBody>
          <a:bodyPr wrap="square" anchor="t" lIns="0" tIns="0" rIns="0" bIns="0">
            <a:noAutofit/>
          </a:bodyPr>
          <a:lstStyle/>
          <a:p>
            <a:pPr algn="l">
              <a:lnSpc>
                <a:spcPct val="122000"/>
              </a:lnSpc>
              <a:spcAft>
                <a:spcPts val="0"/>
              </a:spcAft>
            </a:pPr>
            <a:r>
              <a:rPr sz="869" b="1">
                <a:solidFill>
                  <a:srgbClr val="8A99B0"/>
                </a:solidFill>
                <a:latin typeface="Arial"/>
              </a:rPr>
              <a:t>03</a:t>
            </a:r>
          </a:p>
        </p:txBody>
      </p:sp>
      <p:sp>
        <p:nvSpPr>
          <p:cNvPr id="78" name="TextBox 77"/>
          <p:cNvSpPr txBox="1"/>
          <p:nvPr/>
        </p:nvSpPr>
        <p:spPr>
          <a:xfrm>
            <a:off x="832104" y="5157825"/>
            <a:ext cx="2002536" cy="201168"/>
          </a:xfrm>
          <a:prstGeom prst="rect">
            <a:avLst/>
          </a:prstGeom>
          <a:noFill/>
        </p:spPr>
        <p:txBody>
          <a:bodyPr wrap="square" anchor="t" lIns="0" tIns="0" rIns="0" bIns="0">
            <a:noAutofit/>
          </a:bodyPr>
          <a:lstStyle/>
          <a:p>
            <a:pPr algn="l">
              <a:lnSpc>
                <a:spcPct val="100000"/>
              </a:lnSpc>
              <a:spcAft>
                <a:spcPts val="0"/>
              </a:spcAft>
            </a:pPr>
            <a:r>
              <a:rPr sz="1100" b="1">
                <a:solidFill>
                  <a:srgbClr val="0A1E3C"/>
                </a:solidFill>
                <a:latin typeface="Georgia"/>
              </a:rPr>
              <a:t>Cost of capital</a:t>
            </a:r>
          </a:p>
        </p:txBody>
      </p:sp>
      <p:sp>
        <p:nvSpPr>
          <p:cNvPr id="79" name="Rectangle 78"/>
          <p:cNvSpPr/>
          <p:nvPr/>
        </p:nvSpPr>
        <p:spPr>
          <a:xfrm>
            <a:off x="3063239" y="5255666"/>
            <a:ext cx="3840461" cy="1397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80" name="Isosceles Triangle 79"/>
          <p:cNvSpPr/>
          <p:nvPr/>
        </p:nvSpPr>
        <p:spPr>
          <a:xfrm rot="16200000">
            <a:off x="2971799" y="5203545"/>
            <a:ext cx="128016" cy="118872"/>
          </a:xfrm>
          <a:prstGeom prst="triangle">
            <a:avLst/>
          </a:prstGeom>
          <a:solidFill>
            <a:srgbClr val="7B9AC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81" name="Isosceles Triangle 80"/>
          <p:cNvSpPr/>
          <p:nvPr/>
        </p:nvSpPr>
        <p:spPr>
          <a:xfrm rot="5400000">
            <a:off x="6867125" y="5203545"/>
            <a:ext cx="128016" cy="118872"/>
          </a:xfrm>
          <a:prstGeom prst="triangl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82" name="TextBox 81"/>
          <p:cNvSpPr txBox="1"/>
          <p:nvPr/>
        </p:nvSpPr>
        <p:spPr>
          <a:xfrm>
            <a:off x="502920" y="5509869"/>
            <a:ext cx="310896" cy="164592"/>
          </a:xfrm>
          <a:prstGeom prst="rect">
            <a:avLst/>
          </a:prstGeom>
          <a:noFill/>
        </p:spPr>
        <p:txBody>
          <a:bodyPr wrap="square" anchor="t" lIns="0" tIns="0" rIns="0" bIns="0">
            <a:noAutofit/>
          </a:bodyPr>
          <a:lstStyle/>
          <a:p>
            <a:pPr algn="l">
              <a:lnSpc>
                <a:spcPct val="122000"/>
              </a:lnSpc>
              <a:spcAft>
                <a:spcPts val="0"/>
              </a:spcAft>
            </a:pPr>
            <a:r>
              <a:rPr sz="869" b="1">
                <a:solidFill>
                  <a:srgbClr val="8A99B0"/>
                </a:solidFill>
                <a:latin typeface="Arial"/>
              </a:rPr>
              <a:t>04</a:t>
            </a:r>
          </a:p>
        </p:txBody>
      </p:sp>
      <p:sp>
        <p:nvSpPr>
          <p:cNvPr id="83" name="TextBox 82"/>
          <p:cNvSpPr txBox="1"/>
          <p:nvPr/>
        </p:nvSpPr>
        <p:spPr>
          <a:xfrm>
            <a:off x="832104" y="5482437"/>
            <a:ext cx="2002536" cy="201168"/>
          </a:xfrm>
          <a:prstGeom prst="rect">
            <a:avLst/>
          </a:prstGeom>
          <a:noFill/>
        </p:spPr>
        <p:txBody>
          <a:bodyPr wrap="square" anchor="t" lIns="0" tIns="0" rIns="0" bIns="0">
            <a:noAutofit/>
          </a:bodyPr>
          <a:lstStyle/>
          <a:p>
            <a:pPr algn="l">
              <a:lnSpc>
                <a:spcPct val="100000"/>
              </a:lnSpc>
              <a:spcAft>
                <a:spcPts val="0"/>
              </a:spcAft>
            </a:pPr>
            <a:r>
              <a:rPr sz="1100" b="1">
                <a:solidFill>
                  <a:srgbClr val="0A1E3C"/>
                </a:solidFill>
                <a:latin typeface="Georgia"/>
              </a:rPr>
              <a:t>Delivery capacity</a:t>
            </a:r>
          </a:p>
        </p:txBody>
      </p:sp>
      <p:sp>
        <p:nvSpPr>
          <p:cNvPr id="84" name="Rectangle 83"/>
          <p:cNvSpPr/>
          <p:nvPr/>
        </p:nvSpPr>
        <p:spPr>
          <a:xfrm>
            <a:off x="3063239" y="5580278"/>
            <a:ext cx="3840461" cy="1397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85" name="Isosceles Triangle 84"/>
          <p:cNvSpPr/>
          <p:nvPr/>
        </p:nvSpPr>
        <p:spPr>
          <a:xfrm rot="16200000">
            <a:off x="2971799" y="5528157"/>
            <a:ext cx="128016" cy="118872"/>
          </a:xfrm>
          <a:prstGeom prst="triangle">
            <a:avLst/>
          </a:prstGeom>
          <a:solidFill>
            <a:srgbClr val="7B9AC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86" name="Isosceles Triangle 85"/>
          <p:cNvSpPr/>
          <p:nvPr/>
        </p:nvSpPr>
        <p:spPr>
          <a:xfrm rot="5400000">
            <a:off x="6867125" y="5528157"/>
            <a:ext cx="128016" cy="118872"/>
          </a:xfrm>
          <a:prstGeom prst="triangl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87" name="TextBox 86"/>
          <p:cNvSpPr txBox="1"/>
          <p:nvPr/>
        </p:nvSpPr>
        <p:spPr>
          <a:xfrm>
            <a:off x="7360901" y="4014825"/>
            <a:ext cx="4328147"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Anchors (all published)</a:t>
            </a:r>
          </a:p>
        </p:txBody>
      </p:sp>
      <p:sp>
        <p:nvSpPr>
          <p:cNvPr id="88" name="Rectangle 87"/>
          <p:cNvSpPr/>
          <p:nvPr/>
        </p:nvSpPr>
        <p:spPr>
          <a:xfrm>
            <a:off x="7360901" y="4197705"/>
            <a:ext cx="4328147"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89" name="Table 88"/>
          <p:cNvGraphicFramePr>
            <a:graphicFrameLocks noGrp="1"/>
          </p:cNvGraphicFramePr>
          <p:nvPr/>
        </p:nvGraphicFramePr>
        <p:xfrm>
          <a:off x="7360901" y="4289145"/>
          <a:ext cx="4328147" cy="930309"/>
        </p:xfrm>
        <a:graphic>
          <a:graphicData uri="http://schemas.openxmlformats.org/drawingml/2006/table">
            <a:tbl>
              <a:tblPr firstRow="0" bandRow="0" firstCol="0" bandCol="0">
                <a:tableStyleId>{2D5ABB26-0587-4C30-8999-92F81FD0307C}</a:tableStyleId>
              </a:tblPr>
              <a:tblGrid>
                <a:gridCol w="1700784"/>
                <a:gridCol w="1481328"/>
                <a:gridCol w="1146035"/>
              </a:tblGrid>
              <a:tr h="310103">
                <a:tc>
                  <a:txBody>
                    <a:bodyPr wrap="square">
                      <a:noAutofit/>
                    </a:bodyPr>
                    <a:lstStyle/>
                    <a:p>
                      <a:pPr algn="l">
                        <a:lnSpc>
                          <a:spcPct val="118000"/>
                        </a:lnSpc>
                      </a:pPr>
                      <a:r>
                        <a:rPr sz="860" b="1">
                          <a:solidFill>
                            <a:srgbClr val="0A1E3C"/>
                          </a:solidFill>
                          <a:latin typeface="Arial"/>
                        </a:rPr>
                        <a:t>Anchor</a:t>
                      </a:r>
                    </a:p>
                  </a:txBody>
                  <a:tcPr marL="91440"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2030-ish figure</a:t>
                      </a:r>
                    </a:p>
                  </a:txBody>
                  <a:tcPr marL="82296"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What it counts</a:t>
                      </a:r>
                    </a:p>
                  </a:txBody>
                  <a:tcPr marL="82296" marR="82296" marT="77724" marB="77724" anchor="t">
                    <a:lnT w="11430" cap="flat" cmpd="sng" algn="ctr">
                      <a:solidFill>
                        <a:srgbClr val="0A1E3C"/>
                      </a:solidFill>
                    </a:lnT>
                    <a:lnB w="11430" cap="flat" cmpd="sng" algn="ctr">
                      <a:solidFill>
                        <a:srgbClr val="0A1E3C"/>
                      </a:solidFill>
                    </a:lnB>
                    <a:noFill/>
                  </a:tcPr>
                </a:tc>
              </a:tr>
              <a:tr h="310103">
                <a:tc>
                  <a:txBody>
                    <a:bodyPr wrap="square">
                      <a:noAutofit/>
                    </a:bodyPr>
                    <a:lstStyle/>
                    <a:p>
                      <a:pPr algn="l">
                        <a:lnSpc>
                          <a:spcPct val="118000"/>
                        </a:lnSpc>
                      </a:pPr>
                      <a:r>
                        <a:rPr sz="860" b="1">
                          <a:solidFill>
                            <a:srgbClr val="0A1E3C"/>
                          </a:solidFill>
                          <a:latin typeface="Arial"/>
                        </a:rPr>
                        <a:t>AEMO Step Change</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~6 GW required</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Operating IT load</a:t>
                      </a:r>
                    </a:p>
                  </a:txBody>
                  <a:tcPr marL="82296" marR="82296" marT="77724" marB="77724" anchor="t">
                    <a:lnB w="7620" cap="flat" cmpd="sng" algn="ctr">
                      <a:solidFill>
                        <a:srgbClr val="D7DEE9"/>
                      </a:solidFill>
                    </a:lnB>
                    <a:noFill/>
                  </a:tcPr>
                </a:tc>
              </a:tr>
              <a:tr h="310103">
                <a:tc>
                  <a:txBody>
                    <a:bodyPr wrap="square">
                      <a:noAutofit/>
                    </a:bodyPr>
                    <a:lstStyle/>
                    <a:p>
                      <a:pPr algn="l">
                        <a:lnSpc>
                          <a:spcPct val="118000"/>
                        </a:lnSpc>
                      </a:pPr>
                      <a:r>
                        <a:rPr sz="860" b="1">
                          <a:solidFill>
                            <a:srgbClr val="0A1E3C"/>
                          </a:solidFill>
                          <a:latin typeface="Arial"/>
                        </a:rPr>
                        <a:t>Mordor capacity forecast</a:t>
                      </a:r>
                    </a:p>
                  </a:txBody>
                  <a:tcPr marL="91440"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7.18 GW (15.25% CAGR)</a:t>
                      </a:r>
                    </a:p>
                  </a:txBody>
                  <a:tcPr marL="82296"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IT load capacity</a:t>
                      </a:r>
                    </a:p>
                  </a:txBody>
                  <a:tcPr marL="82296" marR="82296" marT="77724" marB="77724" anchor="t">
                    <a:lnB w="11430" cap="flat" cmpd="sng" algn="ctr">
                      <a:solidFill>
                        <a:srgbClr val="0A1E3C"/>
                      </a:solidFill>
                    </a:lnB>
                    <a:noFill/>
                  </a:tcPr>
                </a:tc>
              </a:tr>
            </a:tbl>
          </a:graphicData>
        </a:graphic>
      </p:graphicFrame>
      <p:sp>
        <p:nvSpPr>
          <p:cNvPr id="90" name="Rectangle 89"/>
          <p:cNvSpPr/>
          <p:nvPr/>
        </p:nvSpPr>
        <p:spPr>
          <a:xfrm>
            <a:off x="7360901" y="5365760"/>
            <a:ext cx="4328147" cy="51133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91" name="Rectangle 90"/>
          <p:cNvSpPr/>
          <p:nvPr/>
        </p:nvSpPr>
        <p:spPr>
          <a:xfrm>
            <a:off x="7360901" y="5365760"/>
            <a:ext cx="36576" cy="511332"/>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92" name="TextBox 91"/>
          <p:cNvSpPr txBox="1"/>
          <p:nvPr/>
        </p:nvSpPr>
        <p:spPr>
          <a:xfrm>
            <a:off x="7525493" y="5475488"/>
            <a:ext cx="4017251" cy="310164"/>
          </a:xfrm>
          <a:prstGeom prst="rect">
            <a:avLst/>
          </a:prstGeom>
          <a:noFill/>
        </p:spPr>
        <p:txBody>
          <a:bodyPr wrap="square" anchor="t" lIns="0" tIns="0" rIns="0" bIns="0">
            <a:noAutofit/>
          </a:bodyPr>
          <a:lstStyle/>
          <a:p>
            <a:pPr algn="l">
              <a:lnSpc>
                <a:spcPct val="126000"/>
              </a:lnSpc>
              <a:spcAft>
                <a:spcPts val="0"/>
              </a:spcAft>
            </a:pPr>
            <a:r>
              <a:rPr sz="760" b="0">
                <a:solidFill>
                  <a:srgbClr val="0A1E3C"/>
                </a:solidFill>
                <a:latin typeface="Arial"/>
              </a:rPr>
              <a:t>The base case is the AEMO requirement met. Mordor is carried on its own basis. M3 (~9.5 GW, early 2030s) and CEFC/Baringa (4.7–7.4 GW, 2035) follow overleaf.</a:t>
            </a:r>
          </a:p>
        </p:txBody>
      </p:sp>
      <p:sp>
        <p:nvSpPr>
          <p:cNvPr id="93" name="TextBox 92"/>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AEMO 2025 IASR; Mordor (Jan 2026); M3 (Nov 2025); ITK/CEFC-Baringa (May 2026).</a:t>
            </a:r>
          </a:p>
        </p:txBody>
      </p:sp>
      <p:pic>
        <p:nvPicPr>
          <p:cNvPr id="94" name="Picture 93" descr="sect10.png"/>
          <p:cNvPicPr>
            <a:picLocks noChangeAspect="1"/>
          </p:cNvPicPr>
          <p:nvPr/>
        </p:nvPicPr>
        <p:blipFill>
          <a:blip r:embed="rId2"/>
          <a:stretch>
            <a:fillRect/>
          </a:stretch>
        </p:blipFill>
        <p:spPr>
          <a:xfrm>
            <a:off x="11323289" y="603504"/>
            <a:ext cx="365760" cy="365760"/>
          </a:xfrm>
          <a:prstGeom prst="rect">
            <a:avLst/>
          </a:prstGeom>
        </p:spPr>
      </p:pic>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10 · Scenario analysis to 2030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62</a:t>
            </a:r>
          </a:p>
        </p:txBody>
      </p:sp>
      <p:sp>
        <p:nvSpPr>
          <p:cNvPr id="9" name="TextBox 8"/>
          <p:cNvSpPr txBox="1"/>
          <p:nvPr/>
        </p:nvSpPr>
        <p:spPr>
          <a:xfrm>
            <a:off x="502920" y="576072"/>
            <a:ext cx="11186129" cy="522427"/>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All three scenarios accept the demand evidence (Sections 04, 08): they differ on deliverability and financing, not on whether customers want Australian megawatts</a:t>
            </a:r>
          </a:p>
        </p:txBody>
      </p:sp>
      <p:sp>
        <p:nvSpPr>
          <p:cNvPr id="10" name="TextBox 9"/>
          <p:cNvSpPr txBox="1"/>
          <p:nvPr/>
        </p:nvSpPr>
        <p:spPr>
          <a:xfrm>
            <a:off x="502920" y="1253947"/>
            <a:ext cx="6275814"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The four drivers: bear and bull conditions</a:t>
            </a:r>
          </a:p>
        </p:txBody>
      </p:sp>
      <p:sp>
        <p:nvSpPr>
          <p:cNvPr id="11" name="Rectangle 10"/>
          <p:cNvSpPr/>
          <p:nvPr/>
        </p:nvSpPr>
        <p:spPr>
          <a:xfrm>
            <a:off x="502920" y="1436827"/>
            <a:ext cx="627581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12" name="Table 11"/>
          <p:cNvGraphicFramePr>
            <a:graphicFrameLocks noGrp="1"/>
          </p:cNvGraphicFramePr>
          <p:nvPr/>
        </p:nvGraphicFramePr>
        <p:xfrm>
          <a:off x="502920" y="1528267"/>
          <a:ext cx="6275814" cy="3211584"/>
        </p:xfrm>
        <a:graphic>
          <a:graphicData uri="http://schemas.openxmlformats.org/drawingml/2006/table">
            <a:tbl>
              <a:tblPr firstRow="0" bandRow="0" firstCol="0" bandCol="0">
                <a:tableStyleId>{2D5ABB26-0587-4C30-8999-92F81FD0307C}</a:tableStyleId>
              </a:tblPr>
              <a:tblGrid>
                <a:gridCol w="1371600"/>
                <a:gridCol w="2452107"/>
                <a:gridCol w="2452107"/>
              </a:tblGrid>
              <a:tr h="310896">
                <a:tc>
                  <a:txBody>
                    <a:bodyPr wrap="square">
                      <a:noAutofit/>
                    </a:bodyPr>
                    <a:lstStyle/>
                    <a:p>
                      <a:pPr algn="l">
                        <a:lnSpc>
                          <a:spcPct val="118000"/>
                        </a:lnSpc>
                      </a:pPr>
                      <a:r>
                        <a:rPr sz="860" b="1">
                          <a:solidFill>
                            <a:srgbClr val="0A1E3C"/>
                          </a:solidFill>
                          <a:latin typeface="Arial"/>
                        </a:rPr>
                        <a:t>Driver</a:t>
                      </a:r>
                    </a:p>
                  </a:txBody>
                  <a:tcPr marL="91440"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Bear condition</a:t>
                      </a:r>
                    </a:p>
                  </a:txBody>
                  <a:tcPr marL="82296"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Bull condition</a:t>
                      </a:r>
                    </a:p>
                  </a:txBody>
                  <a:tcPr marL="82296" marR="82296" marT="77724" marB="77724" anchor="t">
                    <a:lnT w="11430" cap="flat" cmpd="sng" algn="ctr">
                      <a:solidFill>
                        <a:srgbClr val="0A1E3C"/>
                      </a:solidFill>
                    </a:lnT>
                    <a:lnB w="11430" cap="flat" cmpd="sng" algn="ctr">
                      <a:solidFill>
                        <a:srgbClr val="0A1E3C"/>
                      </a:solidFill>
                    </a:lnB>
                    <a:noFill/>
                  </a:tcPr>
                </a:tc>
              </a:tr>
              <a:tr h="725172">
                <a:tc>
                  <a:txBody>
                    <a:bodyPr wrap="square">
                      <a:noAutofit/>
                    </a:bodyPr>
                    <a:lstStyle/>
                    <a:p>
                      <a:pPr algn="l">
                        <a:lnSpc>
                          <a:spcPct val="118000"/>
                        </a:lnSpc>
                      </a:pPr>
                      <a:r>
                        <a:rPr sz="919" b="1">
                          <a:solidFill>
                            <a:srgbClr val="0A1E3C"/>
                          </a:solidFill>
                          <a:latin typeface="Arial"/>
                        </a:rPr>
                        <a:t>Power access &amp; policy</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Net-generator costs + NSW prohibitions stall connections; queue stays 8+ yrs</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REZ-style access schemes accelerate; firming obligations met with BESS at scale</a:t>
                      </a:r>
                    </a:p>
                  </a:txBody>
                  <a:tcPr marL="82296" marR="82296" marT="77724" marB="77724" anchor="t">
                    <a:lnB w="7620" cap="flat" cmpd="sng" algn="ctr">
                      <a:solidFill>
                        <a:srgbClr val="D7DEE9"/>
                      </a:solidFill>
                    </a:lnB>
                    <a:noFill/>
                  </a:tcPr>
                </a:tc>
              </a:tr>
              <a:tr h="725172">
                <a:tc>
                  <a:txBody>
                    <a:bodyPr wrap="square">
                      <a:noAutofit/>
                    </a:bodyPr>
                    <a:lstStyle/>
                    <a:p>
                      <a:pPr algn="l">
                        <a:lnSpc>
                          <a:spcPct val="118000"/>
                        </a:lnSpc>
                      </a:pPr>
                      <a:r>
                        <a:rPr sz="919" b="1">
                          <a:solidFill>
                            <a:srgbClr val="0A1E3C"/>
                          </a:solidFill>
                          <a:latin typeface="Arial"/>
                        </a:rPr>
                        <a:t>AI demand conversion</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OpenAI-scale MoUs lapse; inference shifts to edge; US-style construction rollover arrives</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MoUs convert to leases; sovereign-AI exemption pulls regional GPU demand to AU</a:t>
                      </a:r>
                    </a:p>
                  </a:txBody>
                  <a:tcPr marL="82296" marR="82296" marT="77724" marB="77724" anchor="t">
                    <a:lnB w="7620" cap="flat" cmpd="sng" algn="ctr">
                      <a:solidFill>
                        <a:srgbClr val="D7DEE9"/>
                      </a:solidFill>
                    </a:lnB>
                    <a:noFill/>
                  </a:tcPr>
                </a:tc>
              </a:tr>
              <a:tr h="725172">
                <a:tc>
                  <a:txBody>
                    <a:bodyPr wrap="square">
                      <a:noAutofit/>
                    </a:bodyPr>
                    <a:lstStyle/>
                    <a:p>
                      <a:pPr algn="l">
                        <a:lnSpc>
                          <a:spcPct val="118000"/>
                        </a:lnSpc>
                      </a:pPr>
                      <a:r>
                        <a:rPr sz="919" b="1">
                          <a:solidFill>
                            <a:srgbClr val="0A1E3C"/>
                          </a:solidFill>
                          <a:latin typeface="Arial"/>
                        </a:rPr>
                        <a:t>Cost of capital</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Rates higher-for-longer; NXT-style de-rating spreads; private debt tightens</a:t>
                      </a:r>
                    </a:p>
                  </a:txBody>
                  <a:tcPr marL="82296" marR="82296" marT="77724" marB="77724"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REIT IPO window opens (AirTrunk); superannuation allocations deepen</a:t>
                      </a:r>
                    </a:p>
                  </a:txBody>
                  <a:tcPr marL="82296" marR="82296" marT="77724" marB="77724" anchor="t">
                    <a:lnB w="7620" cap="flat" cmpd="sng" algn="ctr">
                      <a:solidFill>
                        <a:srgbClr val="D7DEE9"/>
                      </a:solidFill>
                    </a:lnB>
                    <a:noFill/>
                  </a:tcPr>
                </a:tc>
              </a:tr>
              <a:tr h="725172">
                <a:tc>
                  <a:txBody>
                    <a:bodyPr wrap="square">
                      <a:noAutofit/>
                    </a:bodyPr>
                    <a:lstStyle/>
                    <a:p>
                      <a:pPr algn="l">
                        <a:lnSpc>
                          <a:spcPct val="118000"/>
                        </a:lnSpc>
                      </a:pPr>
                      <a:r>
                        <a:rPr sz="919" b="1">
                          <a:solidFill>
                            <a:srgbClr val="0A1E3C"/>
                          </a:solidFill>
                          <a:latin typeface="Arial"/>
                        </a:rPr>
                        <a:t>Delivery capacity</a:t>
                      </a:r>
                    </a:p>
                  </a:txBody>
                  <a:tcPr marL="91440" marR="82296" marT="77724" marB="77724" anchor="t">
                    <a:lnB w="11430" cap="flat" cmpd="sng" algn="ctr">
                      <a:solidFill>
                        <a:srgbClr val="0A1E3C"/>
                      </a:solidFill>
                    </a:lnB>
                    <a:noFill/>
                  </a:tcPr>
                </a:tc>
                <a:tc>
                  <a:txBody>
                    <a:bodyPr wrap="square">
                      <a:noAutofit/>
                    </a:bodyPr>
                    <a:lstStyle/>
                    <a:p>
                      <a:pPr algn="l">
                        <a:lnSpc>
                          <a:spcPct val="118000"/>
                        </a:lnSpc>
                      </a:pPr>
                      <a:r>
                        <a:rPr sz="919" b="0">
                          <a:solidFill>
                            <a:srgbClr val="0A1E3C"/>
                          </a:solidFill>
                          <a:latin typeface="Arial"/>
                        </a:rPr>
                        <a:t>Trades competition with housing worsens; 22% senior engineer vacancy persists</a:t>
                      </a:r>
                    </a:p>
                  </a:txBody>
                  <a:tcPr marL="82296" marR="82296" marT="77724" marB="77724" anchor="t">
                    <a:lnB w="11430" cap="flat" cmpd="sng" algn="ctr">
                      <a:solidFill>
                        <a:srgbClr val="0A1E3C"/>
                      </a:solidFill>
                    </a:lnB>
                    <a:noFill/>
                  </a:tcPr>
                </a:tc>
                <a:tc>
                  <a:txBody>
                    <a:bodyPr wrap="square">
                      <a:noAutofit/>
                    </a:bodyPr>
                    <a:lstStyle/>
                    <a:p>
                      <a:pPr algn="l">
                        <a:lnSpc>
                          <a:spcPct val="118000"/>
                        </a:lnSpc>
                      </a:pPr>
                      <a:r>
                        <a:rPr sz="919" b="0">
                          <a:solidFill>
                            <a:srgbClr val="0A1E3C"/>
                          </a:solidFill>
                          <a:latin typeface="Arial"/>
                        </a:rPr>
                        <a:t>IDA fast-tracking holds; modular/prefab lifts throughput</a:t>
                      </a:r>
                    </a:p>
                  </a:txBody>
                  <a:tcPr marL="82296" marR="82296" marT="77724" marB="77724" anchor="t">
                    <a:lnB w="11430" cap="flat" cmpd="sng" algn="ctr">
                      <a:solidFill>
                        <a:srgbClr val="0A1E3C"/>
                      </a:solidFill>
                    </a:lnB>
                    <a:noFill/>
                  </a:tcPr>
                </a:tc>
              </a:tr>
            </a:tbl>
          </a:graphicData>
        </a:graphic>
      </p:graphicFrame>
      <p:sp>
        <p:nvSpPr>
          <p:cNvPr id="13" name="Rectangle 12"/>
          <p:cNvSpPr/>
          <p:nvPr/>
        </p:nvSpPr>
        <p:spPr>
          <a:xfrm>
            <a:off x="502920" y="4959309"/>
            <a:ext cx="6275814" cy="1002578"/>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4" name="Rectangle 13"/>
          <p:cNvSpPr/>
          <p:nvPr/>
        </p:nvSpPr>
        <p:spPr>
          <a:xfrm>
            <a:off x="502920" y="4959309"/>
            <a:ext cx="41148" cy="1002578"/>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TextBox 14"/>
          <p:cNvSpPr txBox="1"/>
          <p:nvPr/>
        </p:nvSpPr>
        <p:spPr>
          <a:xfrm>
            <a:off x="685800" y="5087325"/>
            <a:ext cx="5964918" cy="183733"/>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HOW TO USE THESE SCENARIOS</a:t>
            </a:r>
          </a:p>
        </p:txBody>
      </p:sp>
      <p:sp>
        <p:nvSpPr>
          <p:cNvPr id="16" name="TextBox 15"/>
          <p:cNvSpPr txBox="1"/>
          <p:nvPr/>
        </p:nvSpPr>
        <p:spPr>
          <a:xfrm>
            <a:off x="685800" y="5316778"/>
            <a:ext cx="5964918" cy="535381"/>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They are planning constructs, not forecasts: each pairs a capacity outcome with the driver conditions that produce it, so a committee can map its own judgement to a number. The probability weights on the watchboard page make our judgement explicit; the driver table above shows what evidence would change it.</a:t>
            </a:r>
          </a:p>
        </p:txBody>
      </p:sp>
      <p:sp>
        <p:nvSpPr>
          <p:cNvPr id="17" name="TextBox 16"/>
          <p:cNvSpPr txBox="1"/>
          <p:nvPr/>
        </p:nvSpPr>
        <p:spPr>
          <a:xfrm>
            <a:off x="7144494" y="1253947"/>
            <a:ext cx="4544555"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Anchors (all published), continued</a:t>
            </a:r>
          </a:p>
        </p:txBody>
      </p:sp>
      <p:sp>
        <p:nvSpPr>
          <p:cNvPr id="18" name="Rectangle 17"/>
          <p:cNvSpPr/>
          <p:nvPr/>
        </p:nvSpPr>
        <p:spPr>
          <a:xfrm>
            <a:off x="7144494" y="1436827"/>
            <a:ext cx="4544555"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19" name="Table 18"/>
          <p:cNvGraphicFramePr>
            <a:graphicFrameLocks noGrp="1"/>
          </p:cNvGraphicFramePr>
          <p:nvPr/>
        </p:nvGraphicFramePr>
        <p:xfrm>
          <a:off x="7144494" y="1528267"/>
          <a:ext cx="4544555" cy="1316736"/>
        </p:xfrm>
        <a:graphic>
          <a:graphicData uri="http://schemas.openxmlformats.org/drawingml/2006/table">
            <a:tbl>
              <a:tblPr firstRow="0" bandRow="0" firstCol="0" bandCol="0">
                <a:tableStyleId>{2D5ABB26-0587-4C30-8999-92F81FD0307C}</a:tableStyleId>
              </a:tblPr>
              <a:tblGrid>
                <a:gridCol w="1783080"/>
                <a:gridCol w="2761475"/>
              </a:tblGrid>
              <a:tr h="329184">
                <a:tc>
                  <a:txBody>
                    <a:bodyPr wrap="square">
                      <a:noAutofit/>
                    </a:bodyPr>
                    <a:lstStyle/>
                    <a:p>
                      <a:pPr algn="l">
                        <a:lnSpc>
                          <a:spcPct val="118000"/>
                        </a:lnSpc>
                      </a:pPr>
                      <a:r>
                        <a:rPr sz="860" b="1">
                          <a:solidFill>
                            <a:srgbClr val="0A1E3C"/>
                          </a:solidFill>
                          <a:latin typeface="Arial"/>
                        </a:rPr>
                        <a:t>Anchor</a:t>
                      </a:r>
                    </a:p>
                  </a:txBody>
                  <a:tcPr marL="91440" marR="82296" marT="77724" marB="77724"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2030-ish figure</a:t>
                      </a:r>
                    </a:p>
                  </a:txBody>
                  <a:tcPr marL="82296" marR="82296" marT="77724" marB="77724" anchor="t">
                    <a:lnT w="11430" cap="flat" cmpd="sng" algn="ctr">
                      <a:solidFill>
                        <a:srgbClr val="0A1E3C"/>
                      </a:solidFill>
                    </a:lnT>
                    <a:lnB w="11430" cap="flat" cmpd="sng" algn="ctr">
                      <a:solidFill>
                        <a:srgbClr val="0A1E3C"/>
                      </a:solidFill>
                    </a:lnB>
                    <a:noFill/>
                  </a:tcPr>
                </a:tc>
              </a:tr>
              <a:tr h="329184">
                <a:tc>
                  <a:txBody>
                    <a:bodyPr wrap="square">
                      <a:noAutofit/>
                    </a:bodyPr>
                    <a:lstStyle/>
                    <a:p>
                      <a:pPr algn="l">
                        <a:lnSpc>
                          <a:spcPct val="118000"/>
                        </a:lnSpc>
                      </a:pPr>
                      <a:r>
                        <a:rPr sz="860" b="1">
                          <a:solidFill>
                            <a:srgbClr val="0A1E3C"/>
                          </a:solidFill>
                          <a:latin typeface="Arial"/>
                        </a:rPr>
                        <a:t>M3 built-out trajectory</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~9.5 GW by early 2030s</a:t>
                      </a:r>
                    </a:p>
                  </a:txBody>
                  <a:tcPr marL="82296" marR="82296" marT="77724" marB="77724" anchor="t">
                    <a:lnB w="7620" cap="flat" cmpd="sng" algn="ctr">
                      <a:solidFill>
                        <a:srgbClr val="D7DEE9"/>
                      </a:solidFill>
                    </a:lnB>
                    <a:noFill/>
                  </a:tcPr>
                </a:tc>
              </a:tr>
              <a:tr h="329184">
                <a:tc>
                  <a:txBody>
                    <a:bodyPr wrap="square">
                      <a:noAutofit/>
                    </a:bodyPr>
                    <a:lstStyle/>
                    <a:p>
                      <a:pPr algn="l">
                        <a:lnSpc>
                          <a:spcPct val="118000"/>
                        </a:lnSpc>
                      </a:pPr>
                      <a:r>
                        <a:rPr sz="860" b="1">
                          <a:solidFill>
                            <a:srgbClr val="0A1E3C"/>
                          </a:solidFill>
                          <a:latin typeface="Arial"/>
                        </a:rPr>
                        <a:t>CEFC/Baringa</a:t>
                      </a:r>
                    </a:p>
                  </a:txBody>
                  <a:tcPr marL="91440" marR="82296" marT="77724" marB="77724" anchor="t">
                    <a:lnB w="7620" cap="flat" cmpd="sng" algn="ctr">
                      <a:solidFill>
                        <a:srgbClr val="D7DEE9"/>
                      </a:solidFill>
                    </a:lnB>
                    <a:noFill/>
                  </a:tcPr>
                </a:tc>
                <a:tc>
                  <a:txBody>
                    <a:bodyPr wrap="square">
                      <a:noAutofit/>
                    </a:bodyPr>
                    <a:lstStyle/>
                    <a:p>
                      <a:pPr algn="l">
                        <a:lnSpc>
                          <a:spcPct val="118000"/>
                        </a:lnSpc>
                      </a:pPr>
                      <a:r>
                        <a:rPr sz="860" b="0">
                          <a:solidFill>
                            <a:srgbClr val="0A1E3C"/>
                          </a:solidFill>
                          <a:latin typeface="Arial"/>
                        </a:rPr>
                        <a:t>4.7–7.4 GW by 2035</a:t>
                      </a:r>
                    </a:p>
                  </a:txBody>
                  <a:tcPr marL="82296" marR="82296" marT="77724" marB="77724" anchor="t">
                    <a:lnB w="7620" cap="flat" cmpd="sng" algn="ctr">
                      <a:solidFill>
                        <a:srgbClr val="D7DEE9"/>
                      </a:solidFill>
                    </a:lnB>
                    <a:noFill/>
                  </a:tcPr>
                </a:tc>
              </a:tr>
              <a:tr h="329184">
                <a:tc>
                  <a:txBody>
                    <a:bodyPr wrap="square">
                      <a:noAutofit/>
                    </a:bodyPr>
                    <a:lstStyle/>
                    <a:p>
                      <a:pPr algn="l">
                        <a:lnSpc>
                          <a:spcPct val="118000"/>
                        </a:lnSpc>
                      </a:pPr>
                      <a:r>
                        <a:rPr sz="860" b="1">
                          <a:solidFill>
                            <a:srgbClr val="0A1E3C"/>
                          </a:solidFill>
                          <a:latin typeface="Arial"/>
                        </a:rPr>
                        <a:t>M3 supply gap warning</a:t>
                      </a:r>
                    </a:p>
                  </a:txBody>
                  <a:tcPr marL="91440" marR="82296" marT="77724" marB="77724" anchor="t">
                    <a:lnB w="11430" cap="flat" cmpd="sng" algn="ctr">
                      <a:solidFill>
                        <a:srgbClr val="0A1E3C"/>
                      </a:solidFill>
                    </a:lnB>
                    <a:noFill/>
                  </a:tcPr>
                </a:tc>
                <a:tc>
                  <a:txBody>
                    <a:bodyPr wrap="square">
                      <a:noAutofit/>
                    </a:bodyPr>
                    <a:lstStyle/>
                    <a:p>
                      <a:pPr algn="l">
                        <a:lnSpc>
                          <a:spcPct val="118000"/>
                        </a:lnSpc>
                      </a:pPr>
                      <a:r>
                        <a:rPr sz="860" b="0">
                          <a:solidFill>
                            <a:srgbClr val="0A1E3C"/>
                          </a:solidFill>
                          <a:latin typeface="Arial"/>
                        </a:rPr>
                        <a:t>up to 1.7 GW gap even after doubling</a:t>
                      </a:r>
                    </a:p>
                  </a:txBody>
                  <a:tcPr marL="82296" marR="82296" marT="77724" marB="77724" anchor="t">
                    <a:lnB w="11430" cap="flat" cmpd="sng" algn="ctr">
                      <a:solidFill>
                        <a:srgbClr val="0A1E3C"/>
                      </a:solidFill>
                    </a:lnB>
                    <a:noFill/>
                  </a:tcPr>
                </a:tc>
              </a:tr>
            </a:tbl>
          </a:graphicData>
        </a:graphic>
      </p:graphicFrame>
      <p:sp>
        <p:nvSpPr>
          <p:cNvPr id="20" name="Rectangle 19"/>
          <p:cNvSpPr/>
          <p:nvPr/>
        </p:nvSpPr>
        <p:spPr>
          <a:xfrm>
            <a:off x="7144494" y="3064459"/>
            <a:ext cx="4544555" cy="2897428"/>
          </a:xfrm>
          <a:prstGeom prst="rect">
            <a:avLst/>
          </a:prstGeom>
          <a:solidFill>
            <a:srgbClr val="FBF9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Rectangle 20"/>
          <p:cNvSpPr/>
          <p:nvPr/>
        </p:nvSpPr>
        <p:spPr>
          <a:xfrm>
            <a:off x="7144494" y="3064459"/>
            <a:ext cx="41148" cy="2897428"/>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2" name="TextBox 21"/>
          <p:cNvSpPr txBox="1"/>
          <p:nvPr/>
        </p:nvSpPr>
        <p:spPr>
          <a:xfrm>
            <a:off x="7345662" y="3210763"/>
            <a:ext cx="4197083" cy="182880"/>
          </a:xfrm>
          <a:prstGeom prst="rect">
            <a:avLst/>
          </a:prstGeom>
          <a:noFill/>
        </p:spPr>
        <p:txBody>
          <a:bodyPr wrap="square" anchor="t" lIns="0" tIns="0" rIns="0" bIns="0">
            <a:noAutofit/>
          </a:bodyPr>
          <a:lstStyle/>
          <a:p>
            <a:r>
              <a:rPr sz="919" b="1" spc="50">
                <a:solidFill>
                  <a:srgbClr val="C2410C"/>
                </a:solidFill>
                <a:latin typeface="Arial"/>
              </a:rPr>
              <a:t>INASHANU SCENARIO CONSTRUCTION (ESTIMATE)</a:t>
            </a:r>
          </a:p>
        </p:txBody>
      </p:sp>
      <p:sp>
        <p:nvSpPr>
          <p:cNvPr id="23" name="TextBox 22"/>
          <p:cNvSpPr txBox="1"/>
          <p:nvPr/>
        </p:nvSpPr>
        <p:spPr>
          <a:xfrm>
            <a:off x="7345662" y="3485083"/>
            <a:ext cx="932688" cy="182697"/>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Bear 5.0 GW</a:t>
            </a:r>
          </a:p>
        </p:txBody>
      </p:sp>
      <p:sp>
        <p:nvSpPr>
          <p:cNvPr id="24" name="TextBox 23"/>
          <p:cNvSpPr txBox="1"/>
          <p:nvPr/>
        </p:nvSpPr>
        <p:spPr>
          <a:xfrm>
            <a:off x="8351502" y="3485083"/>
            <a:ext cx="3191243" cy="347106"/>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Low end of the 5–8 GW planning band (dossier synthesis, 17 Sep 2026)</a:t>
            </a:r>
          </a:p>
        </p:txBody>
      </p:sp>
      <p:sp>
        <p:nvSpPr>
          <p:cNvPr id="25" name="Rectangle 24"/>
          <p:cNvSpPr/>
          <p:nvPr/>
        </p:nvSpPr>
        <p:spPr>
          <a:xfrm>
            <a:off x="7345662" y="3869222"/>
            <a:ext cx="4197083"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6" name="TextBox 25"/>
          <p:cNvSpPr txBox="1"/>
          <p:nvPr/>
        </p:nvSpPr>
        <p:spPr>
          <a:xfrm>
            <a:off x="7345662" y="3914485"/>
            <a:ext cx="932688" cy="182697"/>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Base 6.0 GW</a:t>
            </a:r>
          </a:p>
        </p:txBody>
      </p:sp>
      <p:sp>
        <p:nvSpPr>
          <p:cNvPr id="27" name="TextBox 26"/>
          <p:cNvSpPr txBox="1"/>
          <p:nvPr/>
        </p:nvSpPr>
        <p:spPr>
          <a:xfrm>
            <a:off x="8351502" y="3914485"/>
            <a:ext cx="3191243" cy="182697"/>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The AEMO Step Change requirement met in full (2025 IASR)</a:t>
            </a:r>
          </a:p>
        </p:txBody>
      </p:sp>
      <p:sp>
        <p:nvSpPr>
          <p:cNvPr id="28" name="Rectangle 27"/>
          <p:cNvSpPr/>
          <p:nvPr/>
        </p:nvSpPr>
        <p:spPr>
          <a:xfrm>
            <a:off x="7345662" y="4134215"/>
            <a:ext cx="4197083"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TextBox 28"/>
          <p:cNvSpPr txBox="1"/>
          <p:nvPr/>
        </p:nvSpPr>
        <p:spPr>
          <a:xfrm>
            <a:off x="7345662" y="4179478"/>
            <a:ext cx="932688" cy="182697"/>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Bull 6.22 GW</a:t>
            </a:r>
          </a:p>
        </p:txBody>
      </p:sp>
      <p:sp>
        <p:nvSpPr>
          <p:cNvPr id="30" name="TextBox 29"/>
          <p:cNvSpPr txBox="1"/>
          <p:nvPr/>
        </p:nvSpPr>
        <p:spPr>
          <a:xfrm>
            <a:off x="8351502" y="4179478"/>
            <a:ext cx="3191243" cy="347106"/>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Every under-construction megawatt commissions, plus 35% of planned and deferred capacity (project table, Section 05)</a:t>
            </a:r>
          </a:p>
        </p:txBody>
      </p:sp>
      <p:sp>
        <p:nvSpPr>
          <p:cNvPr id="31" name="TextBox 30"/>
          <p:cNvSpPr txBox="1"/>
          <p:nvPr/>
        </p:nvSpPr>
        <p:spPr>
          <a:xfrm>
            <a:off x="7345662" y="4727752"/>
            <a:ext cx="4197083" cy="435254"/>
          </a:xfrm>
          <a:prstGeom prst="rect">
            <a:avLst/>
          </a:prstGeom>
          <a:noFill/>
        </p:spPr>
        <p:txBody>
          <a:bodyPr wrap="square" anchor="t" lIns="0" tIns="0" rIns="0" bIns="0">
            <a:noAutofit/>
          </a:bodyPr>
          <a:lstStyle/>
          <a:p>
            <a:pPr algn="l">
              <a:lnSpc>
                <a:spcPct val="120000"/>
              </a:lnSpc>
              <a:spcAft>
                <a:spcPts val="0"/>
              </a:spcAft>
            </a:pPr>
            <a:r>
              <a:rPr sz="760" b="0">
                <a:solidFill>
                  <a:srgbClr val="5B6B84"/>
                </a:solidFill>
                <a:latin typeface="Arial"/>
              </a:rPr>
              <a:t>CAGRs recomputed from the 1.35 GW end-2025 base (ITK, 11 May 2026), % p.a. Base and bull are 0.9 points apart because the bull is built from the announced pipeline rather than from a higher growth rate.</a:t>
            </a:r>
          </a:p>
        </p:txBody>
      </p:sp>
      <p:sp>
        <p:nvSpPr>
          <p:cNvPr id="32" name="TextBox 31"/>
          <p:cNvSpPr txBox="1"/>
          <p:nvPr/>
        </p:nvSpPr>
        <p:spPr>
          <a:xfrm>
            <a:off x="7345662" y="5199583"/>
            <a:ext cx="475488" cy="219456"/>
          </a:xfrm>
          <a:prstGeom prst="rect">
            <a:avLst/>
          </a:prstGeom>
          <a:noFill/>
        </p:spPr>
        <p:txBody>
          <a:bodyPr wrap="square" anchor="ctr" lIns="0" tIns="0" rIns="0" bIns="0">
            <a:noAutofit/>
          </a:bodyPr>
          <a:lstStyle/>
          <a:p>
            <a:r>
              <a:rPr sz="869" b="0">
                <a:solidFill>
                  <a:srgbClr val="0A1E3C"/>
                </a:solidFill>
                <a:latin typeface="Arial"/>
              </a:rPr>
              <a:t>Bear</a:t>
            </a:r>
          </a:p>
        </p:txBody>
      </p:sp>
      <p:sp>
        <p:nvSpPr>
          <p:cNvPr id="33" name="Rectangle 32"/>
          <p:cNvSpPr/>
          <p:nvPr/>
        </p:nvSpPr>
        <p:spPr>
          <a:xfrm>
            <a:off x="7912590" y="5236159"/>
            <a:ext cx="2761475" cy="14630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Rectangle 33"/>
          <p:cNvSpPr/>
          <p:nvPr/>
        </p:nvSpPr>
        <p:spPr>
          <a:xfrm>
            <a:off x="7912590" y="5236159"/>
            <a:ext cx="2064202" cy="1463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5" name="TextBox 34"/>
          <p:cNvSpPr txBox="1"/>
          <p:nvPr/>
        </p:nvSpPr>
        <p:spPr>
          <a:xfrm>
            <a:off x="10747217" y="5199583"/>
            <a:ext cx="777240" cy="219456"/>
          </a:xfrm>
          <a:prstGeom prst="rect">
            <a:avLst/>
          </a:prstGeom>
          <a:noFill/>
        </p:spPr>
        <p:txBody>
          <a:bodyPr wrap="square" anchor="ctr" lIns="0" tIns="0" rIns="0" bIns="0">
            <a:noAutofit/>
          </a:bodyPr>
          <a:lstStyle/>
          <a:p>
            <a:r>
              <a:rPr sz="869" b="1">
                <a:solidFill>
                  <a:srgbClr val="0A1E3C"/>
                </a:solidFill>
                <a:latin typeface="Arial"/>
              </a:rPr>
              <a:t>29.9% p.a.</a:t>
            </a:r>
          </a:p>
        </p:txBody>
      </p:sp>
      <p:sp>
        <p:nvSpPr>
          <p:cNvPr id="36" name="TextBox 35"/>
          <p:cNvSpPr txBox="1"/>
          <p:nvPr/>
        </p:nvSpPr>
        <p:spPr>
          <a:xfrm>
            <a:off x="7345662" y="5446471"/>
            <a:ext cx="475488" cy="219456"/>
          </a:xfrm>
          <a:prstGeom prst="rect">
            <a:avLst/>
          </a:prstGeom>
          <a:noFill/>
        </p:spPr>
        <p:txBody>
          <a:bodyPr wrap="square" anchor="ctr" lIns="0" tIns="0" rIns="0" bIns="0">
            <a:noAutofit/>
          </a:bodyPr>
          <a:lstStyle/>
          <a:p>
            <a:r>
              <a:rPr sz="869" b="0">
                <a:solidFill>
                  <a:srgbClr val="0A1E3C"/>
                </a:solidFill>
                <a:latin typeface="Arial"/>
              </a:rPr>
              <a:t>Base</a:t>
            </a:r>
          </a:p>
        </p:txBody>
      </p:sp>
      <p:sp>
        <p:nvSpPr>
          <p:cNvPr id="37" name="Rectangle 36"/>
          <p:cNvSpPr/>
          <p:nvPr/>
        </p:nvSpPr>
        <p:spPr>
          <a:xfrm>
            <a:off x="7912590" y="5483047"/>
            <a:ext cx="2761475" cy="14630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Rectangle 37"/>
          <p:cNvSpPr/>
          <p:nvPr/>
        </p:nvSpPr>
        <p:spPr>
          <a:xfrm>
            <a:off x="7912590" y="5483047"/>
            <a:ext cx="2402483" cy="1463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9" name="TextBox 38"/>
          <p:cNvSpPr txBox="1"/>
          <p:nvPr/>
        </p:nvSpPr>
        <p:spPr>
          <a:xfrm>
            <a:off x="10747217" y="5446471"/>
            <a:ext cx="777240" cy="219456"/>
          </a:xfrm>
          <a:prstGeom prst="rect">
            <a:avLst/>
          </a:prstGeom>
          <a:noFill/>
        </p:spPr>
        <p:txBody>
          <a:bodyPr wrap="square" anchor="ctr" lIns="0" tIns="0" rIns="0" bIns="0">
            <a:noAutofit/>
          </a:bodyPr>
          <a:lstStyle/>
          <a:p>
            <a:r>
              <a:rPr sz="869" b="1">
                <a:solidFill>
                  <a:srgbClr val="0A1E3C"/>
                </a:solidFill>
                <a:latin typeface="Arial"/>
              </a:rPr>
              <a:t>34.8% p.a.</a:t>
            </a:r>
          </a:p>
        </p:txBody>
      </p:sp>
      <p:sp>
        <p:nvSpPr>
          <p:cNvPr id="40" name="TextBox 39"/>
          <p:cNvSpPr txBox="1"/>
          <p:nvPr/>
        </p:nvSpPr>
        <p:spPr>
          <a:xfrm>
            <a:off x="7345662" y="5693359"/>
            <a:ext cx="475488" cy="219456"/>
          </a:xfrm>
          <a:prstGeom prst="rect">
            <a:avLst/>
          </a:prstGeom>
          <a:noFill/>
        </p:spPr>
        <p:txBody>
          <a:bodyPr wrap="square" anchor="ctr" lIns="0" tIns="0" rIns="0" bIns="0">
            <a:noAutofit/>
          </a:bodyPr>
          <a:lstStyle/>
          <a:p>
            <a:r>
              <a:rPr sz="869" b="0">
                <a:solidFill>
                  <a:srgbClr val="0A1E3C"/>
                </a:solidFill>
                <a:latin typeface="Arial"/>
              </a:rPr>
              <a:t>Bull</a:t>
            </a:r>
          </a:p>
        </p:txBody>
      </p:sp>
      <p:sp>
        <p:nvSpPr>
          <p:cNvPr id="41" name="Rectangle 40"/>
          <p:cNvSpPr/>
          <p:nvPr/>
        </p:nvSpPr>
        <p:spPr>
          <a:xfrm>
            <a:off x="7912590" y="5729935"/>
            <a:ext cx="2761475" cy="14630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Rectangle 41"/>
          <p:cNvSpPr/>
          <p:nvPr/>
        </p:nvSpPr>
        <p:spPr>
          <a:xfrm>
            <a:off x="7912590" y="5729935"/>
            <a:ext cx="2464616" cy="1463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3" name="TextBox 42"/>
          <p:cNvSpPr txBox="1"/>
          <p:nvPr/>
        </p:nvSpPr>
        <p:spPr>
          <a:xfrm>
            <a:off x="10747217" y="5693359"/>
            <a:ext cx="777240" cy="219456"/>
          </a:xfrm>
          <a:prstGeom prst="rect">
            <a:avLst/>
          </a:prstGeom>
          <a:noFill/>
        </p:spPr>
        <p:txBody>
          <a:bodyPr wrap="square" anchor="ctr" lIns="0" tIns="0" rIns="0" bIns="0">
            <a:noAutofit/>
          </a:bodyPr>
          <a:lstStyle/>
          <a:p>
            <a:r>
              <a:rPr sz="869" b="1">
                <a:solidFill>
                  <a:srgbClr val="0A1E3C"/>
                </a:solidFill>
                <a:latin typeface="Arial"/>
              </a:rPr>
              <a:t>35.7% p.a.</a:t>
            </a:r>
          </a:p>
        </p:txBody>
      </p:sp>
      <p:sp>
        <p:nvSpPr>
          <p:cNvPr id="44" name="TextBox 43"/>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AEMO 2025 IASR; Mordor (Jan 2026); M3 (Nov 2025); ITK/CEFC-Baringa (May 2026).</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10 · Scenario analysis to 2030</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63</a:t>
            </a:r>
          </a:p>
        </p:txBody>
      </p:sp>
      <p:sp>
        <p:nvSpPr>
          <p:cNvPr id="9" name="TextBox 8"/>
          <p:cNvSpPr txBox="1"/>
          <p:nvPr/>
        </p:nvSpPr>
        <p:spPr>
          <a:xfrm>
            <a:off x="502920" y="576072"/>
            <a:ext cx="11186129"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Base case path: ~6.0 GW operating by 2030, a 4.4x expansion in five years, with the bull only 220 MW above it</a:t>
            </a:r>
          </a:p>
        </p:txBody>
      </p:sp>
      <p:sp>
        <p:nvSpPr>
          <p:cNvPr id="10" name="TextBox 9"/>
          <p:cNvSpPr txBox="1"/>
          <p:nvPr/>
        </p:nvSpPr>
        <p:spPr>
          <a:xfrm>
            <a:off x="502920" y="1006449"/>
            <a:ext cx="6492221"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Three capacity paths from a common 1.35 GW base, GW</a:t>
            </a:r>
          </a:p>
        </p:txBody>
      </p:sp>
      <p:sp>
        <p:nvSpPr>
          <p:cNvPr id="11" name="Rectangle 10"/>
          <p:cNvSpPr/>
          <p:nvPr/>
        </p:nvSpPr>
        <p:spPr>
          <a:xfrm>
            <a:off x="502920" y="1189329"/>
            <a:ext cx="6492221"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12" name="Chart 11"/>
          <p:cNvGraphicFramePr>
            <a:graphicFrameLocks noGrp="1"/>
          </p:cNvGraphicFramePr>
          <p:nvPr/>
        </p:nvGraphicFramePr>
        <p:xfrm>
          <a:off x="502920" y="1280769"/>
          <a:ext cx="6492221" cy="2544074"/>
        </p:xfrm>
        <a:graphic>
          <a:graphicData uri="http://schemas.openxmlformats.org/drawingml/2006/chart">
            <c:chart xmlns:c="http://schemas.openxmlformats.org/drawingml/2006/chart" r:id="rId2"/>
          </a:graphicData>
        </a:graphic>
      </p:graphicFrame>
      <p:sp>
        <p:nvSpPr>
          <p:cNvPr id="13" name="TextBox 12"/>
          <p:cNvSpPr txBox="1"/>
          <p:nvPr/>
        </p:nvSpPr>
        <p:spPr>
          <a:xfrm>
            <a:off x="5916149" y="1939137"/>
            <a:ext cx="1060704" cy="155448"/>
          </a:xfrm>
          <a:prstGeom prst="rect">
            <a:avLst/>
          </a:prstGeom>
          <a:noFill/>
        </p:spPr>
        <p:txBody>
          <a:bodyPr wrap="square" anchor="t" lIns="0" tIns="0" rIns="0" bIns="0">
            <a:noAutofit/>
          </a:bodyPr>
          <a:lstStyle/>
          <a:p>
            <a:pPr algn="l">
              <a:lnSpc>
                <a:spcPct val="100000"/>
              </a:lnSpc>
              <a:spcAft>
                <a:spcPts val="0"/>
              </a:spcAft>
            </a:pPr>
            <a:r>
              <a:rPr sz="869" b="1">
                <a:solidFill>
                  <a:srgbClr val="5B6B84"/>
                </a:solidFill>
                <a:latin typeface="Arial"/>
              </a:rPr>
              <a:t>Bear 5.0 GW</a:t>
            </a:r>
          </a:p>
        </p:txBody>
      </p:sp>
      <p:sp>
        <p:nvSpPr>
          <p:cNvPr id="14" name="TextBox 13"/>
          <p:cNvSpPr txBox="1"/>
          <p:nvPr/>
        </p:nvSpPr>
        <p:spPr>
          <a:xfrm>
            <a:off x="5916149" y="2085441"/>
            <a:ext cx="1060704" cy="137160"/>
          </a:xfrm>
          <a:prstGeom prst="rect">
            <a:avLst/>
          </a:prstGeom>
          <a:noFill/>
        </p:spPr>
        <p:txBody>
          <a:bodyPr wrap="square" anchor="t" lIns="0" tIns="0" rIns="0" bIns="0">
            <a:noAutofit/>
          </a:bodyPr>
          <a:lstStyle/>
          <a:p>
            <a:pPr algn="l">
              <a:lnSpc>
                <a:spcPct val="100000"/>
              </a:lnSpc>
              <a:spcAft>
                <a:spcPts val="0"/>
              </a:spcAft>
            </a:pPr>
            <a:r>
              <a:rPr sz="760" b="0">
                <a:solidFill>
                  <a:srgbClr val="5B6B84"/>
                </a:solidFill>
                <a:latin typeface="Arial"/>
              </a:rPr>
              <a:t>(29.9% p.a.)</a:t>
            </a:r>
          </a:p>
        </p:txBody>
      </p:sp>
      <p:sp>
        <p:nvSpPr>
          <p:cNvPr id="15" name="TextBox 14"/>
          <p:cNvSpPr txBox="1"/>
          <p:nvPr/>
        </p:nvSpPr>
        <p:spPr>
          <a:xfrm>
            <a:off x="5916149" y="1628241"/>
            <a:ext cx="1060704" cy="155448"/>
          </a:xfrm>
          <a:prstGeom prst="rect">
            <a:avLst/>
          </a:prstGeom>
          <a:noFill/>
        </p:spPr>
        <p:txBody>
          <a:bodyPr wrap="square" anchor="t" lIns="0" tIns="0" rIns="0" bIns="0">
            <a:noAutofit/>
          </a:bodyPr>
          <a:lstStyle/>
          <a:p>
            <a:pPr algn="l">
              <a:lnSpc>
                <a:spcPct val="100000"/>
              </a:lnSpc>
              <a:spcAft>
                <a:spcPts val="0"/>
              </a:spcAft>
            </a:pPr>
            <a:r>
              <a:rPr sz="869" b="1">
                <a:solidFill>
                  <a:srgbClr val="C2410C"/>
                </a:solidFill>
                <a:latin typeface="Arial"/>
              </a:rPr>
              <a:t>Base 6.0 GW</a:t>
            </a:r>
          </a:p>
        </p:txBody>
      </p:sp>
      <p:sp>
        <p:nvSpPr>
          <p:cNvPr id="16" name="TextBox 15"/>
          <p:cNvSpPr txBox="1"/>
          <p:nvPr/>
        </p:nvSpPr>
        <p:spPr>
          <a:xfrm>
            <a:off x="5916149" y="1774545"/>
            <a:ext cx="1060704" cy="137160"/>
          </a:xfrm>
          <a:prstGeom prst="rect">
            <a:avLst/>
          </a:prstGeom>
          <a:noFill/>
        </p:spPr>
        <p:txBody>
          <a:bodyPr wrap="square" anchor="t" lIns="0" tIns="0" rIns="0" bIns="0">
            <a:noAutofit/>
          </a:bodyPr>
          <a:lstStyle/>
          <a:p>
            <a:pPr algn="l">
              <a:lnSpc>
                <a:spcPct val="100000"/>
              </a:lnSpc>
              <a:spcAft>
                <a:spcPts val="0"/>
              </a:spcAft>
            </a:pPr>
            <a:r>
              <a:rPr sz="760" b="0">
                <a:solidFill>
                  <a:srgbClr val="5B6B84"/>
                </a:solidFill>
                <a:latin typeface="Arial"/>
              </a:rPr>
              <a:t>(34.8% p.a.)</a:t>
            </a:r>
          </a:p>
        </p:txBody>
      </p:sp>
      <p:sp>
        <p:nvSpPr>
          <p:cNvPr id="17" name="TextBox 16"/>
          <p:cNvSpPr txBox="1"/>
          <p:nvPr/>
        </p:nvSpPr>
        <p:spPr>
          <a:xfrm>
            <a:off x="5916149" y="1317345"/>
            <a:ext cx="1060704" cy="155448"/>
          </a:xfrm>
          <a:prstGeom prst="rect">
            <a:avLst/>
          </a:prstGeom>
          <a:noFill/>
        </p:spPr>
        <p:txBody>
          <a:bodyPr wrap="square" anchor="t" lIns="0" tIns="0" rIns="0" bIns="0">
            <a:noAutofit/>
          </a:bodyPr>
          <a:lstStyle/>
          <a:p>
            <a:pPr algn="l">
              <a:lnSpc>
                <a:spcPct val="100000"/>
              </a:lnSpc>
              <a:spcAft>
                <a:spcPts val="0"/>
              </a:spcAft>
            </a:pPr>
            <a:r>
              <a:rPr sz="869" b="1">
                <a:solidFill>
                  <a:srgbClr val="0A1E3C"/>
                </a:solidFill>
                <a:latin typeface="Arial"/>
              </a:rPr>
              <a:t>Bull 6.22 GW</a:t>
            </a:r>
          </a:p>
        </p:txBody>
      </p:sp>
      <p:sp>
        <p:nvSpPr>
          <p:cNvPr id="18" name="TextBox 17"/>
          <p:cNvSpPr txBox="1"/>
          <p:nvPr/>
        </p:nvSpPr>
        <p:spPr>
          <a:xfrm>
            <a:off x="5916149" y="1463649"/>
            <a:ext cx="1060704" cy="137160"/>
          </a:xfrm>
          <a:prstGeom prst="rect">
            <a:avLst/>
          </a:prstGeom>
          <a:noFill/>
        </p:spPr>
        <p:txBody>
          <a:bodyPr wrap="square" anchor="t" lIns="0" tIns="0" rIns="0" bIns="0">
            <a:noAutofit/>
          </a:bodyPr>
          <a:lstStyle/>
          <a:p>
            <a:pPr algn="l">
              <a:lnSpc>
                <a:spcPct val="100000"/>
              </a:lnSpc>
              <a:spcAft>
                <a:spcPts val="0"/>
              </a:spcAft>
            </a:pPr>
            <a:r>
              <a:rPr sz="760" b="0">
                <a:solidFill>
                  <a:srgbClr val="5B6B84"/>
                </a:solidFill>
                <a:latin typeface="Arial"/>
              </a:rPr>
              <a:t>(35.7% p.a.)</a:t>
            </a:r>
          </a:p>
        </p:txBody>
      </p:sp>
      <p:sp>
        <p:nvSpPr>
          <p:cNvPr id="19" name="TextBox 18"/>
          <p:cNvSpPr txBox="1"/>
          <p:nvPr/>
        </p:nvSpPr>
        <p:spPr>
          <a:xfrm>
            <a:off x="905256" y="3187374"/>
            <a:ext cx="2377440" cy="146304"/>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Common start: 1.35 GW operating, end-2025 (ITK)</a:t>
            </a:r>
          </a:p>
        </p:txBody>
      </p:sp>
      <p:sp>
        <p:nvSpPr>
          <p:cNvPr id="20" name="TextBox 19"/>
          <p:cNvSpPr txBox="1"/>
          <p:nvPr/>
        </p:nvSpPr>
        <p:spPr>
          <a:xfrm>
            <a:off x="502920" y="3861419"/>
            <a:ext cx="6492221" cy="442203"/>
          </a:xfrm>
          <a:prstGeom prst="rect">
            <a:avLst/>
          </a:prstGeom>
          <a:noFill/>
        </p:spPr>
        <p:txBody>
          <a:bodyPr wrap="square" anchor="t" lIns="0" tIns="0" rIns="0" bIns="0">
            <a:noAutofit/>
          </a:bodyPr>
          <a:lstStyle/>
          <a:p>
            <a:pPr algn="l">
              <a:lnSpc>
                <a:spcPct val="122000"/>
              </a:lnSpc>
              <a:spcAft>
                <a:spcPts val="0"/>
              </a:spcAft>
            </a:pPr>
            <a:r>
              <a:rPr sz="760" b="0" spc="-17">
                <a:solidFill>
                  <a:srgbClr val="5B6B84"/>
                </a:solidFill>
                <a:latin typeface="Arial"/>
              </a:rPr>
              <a:t>Operational capacity scenarios to 2030, GW, all three measured as operating IT load. Bear takes the low end of the 5–8 GW planning band (inashanu dossier synthesis, 17 Sep 2026); base is the AEMO Step Change requirement of ~6 GW (AEMO 2025 IASR); bull is built from the 24-project pipeline (Section 05, sources to 16 Sep 2026). Common start 1.35 GW operating (ITK, 11 May 2026); implied CAGRs inashanu recompute.</a:t>
            </a:r>
          </a:p>
        </p:txBody>
      </p:sp>
      <p:sp>
        <p:nvSpPr>
          <p:cNvPr id="21" name="TextBox 20"/>
          <p:cNvSpPr txBox="1"/>
          <p:nvPr/>
        </p:nvSpPr>
        <p:spPr>
          <a:xfrm>
            <a:off x="502920" y="4486503"/>
            <a:ext cx="6492221"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Base-case delivery path</a:t>
            </a:r>
          </a:p>
        </p:txBody>
      </p:sp>
      <p:sp>
        <p:nvSpPr>
          <p:cNvPr id="22" name="Rectangle 21"/>
          <p:cNvSpPr/>
          <p:nvPr/>
        </p:nvSpPr>
        <p:spPr>
          <a:xfrm>
            <a:off x="502920" y="4669383"/>
            <a:ext cx="6492221"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Rectangle 22"/>
          <p:cNvSpPr/>
          <p:nvPr/>
        </p:nvSpPr>
        <p:spPr>
          <a:xfrm>
            <a:off x="502920" y="4760823"/>
            <a:ext cx="2029961"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TextBox 23"/>
          <p:cNvSpPr txBox="1"/>
          <p:nvPr/>
        </p:nvSpPr>
        <p:spPr>
          <a:xfrm>
            <a:off x="502920" y="4843119"/>
            <a:ext cx="2029961" cy="219456"/>
          </a:xfrm>
          <a:prstGeom prst="rect">
            <a:avLst/>
          </a:prstGeom>
          <a:noFill/>
        </p:spPr>
        <p:txBody>
          <a:bodyPr wrap="square" anchor="t" lIns="0" tIns="0" rIns="0" bIns="0">
            <a:noAutofit/>
          </a:bodyPr>
          <a:lstStyle/>
          <a:p>
            <a:pPr algn="l">
              <a:lnSpc>
                <a:spcPct val="100000"/>
              </a:lnSpc>
              <a:spcAft>
                <a:spcPts val="0"/>
              </a:spcAft>
            </a:pPr>
            <a:r>
              <a:rPr sz="1300" b="1">
                <a:solidFill>
                  <a:srgbClr val="0A1E3C"/>
                </a:solidFill>
                <a:latin typeface="Georgia"/>
              </a:rPr>
              <a:t>2026–27</a:t>
            </a:r>
          </a:p>
        </p:txBody>
      </p:sp>
      <p:sp>
        <p:nvSpPr>
          <p:cNvPr id="25" name="TextBox 24"/>
          <p:cNvSpPr txBox="1"/>
          <p:nvPr/>
        </p:nvSpPr>
        <p:spPr>
          <a:xfrm>
            <a:off x="502920" y="5108295"/>
            <a:ext cx="2029961" cy="853592"/>
          </a:xfrm>
          <a:prstGeom prst="rect">
            <a:avLst/>
          </a:prstGeom>
          <a:noFill/>
        </p:spPr>
        <p:txBody>
          <a:bodyPr wrap="square" anchor="t" lIns="0" tIns="0" rIns="0" bIns="0">
            <a:noAutofit/>
          </a:bodyPr>
          <a:lstStyle/>
          <a:p>
            <a:pPr algn="l">
              <a:lnSpc>
                <a:spcPct val="126000"/>
              </a:lnSpc>
              <a:spcAft>
                <a:spcPts val="0"/>
              </a:spcAft>
            </a:pPr>
            <a:r>
              <a:rPr sz="869" b="0">
                <a:solidFill>
                  <a:srgbClr val="0A1E3C"/>
                </a:solidFill>
                <a:latin typeface="Arial"/>
              </a:rPr>
              <a:t>Committed UC delivers (CDC EC5/6 +108 MW, Laverton first campus 150 MW, Stack MEL01/02), the low-risk tranche; AirTrunk MEL2 targets opening in 2H 2027.</a:t>
            </a:r>
          </a:p>
        </p:txBody>
      </p:sp>
      <p:sp>
        <p:nvSpPr>
          <p:cNvPr id="26" name="Rectangle 25"/>
          <p:cNvSpPr/>
          <p:nvPr/>
        </p:nvSpPr>
        <p:spPr>
          <a:xfrm>
            <a:off x="2734049" y="4760823"/>
            <a:ext cx="2029961"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TextBox 26"/>
          <p:cNvSpPr txBox="1"/>
          <p:nvPr/>
        </p:nvSpPr>
        <p:spPr>
          <a:xfrm>
            <a:off x="2734049" y="4843119"/>
            <a:ext cx="2029961" cy="219456"/>
          </a:xfrm>
          <a:prstGeom prst="rect">
            <a:avLst/>
          </a:prstGeom>
          <a:noFill/>
        </p:spPr>
        <p:txBody>
          <a:bodyPr wrap="square" anchor="t" lIns="0" tIns="0" rIns="0" bIns="0">
            <a:noAutofit/>
          </a:bodyPr>
          <a:lstStyle/>
          <a:p>
            <a:pPr algn="l">
              <a:lnSpc>
                <a:spcPct val="100000"/>
              </a:lnSpc>
              <a:spcAft>
                <a:spcPts val="0"/>
              </a:spcAft>
            </a:pPr>
            <a:r>
              <a:rPr sz="1300" b="1">
                <a:solidFill>
                  <a:srgbClr val="0A1E3C"/>
                </a:solidFill>
                <a:latin typeface="Georgia"/>
              </a:rPr>
              <a:t>2027–28</a:t>
            </a:r>
          </a:p>
        </p:txBody>
      </p:sp>
      <p:sp>
        <p:nvSpPr>
          <p:cNvPr id="28" name="TextBox 27"/>
          <p:cNvSpPr txBox="1"/>
          <p:nvPr/>
        </p:nvSpPr>
        <p:spPr>
          <a:xfrm>
            <a:off x="2734049" y="5108295"/>
            <a:ext cx="2029961" cy="686531"/>
          </a:xfrm>
          <a:prstGeom prst="rect">
            <a:avLst/>
          </a:prstGeom>
          <a:noFill/>
        </p:spPr>
        <p:txBody>
          <a:bodyPr wrap="square" anchor="t" lIns="0" tIns="0" rIns="0" bIns="0">
            <a:noAutofit/>
          </a:bodyPr>
          <a:lstStyle/>
          <a:p>
            <a:pPr algn="l">
              <a:lnSpc>
                <a:spcPct val="126000"/>
              </a:lnSpc>
              <a:spcAft>
                <a:spcPts val="0"/>
              </a:spcAft>
            </a:pPr>
            <a:r>
              <a:rPr sz="869" b="0">
                <a:solidFill>
                  <a:srgbClr val="0A1E3C"/>
                </a:solidFill>
                <a:latin typeface="Arial"/>
              </a:rPr>
              <a:t>CDC’s 555 MW contract begins delivering (FY28–29); Marsden Park phases; S7 Phase One (H2 2027 target) if the MoU firms.</a:t>
            </a:r>
          </a:p>
        </p:txBody>
      </p:sp>
      <p:sp>
        <p:nvSpPr>
          <p:cNvPr id="29" name="Rectangle 28"/>
          <p:cNvSpPr/>
          <p:nvPr/>
        </p:nvSpPr>
        <p:spPr>
          <a:xfrm>
            <a:off x="4965179" y="4760823"/>
            <a:ext cx="2029961"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TextBox 29"/>
          <p:cNvSpPr txBox="1"/>
          <p:nvPr/>
        </p:nvSpPr>
        <p:spPr>
          <a:xfrm>
            <a:off x="4965179" y="4843119"/>
            <a:ext cx="2029961" cy="219456"/>
          </a:xfrm>
          <a:prstGeom prst="rect">
            <a:avLst/>
          </a:prstGeom>
          <a:noFill/>
        </p:spPr>
        <p:txBody>
          <a:bodyPr wrap="square" anchor="t" lIns="0" tIns="0" rIns="0" bIns="0">
            <a:noAutofit/>
          </a:bodyPr>
          <a:lstStyle/>
          <a:p>
            <a:pPr algn="l">
              <a:lnSpc>
                <a:spcPct val="100000"/>
              </a:lnSpc>
              <a:spcAft>
                <a:spcPts val="0"/>
              </a:spcAft>
            </a:pPr>
            <a:r>
              <a:rPr sz="1300" b="1">
                <a:solidFill>
                  <a:srgbClr val="0A1E3C"/>
                </a:solidFill>
                <a:latin typeface="Georgia"/>
              </a:rPr>
              <a:t>2028–30</a:t>
            </a:r>
          </a:p>
        </p:txBody>
      </p:sp>
      <p:sp>
        <p:nvSpPr>
          <p:cNvPr id="31" name="TextBox 30"/>
          <p:cNvSpPr txBox="1"/>
          <p:nvPr/>
        </p:nvSpPr>
        <p:spPr>
          <a:xfrm>
            <a:off x="4965179" y="5108295"/>
            <a:ext cx="2029961" cy="519470"/>
          </a:xfrm>
          <a:prstGeom prst="rect">
            <a:avLst/>
          </a:prstGeom>
          <a:noFill/>
        </p:spPr>
        <p:txBody>
          <a:bodyPr wrap="square" anchor="t" lIns="0" tIns="0" rIns="0" bIns="0">
            <a:noAutofit/>
          </a:bodyPr>
          <a:lstStyle/>
          <a:p>
            <a:pPr algn="l">
              <a:lnSpc>
                <a:spcPct val="126000"/>
              </a:lnSpc>
              <a:spcAft>
                <a:spcPts val="0"/>
              </a:spcAft>
            </a:pPr>
            <a:r>
              <a:rPr sz="869" b="0">
                <a:solidFill>
                  <a:srgbClr val="0A1E3C"/>
                </a:solidFill>
                <a:latin typeface="Arial"/>
              </a:rPr>
              <a:t>Second-wave campuses (SYD4, ISPT, Atlas, Horsley Park) deliver into net-generator-compliant power.</a:t>
            </a:r>
          </a:p>
        </p:txBody>
      </p:sp>
      <p:sp>
        <p:nvSpPr>
          <p:cNvPr id="32" name="Rectangle 31"/>
          <p:cNvSpPr/>
          <p:nvPr/>
        </p:nvSpPr>
        <p:spPr>
          <a:xfrm>
            <a:off x="7360901" y="1006449"/>
            <a:ext cx="4328147" cy="76809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3" name="TextBox 32"/>
          <p:cNvSpPr txBox="1"/>
          <p:nvPr/>
        </p:nvSpPr>
        <p:spPr>
          <a:xfrm>
            <a:off x="7507205" y="1116177"/>
            <a:ext cx="1150107"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1.35 GW</a:t>
            </a:r>
          </a:p>
        </p:txBody>
      </p:sp>
      <p:sp>
        <p:nvSpPr>
          <p:cNvPr id="34" name="TextBox 33"/>
          <p:cNvSpPr txBox="1"/>
          <p:nvPr/>
        </p:nvSpPr>
        <p:spPr>
          <a:xfrm>
            <a:off x="7507205" y="1544634"/>
            <a:ext cx="1150107" cy="156758"/>
          </a:xfrm>
          <a:prstGeom prst="rect">
            <a:avLst/>
          </a:prstGeom>
          <a:noFill/>
        </p:spPr>
        <p:txBody>
          <a:bodyPr wrap="square" anchor="t" lIns="0" tIns="0" rIns="0" bIns="0">
            <a:noAutofit/>
          </a:bodyPr>
          <a:lstStyle/>
          <a:p>
            <a:pPr algn="l">
              <a:lnSpc>
                <a:spcPct val="118000"/>
              </a:lnSpc>
              <a:spcAft>
                <a:spcPts val="0"/>
              </a:spcAft>
            </a:pPr>
            <a:r>
              <a:rPr sz="770" b="0" spc="-17">
                <a:solidFill>
                  <a:srgbClr val="5B6B84"/>
                </a:solidFill>
                <a:latin typeface="Arial"/>
              </a:rPr>
              <a:t>Operating, end-2025 (ITK)</a:t>
            </a:r>
          </a:p>
        </p:txBody>
      </p:sp>
      <p:sp>
        <p:nvSpPr>
          <p:cNvPr id="35" name="Rectangle 34"/>
          <p:cNvSpPr/>
          <p:nvPr/>
        </p:nvSpPr>
        <p:spPr>
          <a:xfrm>
            <a:off x="8803617" y="1134465"/>
            <a:ext cx="11430" cy="51206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TextBox 35"/>
          <p:cNvSpPr txBox="1"/>
          <p:nvPr/>
        </p:nvSpPr>
        <p:spPr>
          <a:xfrm>
            <a:off x="8949921" y="1116177"/>
            <a:ext cx="1150107"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~6.0 GW</a:t>
            </a:r>
          </a:p>
        </p:txBody>
      </p:sp>
      <p:sp>
        <p:nvSpPr>
          <p:cNvPr id="37" name="TextBox 36"/>
          <p:cNvSpPr txBox="1"/>
          <p:nvPr/>
        </p:nvSpPr>
        <p:spPr>
          <a:xfrm>
            <a:off x="8949921" y="1544634"/>
            <a:ext cx="1150107"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Base case, 2030</a:t>
            </a:r>
          </a:p>
        </p:txBody>
      </p:sp>
      <p:sp>
        <p:nvSpPr>
          <p:cNvPr id="38" name="Rectangle 37"/>
          <p:cNvSpPr/>
          <p:nvPr/>
        </p:nvSpPr>
        <p:spPr>
          <a:xfrm>
            <a:off x="10246333" y="1134465"/>
            <a:ext cx="11430" cy="51206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9" name="TextBox 38"/>
          <p:cNvSpPr txBox="1"/>
          <p:nvPr/>
        </p:nvSpPr>
        <p:spPr>
          <a:xfrm>
            <a:off x="10392637" y="1116177"/>
            <a:ext cx="1150107"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4.4x</a:t>
            </a:r>
          </a:p>
        </p:txBody>
      </p:sp>
      <p:sp>
        <p:nvSpPr>
          <p:cNvPr id="40" name="TextBox 39"/>
          <p:cNvSpPr txBox="1"/>
          <p:nvPr/>
        </p:nvSpPr>
        <p:spPr>
          <a:xfrm>
            <a:off x="10392637" y="1544634"/>
            <a:ext cx="1150107"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Expansion in five years</a:t>
            </a:r>
          </a:p>
        </p:txBody>
      </p:sp>
      <p:sp>
        <p:nvSpPr>
          <p:cNvPr id="41" name="TextBox 40"/>
          <p:cNvSpPr txBox="1"/>
          <p:nvPr/>
        </p:nvSpPr>
        <p:spPr>
          <a:xfrm>
            <a:off x="7360901" y="2012289"/>
            <a:ext cx="4328147"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What moves the path off base</a:t>
            </a:r>
          </a:p>
        </p:txBody>
      </p:sp>
      <p:sp>
        <p:nvSpPr>
          <p:cNvPr id="42" name="Rectangle 41"/>
          <p:cNvSpPr/>
          <p:nvPr/>
        </p:nvSpPr>
        <p:spPr>
          <a:xfrm>
            <a:off x="7360901" y="2195169"/>
            <a:ext cx="4328147"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3" name="TextBox 42"/>
          <p:cNvSpPr txBox="1"/>
          <p:nvPr/>
        </p:nvSpPr>
        <p:spPr>
          <a:xfrm>
            <a:off x="7360901" y="2286609"/>
            <a:ext cx="886968" cy="182697"/>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Bear trigger</a:t>
            </a:r>
          </a:p>
        </p:txBody>
      </p:sp>
      <p:sp>
        <p:nvSpPr>
          <p:cNvPr id="44" name="TextBox 43"/>
          <p:cNvSpPr txBox="1"/>
          <p:nvPr/>
        </p:nvSpPr>
        <p:spPr>
          <a:xfrm>
            <a:off x="8321021" y="2286609"/>
            <a:ext cx="3368027" cy="347106"/>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First ministerial network-access prohibition, or OpenAI MoU lapsing, takes the path toward 5 GW.</a:t>
            </a:r>
          </a:p>
        </p:txBody>
      </p:sp>
      <p:sp>
        <p:nvSpPr>
          <p:cNvPr id="45" name="Rectangle 44"/>
          <p:cNvSpPr/>
          <p:nvPr/>
        </p:nvSpPr>
        <p:spPr>
          <a:xfrm>
            <a:off x="7360901" y="2675778"/>
            <a:ext cx="4328147"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6" name="TextBox 45"/>
          <p:cNvSpPr txBox="1"/>
          <p:nvPr/>
        </p:nvSpPr>
        <p:spPr>
          <a:xfrm>
            <a:off x="7360901" y="2725155"/>
            <a:ext cx="886968" cy="182697"/>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Bull trigger</a:t>
            </a:r>
          </a:p>
        </p:txBody>
      </p:sp>
      <p:sp>
        <p:nvSpPr>
          <p:cNvPr id="47" name="TextBox 46"/>
          <p:cNvSpPr txBox="1"/>
          <p:nvPr/>
        </p:nvSpPr>
        <p:spPr>
          <a:xfrm>
            <a:off x="8321021" y="2725155"/>
            <a:ext cx="3368027" cy="511515"/>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The whole under-construction pool commissioning on schedule, plus a second 500 MW-class contract, takes it to 6.22 GW and no further on announced projects.</a:t>
            </a:r>
          </a:p>
        </p:txBody>
      </p:sp>
      <p:sp>
        <p:nvSpPr>
          <p:cNvPr id="48" name="Rectangle 47"/>
          <p:cNvSpPr/>
          <p:nvPr/>
        </p:nvSpPr>
        <p:spPr>
          <a:xfrm>
            <a:off x="7360901" y="3364687"/>
            <a:ext cx="4328147" cy="1174943"/>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9" name="Rectangle 48"/>
          <p:cNvSpPr/>
          <p:nvPr/>
        </p:nvSpPr>
        <p:spPr>
          <a:xfrm>
            <a:off x="7360901" y="3364687"/>
            <a:ext cx="41148" cy="1174943"/>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0" name="TextBox 49"/>
          <p:cNvSpPr txBox="1"/>
          <p:nvPr/>
        </p:nvSpPr>
        <p:spPr>
          <a:xfrm>
            <a:off x="7543781" y="3492703"/>
            <a:ext cx="4017251" cy="183733"/>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WHY NOT SIMPLY MORDOR’S 7.18 GW?</a:t>
            </a:r>
          </a:p>
        </p:txBody>
      </p:sp>
      <p:sp>
        <p:nvSpPr>
          <p:cNvPr id="51" name="TextBox 50"/>
          <p:cNvSpPr txBox="1"/>
          <p:nvPr/>
        </p:nvSpPr>
        <p:spPr>
          <a:xfrm>
            <a:off x="7543781" y="3722156"/>
            <a:ext cx="4017251" cy="707745"/>
          </a:xfrm>
          <a:prstGeom prst="rect">
            <a:avLst/>
          </a:prstGeom>
          <a:noFill/>
        </p:spPr>
        <p:txBody>
          <a:bodyPr wrap="square" anchor="t" lIns="0" tIns="0" rIns="0" bIns="0">
            <a:noAutofit/>
          </a:bodyPr>
          <a:lstStyle/>
          <a:p>
            <a:pPr algn="l">
              <a:lnSpc>
                <a:spcPct val="130000"/>
              </a:lnSpc>
              <a:spcAft>
                <a:spcPts val="0"/>
              </a:spcAft>
            </a:pPr>
            <a:r>
              <a:rPr sz="869" b="0" spc="-19">
                <a:solidFill>
                  <a:srgbClr val="0A1E3C"/>
                </a:solidFill>
                <a:latin typeface="Arial"/>
              </a:rPr>
              <a:t>Mordor counts IT load capacity: 3,530 MW in 2025 (Jan 2026), against 1,350 MW of operating IT load here (ITK, 11 May 2026). A rate between those two ends measures the distance between two definitions as well as five years of building. At that ratio, 38.2%, its 2030 figure restates to about 2,746 MW (Section 02).</a:t>
            </a:r>
          </a:p>
        </p:txBody>
      </p:sp>
      <p:sp>
        <p:nvSpPr>
          <p:cNvPr id="52" name="Rectangle 51"/>
          <p:cNvSpPr/>
          <p:nvPr/>
        </p:nvSpPr>
        <p:spPr>
          <a:xfrm>
            <a:off x="7360901" y="4614580"/>
            <a:ext cx="4328147" cy="1347307"/>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3" name="Rectangle 52"/>
          <p:cNvSpPr/>
          <p:nvPr/>
        </p:nvSpPr>
        <p:spPr>
          <a:xfrm>
            <a:off x="7360901" y="4614580"/>
            <a:ext cx="41148" cy="1347307"/>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4" name="TextBox 53"/>
          <p:cNvSpPr txBox="1"/>
          <p:nvPr/>
        </p:nvSpPr>
        <p:spPr>
          <a:xfrm>
            <a:off x="7543781" y="4742596"/>
            <a:ext cx="4017251" cy="183733"/>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WHY THE BULL SITS SO CLOSE TO THE BASE</a:t>
            </a:r>
          </a:p>
        </p:txBody>
      </p:sp>
      <p:sp>
        <p:nvSpPr>
          <p:cNvPr id="55" name="TextBox 54"/>
          <p:cNvSpPr txBox="1"/>
          <p:nvPr/>
        </p:nvSpPr>
        <p:spPr>
          <a:xfrm>
            <a:off x="7543781" y="4972049"/>
            <a:ext cx="4017251" cy="880109"/>
          </a:xfrm>
          <a:prstGeom prst="rect">
            <a:avLst/>
          </a:prstGeom>
          <a:noFill/>
        </p:spPr>
        <p:txBody>
          <a:bodyPr wrap="square" anchor="t" lIns="0" tIns="0" rIns="0" bIns="0">
            <a:noAutofit/>
          </a:bodyPr>
          <a:lstStyle/>
          <a:p>
            <a:pPr algn="l">
              <a:lnSpc>
                <a:spcPct val="130000"/>
              </a:lnSpc>
              <a:spcAft>
                <a:spcPts val="0"/>
              </a:spcAft>
            </a:pPr>
            <a:r>
              <a:rPr sz="869" b="0" spc="-19">
                <a:solidFill>
                  <a:srgbClr val="0A1E3C"/>
                </a:solidFill>
                <a:latin typeface="Arial"/>
              </a:rPr>
              <a:t>The bull is built from the projects that exist: 2,301 MW under construction in full, plus 35% of the 5,892 MW planned and of the 1,450 MW Firmus Southgate balance (Section 05, to 16 Sep 2026). That reaches 6,220 MW, 220 MW above base. The deliverable pipeline carries no dramatic upside; more needs unannounced projects on unallocated power, and neither is an 18-month matter.</a:t>
            </a:r>
          </a:p>
        </p:txBody>
      </p:sp>
      <p:sp>
        <p:nvSpPr>
          <p:cNvPr id="56" name="TextBox 55"/>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inashanu estimates; anchors: ITK (May 2026), AEMO 2025 IASR, Mordor (Jan 2026), M3 (Nov 2025).</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10 · Scenario analysis to 2030</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64</a:t>
            </a:r>
          </a:p>
        </p:txBody>
      </p:sp>
      <p:sp>
        <p:nvSpPr>
          <p:cNvPr id="9" name="TextBox 8"/>
          <p:cNvSpPr txBox="1"/>
          <p:nvPr/>
        </p:nvSpPr>
        <p:spPr>
          <a:xfrm>
            <a:off x="502920" y="576072"/>
            <a:ext cx="11186129"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Revenue follows capacity with a lag: A$7.6–10.1bn core revenue by 2030 across scenarios</a:t>
            </a:r>
          </a:p>
        </p:txBody>
      </p:sp>
      <p:sp>
        <p:nvSpPr>
          <p:cNvPr id="10" name="TextBox 9"/>
          <p:cNvSpPr txBox="1"/>
          <p:nvPr/>
        </p:nvSpPr>
        <p:spPr>
          <a:xfrm>
            <a:off x="502920" y="1006449"/>
            <a:ext cx="6492221"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Three revenue paths from the A$5.6bn 2026 base, A$bn</a:t>
            </a:r>
          </a:p>
        </p:txBody>
      </p:sp>
      <p:sp>
        <p:nvSpPr>
          <p:cNvPr id="11" name="Rectangle 10"/>
          <p:cNvSpPr/>
          <p:nvPr/>
        </p:nvSpPr>
        <p:spPr>
          <a:xfrm>
            <a:off x="502920" y="1189329"/>
            <a:ext cx="6492221"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graphicFrame>
        <p:nvGraphicFramePr>
          <p:cNvPr id="12" name="Chart 11"/>
          <p:cNvGraphicFramePr>
            <a:graphicFrameLocks noGrp="1"/>
          </p:cNvGraphicFramePr>
          <p:nvPr/>
        </p:nvGraphicFramePr>
        <p:xfrm>
          <a:off x="502920" y="1280769"/>
          <a:ext cx="6492221" cy="1792681"/>
        </p:xfrm>
        <a:graphic>
          <a:graphicData uri="http://schemas.openxmlformats.org/drawingml/2006/chart">
            <c:chart xmlns:c="http://schemas.openxmlformats.org/drawingml/2006/chart" r:id="rId2"/>
          </a:graphicData>
        </a:graphic>
      </p:graphicFrame>
      <p:sp>
        <p:nvSpPr>
          <p:cNvPr id="13" name="TextBox 12"/>
          <p:cNvSpPr txBox="1"/>
          <p:nvPr/>
        </p:nvSpPr>
        <p:spPr>
          <a:xfrm>
            <a:off x="5670835" y="1968751"/>
            <a:ext cx="774777" cy="155448"/>
          </a:xfrm>
          <a:prstGeom prst="rect">
            <a:avLst/>
          </a:prstGeom>
          <a:noFill/>
        </p:spPr>
        <p:txBody>
          <a:bodyPr wrap="square" anchor="t" lIns="0" tIns="0" rIns="0" bIns="0">
            <a:noAutofit/>
          </a:bodyPr>
          <a:lstStyle/>
          <a:p>
            <a:pPr algn="l">
              <a:lnSpc>
                <a:spcPct val="100000"/>
              </a:lnSpc>
              <a:spcAft>
                <a:spcPts val="0"/>
              </a:spcAft>
            </a:pPr>
            <a:r>
              <a:rPr sz="869" b="1">
                <a:solidFill>
                  <a:srgbClr val="5B6B84"/>
                </a:solidFill>
                <a:latin typeface="Arial"/>
              </a:rPr>
              <a:t>Bear A$7.6bn</a:t>
            </a:r>
          </a:p>
        </p:txBody>
      </p:sp>
      <p:sp>
        <p:nvSpPr>
          <p:cNvPr id="14" name="TextBox 13"/>
          <p:cNvSpPr txBox="1"/>
          <p:nvPr/>
        </p:nvSpPr>
        <p:spPr>
          <a:xfrm>
            <a:off x="6463900" y="1981552"/>
            <a:ext cx="512953" cy="137160"/>
          </a:xfrm>
          <a:prstGeom prst="rect">
            <a:avLst/>
          </a:prstGeom>
          <a:noFill/>
        </p:spPr>
        <p:txBody>
          <a:bodyPr wrap="square" anchor="t" lIns="0" tIns="0" rIns="0" bIns="0">
            <a:noAutofit/>
          </a:bodyPr>
          <a:lstStyle/>
          <a:p>
            <a:pPr algn="l">
              <a:lnSpc>
                <a:spcPct val="100000"/>
              </a:lnSpc>
              <a:spcAft>
                <a:spcPts val="0"/>
              </a:spcAft>
            </a:pPr>
            <a:r>
              <a:rPr sz="760" b="0">
                <a:solidFill>
                  <a:srgbClr val="5B6B84"/>
                </a:solidFill>
                <a:latin typeface="Arial"/>
              </a:rPr>
              <a:t>8% p.a.</a:t>
            </a:r>
          </a:p>
        </p:txBody>
      </p:sp>
      <p:sp>
        <p:nvSpPr>
          <p:cNvPr id="15" name="TextBox 14"/>
          <p:cNvSpPr txBox="1"/>
          <p:nvPr/>
        </p:nvSpPr>
        <p:spPr>
          <a:xfrm>
            <a:off x="5670835" y="1717865"/>
            <a:ext cx="790652" cy="155448"/>
          </a:xfrm>
          <a:prstGeom prst="rect">
            <a:avLst/>
          </a:prstGeom>
          <a:noFill/>
        </p:spPr>
        <p:txBody>
          <a:bodyPr wrap="square" anchor="t" lIns="0" tIns="0" rIns="0" bIns="0">
            <a:noAutofit/>
          </a:bodyPr>
          <a:lstStyle/>
          <a:p>
            <a:pPr algn="l">
              <a:lnSpc>
                <a:spcPct val="100000"/>
              </a:lnSpc>
              <a:spcAft>
                <a:spcPts val="0"/>
              </a:spcAft>
            </a:pPr>
            <a:r>
              <a:rPr sz="869" b="1">
                <a:solidFill>
                  <a:srgbClr val="C2410C"/>
                </a:solidFill>
                <a:latin typeface="Arial"/>
              </a:rPr>
              <a:t>Base A$8.8bn</a:t>
            </a:r>
          </a:p>
        </p:txBody>
      </p:sp>
      <p:sp>
        <p:nvSpPr>
          <p:cNvPr id="16" name="TextBox 15"/>
          <p:cNvSpPr txBox="1"/>
          <p:nvPr/>
        </p:nvSpPr>
        <p:spPr>
          <a:xfrm>
            <a:off x="6479775" y="1730667"/>
            <a:ext cx="497077" cy="137160"/>
          </a:xfrm>
          <a:prstGeom prst="rect">
            <a:avLst/>
          </a:prstGeom>
          <a:noFill/>
        </p:spPr>
        <p:txBody>
          <a:bodyPr wrap="square" anchor="t" lIns="0" tIns="0" rIns="0" bIns="0">
            <a:noAutofit/>
          </a:bodyPr>
          <a:lstStyle/>
          <a:p>
            <a:pPr algn="l">
              <a:lnSpc>
                <a:spcPct val="100000"/>
              </a:lnSpc>
              <a:spcAft>
                <a:spcPts val="0"/>
              </a:spcAft>
            </a:pPr>
            <a:r>
              <a:rPr sz="760" b="0">
                <a:solidFill>
                  <a:srgbClr val="5B6B84"/>
                </a:solidFill>
                <a:latin typeface="Arial"/>
              </a:rPr>
              <a:t>12% p.a.</a:t>
            </a:r>
          </a:p>
        </p:txBody>
      </p:sp>
      <p:sp>
        <p:nvSpPr>
          <p:cNvPr id="17" name="TextBox 16"/>
          <p:cNvSpPr txBox="1"/>
          <p:nvPr/>
        </p:nvSpPr>
        <p:spPr>
          <a:xfrm>
            <a:off x="5670835" y="1446073"/>
            <a:ext cx="800177" cy="155448"/>
          </a:xfrm>
          <a:prstGeom prst="rect">
            <a:avLst/>
          </a:prstGeom>
          <a:noFill/>
        </p:spPr>
        <p:txBody>
          <a:bodyPr wrap="square" anchor="t" lIns="0" tIns="0" rIns="0" bIns="0">
            <a:noAutofit/>
          </a:bodyPr>
          <a:lstStyle/>
          <a:p>
            <a:pPr algn="l">
              <a:lnSpc>
                <a:spcPct val="100000"/>
              </a:lnSpc>
              <a:spcAft>
                <a:spcPts val="0"/>
              </a:spcAft>
            </a:pPr>
            <a:r>
              <a:rPr sz="869" b="1">
                <a:solidFill>
                  <a:srgbClr val="0A1E3C"/>
                </a:solidFill>
                <a:latin typeface="Arial"/>
              </a:rPr>
              <a:t>Bull A$10.1bn</a:t>
            </a:r>
          </a:p>
        </p:txBody>
      </p:sp>
      <p:sp>
        <p:nvSpPr>
          <p:cNvPr id="18" name="TextBox 17"/>
          <p:cNvSpPr txBox="1"/>
          <p:nvPr/>
        </p:nvSpPr>
        <p:spPr>
          <a:xfrm>
            <a:off x="6489300" y="1458875"/>
            <a:ext cx="487553" cy="137160"/>
          </a:xfrm>
          <a:prstGeom prst="rect">
            <a:avLst/>
          </a:prstGeom>
          <a:noFill/>
        </p:spPr>
        <p:txBody>
          <a:bodyPr wrap="square" anchor="t" lIns="0" tIns="0" rIns="0" bIns="0">
            <a:noAutofit/>
          </a:bodyPr>
          <a:lstStyle/>
          <a:p>
            <a:pPr algn="l">
              <a:lnSpc>
                <a:spcPct val="100000"/>
              </a:lnSpc>
              <a:spcAft>
                <a:spcPts val="0"/>
              </a:spcAft>
            </a:pPr>
            <a:r>
              <a:rPr sz="760" b="0">
                <a:solidFill>
                  <a:srgbClr val="5B6B84"/>
                </a:solidFill>
                <a:latin typeface="Arial"/>
              </a:rPr>
              <a:t>16% p.a.</a:t>
            </a:r>
          </a:p>
        </p:txBody>
      </p:sp>
      <p:sp>
        <p:nvSpPr>
          <p:cNvPr id="19" name="TextBox 18"/>
          <p:cNvSpPr txBox="1"/>
          <p:nvPr/>
        </p:nvSpPr>
        <p:spPr>
          <a:xfrm>
            <a:off x="502920" y="3110026"/>
            <a:ext cx="6492221" cy="159593"/>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Core hosting/colocation revenue scenarios, A$bn: grown from the A$5.6bn 2026 inashanu sizing at 8% / 12% / 16% p.a. (inashanu estimates)</a:t>
            </a:r>
          </a:p>
        </p:txBody>
      </p:sp>
      <p:sp>
        <p:nvSpPr>
          <p:cNvPr id="20" name="TextBox 19"/>
          <p:cNvSpPr txBox="1"/>
          <p:nvPr/>
        </p:nvSpPr>
        <p:spPr>
          <a:xfrm>
            <a:off x="7360901" y="1006449"/>
            <a:ext cx="4328147"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Investment scenarios</a:t>
            </a:r>
          </a:p>
        </p:txBody>
      </p:sp>
      <p:sp>
        <p:nvSpPr>
          <p:cNvPr id="21" name="Rectangle 20"/>
          <p:cNvSpPr/>
          <p:nvPr/>
        </p:nvSpPr>
        <p:spPr>
          <a:xfrm>
            <a:off x="7360901" y="1189329"/>
            <a:ext cx="4328147"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2" name="TextBox 21"/>
          <p:cNvSpPr txBox="1"/>
          <p:nvPr/>
        </p:nvSpPr>
        <p:spPr>
          <a:xfrm>
            <a:off x="7360901" y="1262481"/>
            <a:ext cx="4328147" cy="159593"/>
          </a:xfrm>
          <a:prstGeom prst="rect">
            <a:avLst/>
          </a:prstGeom>
          <a:noFill/>
        </p:spPr>
        <p:txBody>
          <a:bodyPr wrap="square" anchor="t" lIns="0" tIns="0" rIns="0" bIns="0">
            <a:noAutofit/>
          </a:bodyPr>
          <a:lstStyle/>
          <a:p>
            <a:pPr algn="l">
              <a:lnSpc>
                <a:spcPct val="122000"/>
              </a:lnSpc>
              <a:spcAft>
                <a:spcPts val="0"/>
              </a:spcAft>
            </a:pPr>
            <a:r>
              <a:rPr sz="760" b="1">
                <a:solidFill>
                  <a:srgbClr val="5B6B84"/>
                </a:solidFill>
                <a:latin typeface="Arial"/>
              </a:rPr>
              <a:t>Cumulative sector investment:</a:t>
            </a:r>
          </a:p>
        </p:txBody>
      </p:sp>
      <p:sp>
        <p:nvSpPr>
          <p:cNvPr id="23" name="Rectangle 22"/>
          <p:cNvSpPr/>
          <p:nvPr/>
        </p:nvSpPr>
        <p:spPr>
          <a:xfrm>
            <a:off x="7360901" y="1476938"/>
            <a:ext cx="4328147" cy="109810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Rectangle 23"/>
          <p:cNvSpPr/>
          <p:nvPr/>
        </p:nvSpPr>
        <p:spPr>
          <a:xfrm>
            <a:off x="7360901" y="1476938"/>
            <a:ext cx="32004" cy="1098102"/>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TextBox 24"/>
          <p:cNvSpPr txBox="1"/>
          <p:nvPr/>
        </p:nvSpPr>
        <p:spPr>
          <a:xfrm>
            <a:off x="7543781" y="1504508"/>
            <a:ext cx="1691640" cy="310896"/>
          </a:xfrm>
          <a:prstGeom prst="rect">
            <a:avLst/>
          </a:prstGeom>
          <a:noFill/>
        </p:spPr>
        <p:txBody>
          <a:bodyPr wrap="square" anchor="t" lIns="0" tIns="0" rIns="0" bIns="0">
            <a:noAutofit/>
          </a:bodyPr>
          <a:lstStyle/>
          <a:p>
            <a:pPr algn="l">
              <a:lnSpc>
                <a:spcPct val="100000"/>
              </a:lnSpc>
              <a:spcAft>
                <a:spcPts val="0"/>
              </a:spcAft>
            </a:pPr>
            <a:r>
              <a:rPr sz="1900" b="1">
                <a:solidFill>
                  <a:srgbClr val="0A1E3C"/>
                </a:solidFill>
                <a:latin typeface="Georgia"/>
              </a:rPr>
              <a:t>A$46bn</a:t>
            </a:r>
          </a:p>
        </p:txBody>
      </p:sp>
      <p:sp>
        <p:nvSpPr>
          <p:cNvPr id="26" name="TextBox 25"/>
          <p:cNvSpPr txBox="1"/>
          <p:nvPr/>
        </p:nvSpPr>
        <p:spPr>
          <a:xfrm>
            <a:off x="9281141" y="1577751"/>
            <a:ext cx="2270747" cy="182697"/>
          </a:xfrm>
          <a:prstGeom prst="rect">
            <a:avLst/>
          </a:prstGeom>
          <a:noFill/>
        </p:spPr>
        <p:txBody>
          <a:bodyPr wrap="square" anchor="t" lIns="0" tIns="0" rIns="0" bIns="0">
            <a:noAutofit/>
          </a:bodyPr>
          <a:lstStyle/>
          <a:p>
            <a:pPr algn="l">
              <a:lnSpc>
                <a:spcPct val="124000"/>
              </a:lnSpc>
              <a:spcAft>
                <a:spcPts val="0"/>
              </a:spcAft>
            </a:pPr>
            <a:r>
              <a:rPr sz="869" b="0">
                <a:solidFill>
                  <a:srgbClr val="24385A"/>
                </a:solidFill>
                <a:latin typeface="Arial"/>
              </a:rPr>
              <a:t>CBRE, by 2029 (committed-project basis)</a:t>
            </a:r>
          </a:p>
        </p:txBody>
      </p:sp>
      <p:sp>
        <p:nvSpPr>
          <p:cNvPr id="27" name="Rectangle 26"/>
          <p:cNvSpPr/>
          <p:nvPr/>
        </p:nvSpPr>
        <p:spPr>
          <a:xfrm>
            <a:off x="7543781" y="1842973"/>
            <a:ext cx="3998963" cy="762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TextBox 27"/>
          <p:cNvSpPr txBox="1"/>
          <p:nvPr/>
        </p:nvSpPr>
        <p:spPr>
          <a:xfrm>
            <a:off x="7543781" y="1870542"/>
            <a:ext cx="1691640" cy="310896"/>
          </a:xfrm>
          <a:prstGeom prst="rect">
            <a:avLst/>
          </a:prstGeom>
          <a:noFill/>
        </p:spPr>
        <p:txBody>
          <a:bodyPr wrap="square" anchor="t" lIns="0" tIns="0" rIns="0" bIns="0">
            <a:noAutofit/>
          </a:bodyPr>
          <a:lstStyle/>
          <a:p>
            <a:pPr algn="l">
              <a:lnSpc>
                <a:spcPct val="100000"/>
              </a:lnSpc>
              <a:spcAft>
                <a:spcPts val="0"/>
              </a:spcAft>
            </a:pPr>
            <a:r>
              <a:rPr sz="1900" b="1">
                <a:solidFill>
                  <a:srgbClr val="0A1E3C"/>
                </a:solidFill>
                <a:latin typeface="Georgia"/>
              </a:rPr>
              <a:t>A$60bn</a:t>
            </a:r>
          </a:p>
        </p:txBody>
      </p:sp>
      <p:sp>
        <p:nvSpPr>
          <p:cNvPr id="29" name="TextBox 28"/>
          <p:cNvSpPr txBox="1"/>
          <p:nvPr/>
        </p:nvSpPr>
        <p:spPr>
          <a:xfrm>
            <a:off x="9281141" y="1861581"/>
            <a:ext cx="2270747" cy="347106"/>
          </a:xfrm>
          <a:prstGeom prst="rect">
            <a:avLst/>
          </a:prstGeom>
          <a:noFill/>
        </p:spPr>
        <p:txBody>
          <a:bodyPr wrap="square" anchor="t" lIns="0" tIns="0" rIns="0" bIns="0">
            <a:noAutofit/>
          </a:bodyPr>
          <a:lstStyle/>
          <a:p>
            <a:pPr algn="l">
              <a:lnSpc>
                <a:spcPct val="124000"/>
              </a:lnSpc>
              <a:spcAft>
                <a:spcPts val="0"/>
              </a:spcAft>
            </a:pPr>
            <a:r>
              <a:rPr sz="869" b="0">
                <a:solidFill>
                  <a:srgbClr val="24385A"/>
                </a:solidFill>
                <a:latin typeface="Arial"/>
              </a:rPr>
              <a:t>Oxford Economics run-rate by 2030 (from A$20bn 2026)</a:t>
            </a:r>
          </a:p>
        </p:txBody>
      </p:sp>
      <p:sp>
        <p:nvSpPr>
          <p:cNvPr id="30" name="Rectangle 29"/>
          <p:cNvSpPr/>
          <p:nvPr/>
        </p:nvSpPr>
        <p:spPr>
          <a:xfrm>
            <a:off x="7543781" y="2209007"/>
            <a:ext cx="3998963" cy="762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TextBox 30"/>
          <p:cNvSpPr txBox="1"/>
          <p:nvPr/>
        </p:nvSpPr>
        <p:spPr>
          <a:xfrm>
            <a:off x="7543781" y="2236576"/>
            <a:ext cx="1691640" cy="310896"/>
          </a:xfrm>
          <a:prstGeom prst="rect">
            <a:avLst/>
          </a:prstGeom>
          <a:noFill/>
        </p:spPr>
        <p:txBody>
          <a:bodyPr wrap="square" anchor="t" lIns="0" tIns="0" rIns="0" bIns="0">
            <a:noAutofit/>
          </a:bodyPr>
          <a:lstStyle/>
          <a:p>
            <a:pPr algn="l">
              <a:lnSpc>
                <a:spcPct val="100000"/>
              </a:lnSpc>
              <a:spcAft>
                <a:spcPts val="0"/>
              </a:spcAft>
            </a:pPr>
            <a:r>
              <a:rPr sz="1900" b="1">
                <a:solidFill>
                  <a:srgbClr val="0A1E3C"/>
                </a:solidFill>
                <a:latin typeface="Georgia"/>
              </a:rPr>
              <a:t>A$100bn+</a:t>
            </a:r>
          </a:p>
        </p:txBody>
      </p:sp>
      <p:sp>
        <p:nvSpPr>
          <p:cNvPr id="32" name="TextBox 31"/>
          <p:cNvSpPr txBox="1"/>
          <p:nvPr/>
        </p:nvSpPr>
        <p:spPr>
          <a:xfrm>
            <a:off x="9281141" y="2309820"/>
            <a:ext cx="2270747" cy="182697"/>
          </a:xfrm>
          <a:prstGeom prst="rect">
            <a:avLst/>
          </a:prstGeom>
          <a:noFill/>
        </p:spPr>
        <p:txBody>
          <a:bodyPr wrap="square" anchor="t" lIns="0" tIns="0" rIns="0" bIns="0">
            <a:noAutofit/>
          </a:bodyPr>
          <a:lstStyle/>
          <a:p>
            <a:pPr algn="l">
              <a:lnSpc>
                <a:spcPct val="124000"/>
              </a:lnSpc>
              <a:spcAft>
                <a:spcPts val="0"/>
              </a:spcAft>
            </a:pPr>
            <a:r>
              <a:rPr sz="869" b="0">
                <a:solidFill>
                  <a:srgbClr val="24385A"/>
                </a:solidFill>
                <a:latin typeface="Arial"/>
              </a:rPr>
              <a:t>National AI Plan pipeline framing</a:t>
            </a:r>
          </a:p>
        </p:txBody>
      </p:sp>
      <p:sp>
        <p:nvSpPr>
          <p:cNvPr id="33" name="TextBox 32"/>
          <p:cNvSpPr txBox="1"/>
          <p:nvPr/>
        </p:nvSpPr>
        <p:spPr>
          <a:xfrm>
            <a:off x="7360901" y="2812785"/>
            <a:ext cx="886968" cy="182697"/>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Bear case</a:t>
            </a:r>
          </a:p>
        </p:txBody>
      </p:sp>
      <p:sp>
        <p:nvSpPr>
          <p:cNvPr id="34" name="TextBox 33"/>
          <p:cNvSpPr txBox="1"/>
          <p:nvPr/>
        </p:nvSpPr>
        <p:spPr>
          <a:xfrm>
            <a:off x="8321021" y="2812785"/>
            <a:ext cx="3368027" cy="182697"/>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Sees the A$46bn slip 2–3 years.</a:t>
            </a:r>
          </a:p>
        </p:txBody>
      </p:sp>
      <p:sp>
        <p:nvSpPr>
          <p:cNvPr id="35" name="Rectangle 34"/>
          <p:cNvSpPr/>
          <p:nvPr/>
        </p:nvSpPr>
        <p:spPr>
          <a:xfrm>
            <a:off x="7360901" y="3037545"/>
            <a:ext cx="4328147"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TextBox 35"/>
          <p:cNvSpPr txBox="1"/>
          <p:nvPr/>
        </p:nvSpPr>
        <p:spPr>
          <a:xfrm>
            <a:off x="7360901" y="3086922"/>
            <a:ext cx="886968" cy="182697"/>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Bull case</a:t>
            </a:r>
          </a:p>
        </p:txBody>
      </p:sp>
      <p:sp>
        <p:nvSpPr>
          <p:cNvPr id="37" name="TextBox 36"/>
          <p:cNvSpPr txBox="1"/>
          <p:nvPr/>
        </p:nvSpPr>
        <p:spPr>
          <a:xfrm>
            <a:off x="8321021" y="3086922"/>
            <a:ext cx="3368027" cy="182697"/>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Adds Firmus-class private debt (US$10bn) at scale.</a:t>
            </a:r>
          </a:p>
        </p:txBody>
      </p:sp>
      <p:sp>
        <p:nvSpPr>
          <p:cNvPr id="38" name="TextBox 37"/>
          <p:cNvSpPr txBox="1"/>
          <p:nvPr/>
        </p:nvSpPr>
        <p:spPr>
          <a:xfrm>
            <a:off x="502920" y="3409525"/>
            <a:ext cx="11186129"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Method (all inashanu estimates)</a:t>
            </a:r>
          </a:p>
        </p:txBody>
      </p:sp>
      <p:sp>
        <p:nvSpPr>
          <p:cNvPr id="39" name="Rectangle 38"/>
          <p:cNvSpPr/>
          <p:nvPr/>
        </p:nvSpPr>
        <p:spPr>
          <a:xfrm>
            <a:off x="502920" y="3592405"/>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0" name="Rectangle 39"/>
          <p:cNvSpPr/>
          <p:nvPr/>
        </p:nvSpPr>
        <p:spPr>
          <a:xfrm>
            <a:off x="502920" y="3683845"/>
            <a:ext cx="1936485" cy="2271643"/>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1" name="Rectangle 40"/>
          <p:cNvSpPr/>
          <p:nvPr/>
        </p:nvSpPr>
        <p:spPr>
          <a:xfrm>
            <a:off x="502920" y="3683845"/>
            <a:ext cx="1936485"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TextBox 41"/>
          <p:cNvSpPr txBox="1"/>
          <p:nvPr/>
        </p:nvSpPr>
        <p:spPr>
          <a:xfrm>
            <a:off x="640080" y="3802717"/>
            <a:ext cx="1662165" cy="164592"/>
          </a:xfrm>
          <a:prstGeom prst="rect">
            <a:avLst/>
          </a:prstGeom>
          <a:noFill/>
        </p:spPr>
        <p:txBody>
          <a:bodyPr wrap="square" anchor="t" lIns="0" tIns="0" rIns="0" bIns="0">
            <a:noAutofit/>
          </a:bodyPr>
          <a:lstStyle/>
          <a:p>
            <a:r>
              <a:rPr sz="800" b="1" spc="80">
                <a:solidFill>
                  <a:srgbClr val="5B6B84"/>
                </a:solidFill>
                <a:latin typeface="Arial"/>
              </a:rPr>
              <a:t>1  BASE YEAR</a:t>
            </a:r>
          </a:p>
        </p:txBody>
      </p:sp>
      <p:sp>
        <p:nvSpPr>
          <p:cNvPr id="43" name="TextBox 42"/>
          <p:cNvSpPr txBox="1"/>
          <p:nvPr/>
        </p:nvSpPr>
        <p:spPr>
          <a:xfrm>
            <a:off x="640080" y="3985597"/>
            <a:ext cx="1662165" cy="246888"/>
          </a:xfrm>
          <a:prstGeom prst="rect">
            <a:avLst/>
          </a:prstGeom>
          <a:noFill/>
        </p:spPr>
        <p:txBody>
          <a:bodyPr wrap="square" anchor="t" lIns="0" tIns="0" rIns="0" bIns="0">
            <a:noAutofit/>
          </a:bodyPr>
          <a:lstStyle/>
          <a:p>
            <a:pPr algn="l">
              <a:lnSpc>
                <a:spcPct val="100000"/>
              </a:lnSpc>
              <a:spcAft>
                <a:spcPts val="0"/>
              </a:spcAft>
            </a:pPr>
            <a:r>
              <a:rPr sz="1500" b="1">
                <a:solidFill>
                  <a:srgbClr val="0A1E3C"/>
                </a:solidFill>
                <a:latin typeface="Georgia"/>
              </a:rPr>
              <a:t>A$5.6bn</a:t>
            </a:r>
          </a:p>
        </p:txBody>
      </p:sp>
      <p:sp>
        <p:nvSpPr>
          <p:cNvPr id="44" name="TextBox 43"/>
          <p:cNvSpPr txBox="1"/>
          <p:nvPr/>
        </p:nvSpPr>
        <p:spPr>
          <a:xfrm>
            <a:off x="640080" y="4305637"/>
            <a:ext cx="1662165" cy="519470"/>
          </a:xfrm>
          <a:prstGeom prst="rect">
            <a:avLst/>
          </a:prstGeom>
          <a:noFill/>
        </p:spPr>
        <p:txBody>
          <a:bodyPr wrap="square" anchor="t" lIns="0" tIns="0" rIns="0" bIns="0">
            <a:noAutofit/>
          </a:bodyPr>
          <a:lstStyle/>
          <a:p>
            <a:pPr algn="l">
              <a:lnSpc>
                <a:spcPct val="126000"/>
              </a:lnSpc>
              <a:spcAft>
                <a:spcPts val="0"/>
              </a:spcAft>
            </a:pPr>
            <a:r>
              <a:rPr sz="869" b="0">
                <a:solidFill>
                  <a:srgbClr val="0A1E3C"/>
                </a:solidFill>
                <a:latin typeface="Arial"/>
              </a:rPr>
              <a:t>A$5.6bn core 2026 revenue (IBISWorld J5921 A$4.1bn + OD5323 A$1.5bn).</a:t>
            </a:r>
          </a:p>
        </p:txBody>
      </p:sp>
      <p:sp>
        <p:nvSpPr>
          <p:cNvPr id="45" name="Isosceles Triangle 44"/>
          <p:cNvSpPr/>
          <p:nvPr/>
        </p:nvSpPr>
        <p:spPr>
          <a:xfrm rot="5400000">
            <a:off x="2539989" y="4751087"/>
            <a:ext cx="128016" cy="137160"/>
          </a:xfrm>
          <a:prstGeom prst="triangle">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6" name="Rectangle 45"/>
          <p:cNvSpPr/>
          <p:nvPr/>
        </p:nvSpPr>
        <p:spPr>
          <a:xfrm>
            <a:off x="2768589" y="3683845"/>
            <a:ext cx="4313925" cy="2271643"/>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7" name="Rectangle 46"/>
          <p:cNvSpPr/>
          <p:nvPr/>
        </p:nvSpPr>
        <p:spPr>
          <a:xfrm>
            <a:off x="2768589" y="3683845"/>
            <a:ext cx="4313925"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8" name="TextBox 47"/>
          <p:cNvSpPr txBox="1"/>
          <p:nvPr/>
        </p:nvSpPr>
        <p:spPr>
          <a:xfrm>
            <a:off x="2905749" y="3802717"/>
            <a:ext cx="4039605" cy="164592"/>
          </a:xfrm>
          <a:prstGeom prst="rect">
            <a:avLst/>
          </a:prstGeom>
          <a:noFill/>
        </p:spPr>
        <p:txBody>
          <a:bodyPr wrap="square" anchor="t" lIns="0" tIns="0" rIns="0" bIns="0">
            <a:noAutofit/>
          </a:bodyPr>
          <a:lstStyle/>
          <a:p>
            <a:r>
              <a:rPr sz="800" b="1" spc="80">
                <a:solidFill>
                  <a:srgbClr val="5B6B84"/>
                </a:solidFill>
                <a:latin typeface="Arial"/>
              </a:rPr>
              <a:t>2  GROWTH</a:t>
            </a:r>
          </a:p>
        </p:txBody>
      </p:sp>
      <p:sp>
        <p:nvSpPr>
          <p:cNvPr id="49" name="TextBox 48"/>
          <p:cNvSpPr txBox="1"/>
          <p:nvPr/>
        </p:nvSpPr>
        <p:spPr>
          <a:xfrm>
            <a:off x="2905749" y="3985597"/>
            <a:ext cx="4039605" cy="246888"/>
          </a:xfrm>
          <a:prstGeom prst="rect">
            <a:avLst/>
          </a:prstGeom>
          <a:noFill/>
        </p:spPr>
        <p:txBody>
          <a:bodyPr wrap="square" anchor="t" lIns="0" tIns="0" rIns="0" bIns="0">
            <a:noAutofit/>
          </a:bodyPr>
          <a:lstStyle/>
          <a:p>
            <a:pPr algn="l">
              <a:lnSpc>
                <a:spcPct val="100000"/>
              </a:lnSpc>
              <a:spcAft>
                <a:spcPts val="0"/>
              </a:spcAft>
            </a:pPr>
            <a:r>
              <a:rPr sz="1500" b="1">
                <a:solidFill>
                  <a:srgbClr val="0A1E3C"/>
                </a:solidFill>
                <a:latin typeface="Georgia"/>
              </a:rPr>
              <a:t>8% / 12% / 16%</a:t>
            </a:r>
          </a:p>
        </p:txBody>
      </p:sp>
      <p:sp>
        <p:nvSpPr>
          <p:cNvPr id="50" name="TextBox 49"/>
          <p:cNvSpPr txBox="1"/>
          <p:nvPr/>
        </p:nvSpPr>
        <p:spPr>
          <a:xfrm>
            <a:off x="2905749" y="4305637"/>
            <a:ext cx="4039605" cy="1521835"/>
          </a:xfrm>
          <a:prstGeom prst="rect">
            <a:avLst/>
          </a:prstGeom>
          <a:noFill/>
        </p:spPr>
        <p:txBody>
          <a:bodyPr wrap="square" anchor="t" lIns="0" tIns="0" rIns="0" bIns="0">
            <a:noAutofit/>
          </a:bodyPr>
          <a:lstStyle/>
          <a:p>
            <a:pPr algn="l">
              <a:lnSpc>
                <a:spcPct val="126000"/>
              </a:lnSpc>
              <a:spcAft>
                <a:spcPts val="0"/>
              </a:spcAft>
            </a:pPr>
            <a:r>
              <a:rPr sz="869" b="0" spc="-19">
                <a:solidFill>
                  <a:srgbClr val="0A1E3C"/>
                </a:solidFill>
                <a:latin typeface="Arial"/>
              </a:rPr>
              <a:t>Bear 8% sits on the IBISWorld realised revenue floor (7.6% for J5921, 2020–25; 9.2% for OD5323, 2021–26). Base 12% and bull 16% are inashanu estimates on that same services-revenue basis, set between that floor and the highest published rate measured on revenue, Mordor’s 20.88% hyperscale series for 2026–31. Arizton’s 13.52% for 2025–31 counts investment spend on IT, electrical, mechanical, cooling and general construction, US$4.22bn (2025) to US$9.02bn (2031); those endpoints imply 13.50% and Arizton prints 13.52%. It corroborates the direction of the build and sets no rate here, because the workbook declares no conversion from an investment CAGR to a revenue one (Assumptions A51).</a:t>
            </a:r>
          </a:p>
        </p:txBody>
      </p:sp>
      <p:sp>
        <p:nvSpPr>
          <p:cNvPr id="51" name="Isosceles Triangle 50"/>
          <p:cNvSpPr/>
          <p:nvPr/>
        </p:nvSpPr>
        <p:spPr>
          <a:xfrm rot="5400000">
            <a:off x="7183099" y="4751087"/>
            <a:ext cx="128016" cy="137160"/>
          </a:xfrm>
          <a:prstGeom prst="triangle">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2" name="Rectangle 51"/>
          <p:cNvSpPr/>
          <p:nvPr/>
        </p:nvSpPr>
        <p:spPr>
          <a:xfrm>
            <a:off x="7411699" y="3683845"/>
            <a:ext cx="4277349" cy="2271643"/>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3" name="Rectangle 52"/>
          <p:cNvSpPr/>
          <p:nvPr/>
        </p:nvSpPr>
        <p:spPr>
          <a:xfrm>
            <a:off x="7411699" y="3683845"/>
            <a:ext cx="4277349"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4" name="TextBox 53"/>
          <p:cNvSpPr txBox="1"/>
          <p:nvPr/>
        </p:nvSpPr>
        <p:spPr>
          <a:xfrm>
            <a:off x="7548859" y="3802717"/>
            <a:ext cx="4003029" cy="164592"/>
          </a:xfrm>
          <a:prstGeom prst="rect">
            <a:avLst/>
          </a:prstGeom>
          <a:noFill/>
        </p:spPr>
        <p:txBody>
          <a:bodyPr wrap="square" anchor="t" lIns="0" tIns="0" rIns="0" bIns="0">
            <a:noAutofit/>
          </a:bodyPr>
          <a:lstStyle/>
          <a:p>
            <a:r>
              <a:rPr sz="800" b="1" spc="80">
                <a:solidFill>
                  <a:srgbClr val="5B6B84"/>
                </a:solidFill>
                <a:latin typeface="Arial"/>
              </a:rPr>
              <a:t>3  CROSS-CHECK</a:t>
            </a:r>
          </a:p>
        </p:txBody>
      </p:sp>
      <p:sp>
        <p:nvSpPr>
          <p:cNvPr id="55" name="TextBox 54"/>
          <p:cNvSpPr txBox="1"/>
          <p:nvPr/>
        </p:nvSpPr>
        <p:spPr>
          <a:xfrm>
            <a:off x="7548859" y="3985597"/>
            <a:ext cx="4003029" cy="246888"/>
          </a:xfrm>
          <a:prstGeom prst="rect">
            <a:avLst/>
          </a:prstGeom>
          <a:noFill/>
        </p:spPr>
        <p:txBody>
          <a:bodyPr wrap="square" anchor="t" lIns="0" tIns="0" rIns="0" bIns="0">
            <a:noAutofit/>
          </a:bodyPr>
          <a:lstStyle/>
          <a:p>
            <a:pPr algn="l">
              <a:lnSpc>
                <a:spcPct val="100000"/>
              </a:lnSpc>
              <a:spcAft>
                <a:spcPts val="0"/>
              </a:spcAft>
            </a:pPr>
            <a:r>
              <a:rPr sz="1500" b="1">
                <a:solidFill>
                  <a:srgbClr val="0A1E3C"/>
                </a:solidFill>
                <a:latin typeface="Georgia"/>
              </a:rPr>
              <a:t>A$3.23m/MW/yr</a:t>
            </a:r>
          </a:p>
        </p:txBody>
      </p:sp>
      <p:sp>
        <p:nvSpPr>
          <p:cNvPr id="56" name="TextBox 55"/>
          <p:cNvSpPr txBox="1"/>
          <p:nvPr/>
        </p:nvSpPr>
        <p:spPr>
          <a:xfrm>
            <a:off x="7548859" y="4305637"/>
            <a:ext cx="4003029" cy="1521835"/>
          </a:xfrm>
          <a:prstGeom prst="rect">
            <a:avLst/>
          </a:prstGeom>
          <a:noFill/>
        </p:spPr>
        <p:txBody>
          <a:bodyPr wrap="square" anchor="t" lIns="0" tIns="0" rIns="0" bIns="0">
            <a:noAutofit/>
          </a:bodyPr>
          <a:lstStyle/>
          <a:p>
            <a:pPr algn="l">
              <a:lnSpc>
                <a:spcPct val="126000"/>
              </a:lnSpc>
              <a:spcAft>
                <a:spcPts val="0"/>
              </a:spcAft>
            </a:pPr>
            <a:r>
              <a:rPr sz="869" b="0">
                <a:solidFill>
                  <a:srgbClr val="0A1E3C"/>
                </a:solidFill>
                <a:latin typeface="Arial"/>
              </a:rPr>
              <a:t>Revenue and EBITDA are tested on one denominator, deployed MW. CBRE Sydney 250–500 kW pricing, US$177.5/kW/month at 0.66 USD/AUD, is A$3.23m/MW/yr (Market_Sizing B46; Q1 2025) against the A$2.00m/MW/yr CDC contracted EBITDA anchor (B47; 6 May 2026). Revenue exceeds EBITDA, as the stated rule requires, and the residual reads as a 62.0% asset margin (B48) beside 61.4% filed by NEXTDC on FY26 net revenue. The A$8.8bn core series cannot serve as the numerator: the ANZSIC classes book no wholesale leasing, so dividing it by every operating MW would put a stated-scope numerator over a whole-of-market denominator.</a:t>
            </a:r>
          </a:p>
        </p:txBody>
      </p:sp>
      <p:sp>
        <p:nvSpPr>
          <p:cNvPr id="57" name="TextBox 56"/>
          <p:cNvSpPr txBox="1"/>
          <p:nvPr/>
        </p:nvSpPr>
        <p:spPr>
          <a:xfrm>
            <a:off x="502920" y="6101792"/>
            <a:ext cx="11186129" cy="285292"/>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inashanu estimates. Growth bracketed by IBISWorld (Oct 2025, Mar 2026) and Mordor (Mar 2026); Arizton investment basis, Feb 2026 edition via ResearchAndMarkets, retrieved 21 Sep 2026, bases on page 13. Cross-check: CBRE (Q1 2025); CDC (6 May 2026); NEXTDC FY26 (27 Aug 2026). Investment: CBRE via de Valence (Dec 2025); Oxford Economics via API Magazine (8 Sep 2026); Gadens via EcoGPT (4 Dec 2025).</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10 · Scenario analysis to 2030</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65</a:t>
            </a:r>
          </a:p>
        </p:txBody>
      </p:sp>
      <p:sp>
        <p:nvSpPr>
          <p:cNvPr id="9" name="TextBox 8"/>
          <p:cNvSpPr txBox="1"/>
          <p:nvPr/>
        </p:nvSpPr>
        <p:spPr>
          <a:xfrm>
            <a:off x="502920" y="576072"/>
            <a:ext cx="11186129"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Scenario migration watchboard: seven signals that would move the market between bear, base and bull</a:t>
            </a:r>
          </a:p>
        </p:txBody>
      </p:sp>
      <p:sp>
        <p:nvSpPr>
          <p:cNvPr id="10" name="TextBox 9"/>
          <p:cNvSpPr txBox="1"/>
          <p:nvPr/>
        </p:nvSpPr>
        <p:spPr>
          <a:xfrm>
            <a:off x="502920" y="969873"/>
            <a:ext cx="11186129" cy="155448"/>
          </a:xfrm>
          <a:prstGeom prst="rect">
            <a:avLst/>
          </a:prstGeom>
          <a:noFill/>
        </p:spPr>
        <p:txBody>
          <a:bodyPr wrap="square" anchor="t" lIns="0" tIns="0" rIns="0" bIns="0">
            <a:noAutofit/>
          </a:bodyPr>
          <a:lstStyle/>
          <a:p>
            <a:r>
              <a:rPr sz="800" b="1" spc="80">
                <a:solidFill>
                  <a:srgbClr val="C2410C"/>
                </a:solidFill>
                <a:latin typeface="Arial"/>
              </a:rPr>
              <a:t>SIGNALS 01–06 OF 07, SIGNAL 07 CONTINUES ON THE NEXT PAGE</a:t>
            </a:r>
          </a:p>
        </p:txBody>
      </p:sp>
      <p:sp>
        <p:nvSpPr>
          <p:cNvPr id="11" name="Rectangle 10"/>
          <p:cNvSpPr/>
          <p:nvPr/>
        </p:nvSpPr>
        <p:spPr>
          <a:xfrm>
            <a:off x="502920" y="1171041"/>
            <a:ext cx="3618981" cy="1837639"/>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502920" y="1171041"/>
            <a:ext cx="3618981"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667512" y="1280769"/>
            <a:ext cx="457200" cy="246888"/>
          </a:xfrm>
          <a:prstGeom prst="rect">
            <a:avLst/>
          </a:prstGeom>
          <a:noFill/>
        </p:spPr>
        <p:txBody>
          <a:bodyPr wrap="square" anchor="t" lIns="0" tIns="0" rIns="0" bIns="0">
            <a:noAutofit/>
          </a:bodyPr>
          <a:lstStyle/>
          <a:p>
            <a:pPr algn="l">
              <a:lnSpc>
                <a:spcPct val="100000"/>
              </a:lnSpc>
              <a:spcAft>
                <a:spcPts val="0"/>
              </a:spcAft>
            </a:pPr>
            <a:r>
              <a:rPr sz="1500" b="1">
                <a:solidFill>
                  <a:srgbClr val="8A99B0"/>
                </a:solidFill>
                <a:latin typeface="Georgia"/>
              </a:rPr>
              <a:t>01</a:t>
            </a:r>
          </a:p>
        </p:txBody>
      </p:sp>
      <p:sp>
        <p:nvSpPr>
          <p:cNvPr id="14" name="TextBox 13"/>
          <p:cNvSpPr txBox="1"/>
          <p:nvPr/>
        </p:nvSpPr>
        <p:spPr>
          <a:xfrm>
            <a:off x="1124712" y="1299057"/>
            <a:ext cx="2832597" cy="435254"/>
          </a:xfrm>
          <a:prstGeom prst="rect">
            <a:avLst/>
          </a:prstGeom>
          <a:noFill/>
        </p:spPr>
        <p:txBody>
          <a:bodyPr wrap="square" anchor="t" lIns="0" tIns="0" rIns="0" bIns="0">
            <a:noAutofit/>
          </a:bodyPr>
          <a:lstStyle/>
          <a:p>
            <a:pPr algn="l">
              <a:lnSpc>
                <a:spcPct val="114000"/>
              </a:lnSpc>
              <a:spcAft>
                <a:spcPts val="0"/>
              </a:spcAft>
            </a:pPr>
            <a:r>
              <a:rPr sz="1200" b="1">
                <a:solidFill>
                  <a:srgbClr val="0A1E3C"/>
                </a:solidFill>
                <a:latin typeface="Georgia"/>
              </a:rPr>
              <a:t>OpenAI-NEXTDC S7 converts to binding lease</a:t>
            </a:r>
          </a:p>
        </p:txBody>
      </p:sp>
      <p:sp>
        <p:nvSpPr>
          <p:cNvPr id="15" name="Rectangle 14"/>
          <p:cNvSpPr/>
          <p:nvPr/>
        </p:nvSpPr>
        <p:spPr>
          <a:xfrm>
            <a:off x="667512" y="1832872"/>
            <a:ext cx="3289797" cy="9525"/>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6" name="TextBox 15"/>
          <p:cNvSpPr txBox="1"/>
          <p:nvPr/>
        </p:nvSpPr>
        <p:spPr>
          <a:xfrm>
            <a:off x="667512" y="1915168"/>
            <a:ext cx="3289797" cy="155448"/>
          </a:xfrm>
          <a:prstGeom prst="rect">
            <a:avLst/>
          </a:prstGeom>
          <a:noFill/>
        </p:spPr>
        <p:txBody>
          <a:bodyPr wrap="square" anchor="t" lIns="0" tIns="0" rIns="0" bIns="0">
            <a:noAutofit/>
          </a:bodyPr>
          <a:lstStyle/>
          <a:p>
            <a:r>
              <a:rPr sz="760" b="1" spc="60">
                <a:solidFill>
                  <a:srgbClr val="5B6B84"/>
                </a:solidFill>
                <a:latin typeface="Arial"/>
              </a:rPr>
              <a:t>WHEN / MEASURE</a:t>
            </a:r>
          </a:p>
        </p:txBody>
      </p:sp>
      <p:sp>
        <p:nvSpPr>
          <p:cNvPr id="17" name="TextBox 16"/>
          <p:cNvSpPr txBox="1"/>
          <p:nvPr/>
        </p:nvSpPr>
        <p:spPr>
          <a:xfrm>
            <a:off x="667512" y="2079760"/>
            <a:ext cx="3289797" cy="190195"/>
          </a:xfrm>
          <a:prstGeom prst="rect">
            <a:avLst/>
          </a:prstGeom>
          <a:noFill/>
        </p:spPr>
        <p:txBody>
          <a:bodyPr wrap="square" anchor="t" lIns="0" tIns="0" rIns="0" bIns="0">
            <a:noAutofit/>
          </a:bodyPr>
          <a:lstStyle/>
          <a:p>
            <a:pPr algn="l">
              <a:lnSpc>
                <a:spcPct val="120000"/>
              </a:lnSpc>
              <a:spcAft>
                <a:spcPts val="0"/>
              </a:spcAft>
            </a:pPr>
            <a:r>
              <a:rPr sz="940" b="1">
                <a:solidFill>
                  <a:srgbClr val="0A1E3C"/>
                </a:solidFill>
                <a:latin typeface="Arial"/>
              </a:rPr>
              <a:t>MoU → lease announcement</a:t>
            </a:r>
          </a:p>
        </p:txBody>
      </p:sp>
      <p:sp>
        <p:nvSpPr>
          <p:cNvPr id="18" name="TextBox 17"/>
          <p:cNvSpPr txBox="1"/>
          <p:nvPr/>
        </p:nvSpPr>
        <p:spPr>
          <a:xfrm>
            <a:off x="667512" y="2369021"/>
            <a:ext cx="3289797" cy="155448"/>
          </a:xfrm>
          <a:prstGeom prst="rect">
            <a:avLst/>
          </a:prstGeom>
          <a:noFill/>
        </p:spPr>
        <p:txBody>
          <a:bodyPr wrap="square" anchor="t" lIns="0" tIns="0" rIns="0" bIns="0">
            <a:noAutofit/>
          </a:bodyPr>
          <a:lstStyle/>
          <a:p>
            <a:r>
              <a:rPr sz="760" b="1" spc="60">
                <a:solidFill>
                  <a:srgbClr val="5B6B84"/>
                </a:solidFill>
                <a:latin typeface="Arial"/>
              </a:rPr>
              <a:t>SCENARIO EFFECT</a:t>
            </a:r>
          </a:p>
        </p:txBody>
      </p:sp>
      <p:sp>
        <p:nvSpPr>
          <p:cNvPr id="19" name="TextBox 18"/>
          <p:cNvSpPr txBox="1"/>
          <p:nvPr/>
        </p:nvSpPr>
        <p:spPr>
          <a:xfrm>
            <a:off x="667512" y="2533613"/>
            <a:ext cx="3289797" cy="357713"/>
          </a:xfrm>
          <a:prstGeom prst="rect">
            <a:avLst/>
          </a:prstGeom>
          <a:noFill/>
        </p:spPr>
        <p:txBody>
          <a:bodyPr wrap="square" anchor="t" lIns="0" tIns="0" rIns="0" bIns="0">
            <a:noAutofit/>
          </a:bodyPr>
          <a:lstStyle/>
          <a:p>
            <a:pPr algn="l">
              <a:lnSpc>
                <a:spcPct val="128000"/>
              </a:lnSpc>
              <a:spcAft>
                <a:spcPts val="0"/>
              </a:spcAft>
            </a:pPr>
            <a:r>
              <a:rPr sz="869" b="0">
                <a:solidFill>
                  <a:srgbClr val="0A1E3C"/>
                </a:solidFill>
                <a:latin typeface="Arial"/>
              </a:rPr>
              <a:t>Adds up to ~0.6 GW bull capacity; validates MoU pipeline generally</a:t>
            </a:r>
          </a:p>
        </p:txBody>
      </p:sp>
      <p:sp>
        <p:nvSpPr>
          <p:cNvPr id="20" name="Rectangle 19"/>
          <p:cNvSpPr/>
          <p:nvPr/>
        </p:nvSpPr>
        <p:spPr>
          <a:xfrm>
            <a:off x="4286493" y="1171041"/>
            <a:ext cx="3618981" cy="1837639"/>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Rectangle 20"/>
          <p:cNvSpPr/>
          <p:nvPr/>
        </p:nvSpPr>
        <p:spPr>
          <a:xfrm>
            <a:off x="4286493" y="1171041"/>
            <a:ext cx="3618981"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2" name="TextBox 21"/>
          <p:cNvSpPr txBox="1"/>
          <p:nvPr/>
        </p:nvSpPr>
        <p:spPr>
          <a:xfrm>
            <a:off x="4451085" y="1280769"/>
            <a:ext cx="457200" cy="246888"/>
          </a:xfrm>
          <a:prstGeom prst="rect">
            <a:avLst/>
          </a:prstGeom>
          <a:noFill/>
        </p:spPr>
        <p:txBody>
          <a:bodyPr wrap="square" anchor="t" lIns="0" tIns="0" rIns="0" bIns="0">
            <a:noAutofit/>
          </a:bodyPr>
          <a:lstStyle/>
          <a:p>
            <a:pPr algn="l">
              <a:lnSpc>
                <a:spcPct val="100000"/>
              </a:lnSpc>
              <a:spcAft>
                <a:spcPts val="0"/>
              </a:spcAft>
            </a:pPr>
            <a:r>
              <a:rPr sz="1500" b="1">
                <a:solidFill>
                  <a:srgbClr val="8A99B0"/>
                </a:solidFill>
                <a:latin typeface="Georgia"/>
              </a:rPr>
              <a:t>02</a:t>
            </a:r>
          </a:p>
        </p:txBody>
      </p:sp>
      <p:sp>
        <p:nvSpPr>
          <p:cNvPr id="23" name="TextBox 22"/>
          <p:cNvSpPr txBox="1"/>
          <p:nvPr/>
        </p:nvSpPr>
        <p:spPr>
          <a:xfrm>
            <a:off x="4908285" y="1299057"/>
            <a:ext cx="2832597" cy="435254"/>
          </a:xfrm>
          <a:prstGeom prst="rect">
            <a:avLst/>
          </a:prstGeom>
          <a:noFill/>
        </p:spPr>
        <p:txBody>
          <a:bodyPr wrap="square" anchor="t" lIns="0" tIns="0" rIns="0" bIns="0">
            <a:noAutofit/>
          </a:bodyPr>
          <a:lstStyle/>
          <a:p>
            <a:pPr algn="l">
              <a:lnSpc>
                <a:spcPct val="114000"/>
              </a:lnSpc>
              <a:spcAft>
                <a:spcPts val="0"/>
              </a:spcAft>
            </a:pPr>
            <a:r>
              <a:rPr sz="1200" b="1">
                <a:solidFill>
                  <a:srgbClr val="0A1E3C"/>
                </a:solidFill>
                <a:latin typeface="Georgia"/>
              </a:rPr>
              <a:t>AirTrunk Singapore REIT prices (Sep–Oct 2026 target)</a:t>
            </a:r>
          </a:p>
        </p:txBody>
      </p:sp>
      <p:sp>
        <p:nvSpPr>
          <p:cNvPr id="24" name="Rectangle 23"/>
          <p:cNvSpPr/>
          <p:nvPr/>
        </p:nvSpPr>
        <p:spPr>
          <a:xfrm>
            <a:off x="4451085" y="1832872"/>
            <a:ext cx="3289797" cy="9525"/>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TextBox 24"/>
          <p:cNvSpPr txBox="1"/>
          <p:nvPr/>
        </p:nvSpPr>
        <p:spPr>
          <a:xfrm>
            <a:off x="4451085" y="1915168"/>
            <a:ext cx="3289797" cy="155448"/>
          </a:xfrm>
          <a:prstGeom prst="rect">
            <a:avLst/>
          </a:prstGeom>
          <a:noFill/>
        </p:spPr>
        <p:txBody>
          <a:bodyPr wrap="square" anchor="t" lIns="0" tIns="0" rIns="0" bIns="0">
            <a:noAutofit/>
          </a:bodyPr>
          <a:lstStyle/>
          <a:p>
            <a:r>
              <a:rPr sz="760" b="1" spc="60">
                <a:solidFill>
                  <a:srgbClr val="5B6B84"/>
                </a:solidFill>
                <a:latin typeface="Arial"/>
              </a:rPr>
              <a:t>WHEN / MEASURE</a:t>
            </a:r>
          </a:p>
        </p:txBody>
      </p:sp>
      <p:sp>
        <p:nvSpPr>
          <p:cNvPr id="26" name="TextBox 25"/>
          <p:cNvSpPr txBox="1"/>
          <p:nvPr/>
        </p:nvSpPr>
        <p:spPr>
          <a:xfrm>
            <a:off x="4451085" y="2079760"/>
            <a:ext cx="3289797" cy="190195"/>
          </a:xfrm>
          <a:prstGeom prst="rect">
            <a:avLst/>
          </a:prstGeom>
          <a:noFill/>
        </p:spPr>
        <p:txBody>
          <a:bodyPr wrap="square" anchor="t" lIns="0" tIns="0" rIns="0" bIns="0">
            <a:noAutofit/>
          </a:bodyPr>
          <a:lstStyle/>
          <a:p>
            <a:pPr algn="l">
              <a:lnSpc>
                <a:spcPct val="120000"/>
              </a:lnSpc>
              <a:spcAft>
                <a:spcPts val="0"/>
              </a:spcAft>
            </a:pPr>
            <a:r>
              <a:rPr sz="940" b="1">
                <a:solidFill>
                  <a:srgbClr val="0A1E3C"/>
                </a:solidFill>
                <a:latin typeface="Arial"/>
              </a:rPr>
              <a:t>Prospectus + pricing vs A$24bn 2024 EV</a:t>
            </a:r>
          </a:p>
        </p:txBody>
      </p:sp>
      <p:sp>
        <p:nvSpPr>
          <p:cNvPr id="27" name="TextBox 26"/>
          <p:cNvSpPr txBox="1"/>
          <p:nvPr/>
        </p:nvSpPr>
        <p:spPr>
          <a:xfrm>
            <a:off x="4451085" y="2369021"/>
            <a:ext cx="3289797" cy="155448"/>
          </a:xfrm>
          <a:prstGeom prst="rect">
            <a:avLst/>
          </a:prstGeom>
          <a:noFill/>
        </p:spPr>
        <p:txBody>
          <a:bodyPr wrap="square" anchor="t" lIns="0" tIns="0" rIns="0" bIns="0">
            <a:noAutofit/>
          </a:bodyPr>
          <a:lstStyle/>
          <a:p>
            <a:r>
              <a:rPr sz="760" b="1" spc="60">
                <a:solidFill>
                  <a:srgbClr val="5B6B84"/>
                </a:solidFill>
                <a:latin typeface="Arial"/>
              </a:rPr>
              <a:t>SCENARIO EFFECT</a:t>
            </a:r>
          </a:p>
        </p:txBody>
      </p:sp>
      <p:sp>
        <p:nvSpPr>
          <p:cNvPr id="28" name="TextBox 27"/>
          <p:cNvSpPr txBox="1"/>
          <p:nvPr/>
        </p:nvSpPr>
        <p:spPr>
          <a:xfrm>
            <a:off x="4451085" y="2533613"/>
            <a:ext cx="3289797" cy="357713"/>
          </a:xfrm>
          <a:prstGeom prst="rect">
            <a:avLst/>
          </a:prstGeom>
          <a:noFill/>
        </p:spPr>
        <p:txBody>
          <a:bodyPr wrap="square" anchor="t" lIns="0" tIns="0" rIns="0" bIns="0">
            <a:noAutofit/>
          </a:bodyPr>
          <a:lstStyle/>
          <a:p>
            <a:pPr algn="l">
              <a:lnSpc>
                <a:spcPct val="128000"/>
              </a:lnSpc>
              <a:spcAft>
                <a:spcPts val="0"/>
              </a:spcAft>
            </a:pPr>
            <a:r>
              <a:rPr sz="869" b="0">
                <a:solidFill>
                  <a:srgbClr val="0A1E3C"/>
                </a:solidFill>
                <a:latin typeface="Arial"/>
              </a:rPr>
              <a:t>First public mark on private platform economics; equity window opens/closes</a:t>
            </a:r>
          </a:p>
        </p:txBody>
      </p:sp>
      <p:sp>
        <p:nvSpPr>
          <p:cNvPr id="29" name="Rectangle 28"/>
          <p:cNvSpPr/>
          <p:nvPr/>
        </p:nvSpPr>
        <p:spPr>
          <a:xfrm>
            <a:off x="8070067" y="1171041"/>
            <a:ext cx="3618981" cy="1837639"/>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Rectangle 29"/>
          <p:cNvSpPr/>
          <p:nvPr/>
        </p:nvSpPr>
        <p:spPr>
          <a:xfrm>
            <a:off x="8070067" y="1171041"/>
            <a:ext cx="3618981"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TextBox 30"/>
          <p:cNvSpPr txBox="1"/>
          <p:nvPr/>
        </p:nvSpPr>
        <p:spPr>
          <a:xfrm>
            <a:off x="8234659" y="1280769"/>
            <a:ext cx="457200" cy="246888"/>
          </a:xfrm>
          <a:prstGeom prst="rect">
            <a:avLst/>
          </a:prstGeom>
          <a:noFill/>
        </p:spPr>
        <p:txBody>
          <a:bodyPr wrap="square" anchor="t" lIns="0" tIns="0" rIns="0" bIns="0">
            <a:noAutofit/>
          </a:bodyPr>
          <a:lstStyle/>
          <a:p>
            <a:pPr algn="l">
              <a:lnSpc>
                <a:spcPct val="100000"/>
              </a:lnSpc>
              <a:spcAft>
                <a:spcPts val="0"/>
              </a:spcAft>
            </a:pPr>
            <a:r>
              <a:rPr sz="1500" b="1">
                <a:solidFill>
                  <a:srgbClr val="8A99B0"/>
                </a:solidFill>
                <a:latin typeface="Georgia"/>
              </a:rPr>
              <a:t>03</a:t>
            </a:r>
          </a:p>
        </p:txBody>
      </p:sp>
      <p:sp>
        <p:nvSpPr>
          <p:cNvPr id="32" name="TextBox 31"/>
          <p:cNvSpPr txBox="1"/>
          <p:nvPr/>
        </p:nvSpPr>
        <p:spPr>
          <a:xfrm>
            <a:off x="8691859" y="1299057"/>
            <a:ext cx="2832597" cy="435254"/>
          </a:xfrm>
          <a:prstGeom prst="rect">
            <a:avLst/>
          </a:prstGeom>
          <a:noFill/>
        </p:spPr>
        <p:txBody>
          <a:bodyPr wrap="square" anchor="t" lIns="0" tIns="0" rIns="0" bIns="0">
            <a:noAutofit/>
          </a:bodyPr>
          <a:lstStyle/>
          <a:p>
            <a:pPr algn="l">
              <a:lnSpc>
                <a:spcPct val="114000"/>
              </a:lnSpc>
              <a:spcAft>
                <a:spcPts val="0"/>
              </a:spcAft>
            </a:pPr>
            <a:r>
              <a:rPr sz="1200" b="1">
                <a:solidFill>
                  <a:srgbClr val="0A1E3C"/>
                </a:solidFill>
                <a:latin typeface="Georgia"/>
              </a:rPr>
              <a:t>Net-generator legislation exposure draft</a:t>
            </a:r>
          </a:p>
        </p:txBody>
      </p:sp>
      <p:sp>
        <p:nvSpPr>
          <p:cNvPr id="33" name="Rectangle 32"/>
          <p:cNvSpPr/>
          <p:nvPr/>
        </p:nvSpPr>
        <p:spPr>
          <a:xfrm>
            <a:off x="8234659" y="1832872"/>
            <a:ext cx="3289797" cy="9525"/>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TextBox 33"/>
          <p:cNvSpPr txBox="1"/>
          <p:nvPr/>
        </p:nvSpPr>
        <p:spPr>
          <a:xfrm>
            <a:off x="8234659" y="1915168"/>
            <a:ext cx="3289797" cy="155448"/>
          </a:xfrm>
          <a:prstGeom prst="rect">
            <a:avLst/>
          </a:prstGeom>
          <a:noFill/>
        </p:spPr>
        <p:txBody>
          <a:bodyPr wrap="square" anchor="t" lIns="0" tIns="0" rIns="0" bIns="0">
            <a:noAutofit/>
          </a:bodyPr>
          <a:lstStyle/>
          <a:p>
            <a:r>
              <a:rPr sz="760" b="1" spc="60">
                <a:solidFill>
                  <a:srgbClr val="5B6B84"/>
                </a:solidFill>
                <a:latin typeface="Arial"/>
              </a:rPr>
              <a:t>WHEN / MEASURE</a:t>
            </a:r>
          </a:p>
        </p:txBody>
      </p:sp>
      <p:sp>
        <p:nvSpPr>
          <p:cNvPr id="35" name="TextBox 34"/>
          <p:cNvSpPr txBox="1"/>
          <p:nvPr/>
        </p:nvSpPr>
        <p:spPr>
          <a:xfrm>
            <a:off x="8234659" y="2079760"/>
            <a:ext cx="3289797" cy="190195"/>
          </a:xfrm>
          <a:prstGeom prst="rect">
            <a:avLst/>
          </a:prstGeom>
          <a:noFill/>
        </p:spPr>
        <p:txBody>
          <a:bodyPr wrap="square" anchor="t" lIns="0" tIns="0" rIns="0" bIns="0">
            <a:noAutofit/>
          </a:bodyPr>
          <a:lstStyle/>
          <a:p>
            <a:pPr algn="l">
              <a:lnSpc>
                <a:spcPct val="120000"/>
              </a:lnSpc>
              <a:spcAft>
                <a:spcPts val="0"/>
              </a:spcAft>
            </a:pPr>
            <a:r>
              <a:rPr sz="940" b="1">
                <a:solidFill>
                  <a:srgbClr val="0A1E3C"/>
                </a:solidFill>
                <a:latin typeface="Arial"/>
              </a:rPr>
              <a:t>Early 2027</a:t>
            </a:r>
          </a:p>
        </p:txBody>
      </p:sp>
      <p:sp>
        <p:nvSpPr>
          <p:cNvPr id="36" name="TextBox 35"/>
          <p:cNvSpPr txBox="1"/>
          <p:nvPr/>
        </p:nvSpPr>
        <p:spPr>
          <a:xfrm>
            <a:off x="8234659" y="2369021"/>
            <a:ext cx="3289797" cy="155448"/>
          </a:xfrm>
          <a:prstGeom prst="rect">
            <a:avLst/>
          </a:prstGeom>
          <a:noFill/>
        </p:spPr>
        <p:txBody>
          <a:bodyPr wrap="square" anchor="t" lIns="0" tIns="0" rIns="0" bIns="0">
            <a:noAutofit/>
          </a:bodyPr>
          <a:lstStyle/>
          <a:p>
            <a:r>
              <a:rPr sz="760" b="1" spc="60">
                <a:solidFill>
                  <a:srgbClr val="5B6B84"/>
                </a:solidFill>
                <a:latin typeface="Arial"/>
              </a:rPr>
              <a:t>SCENARIO EFFECT</a:t>
            </a:r>
          </a:p>
        </p:txBody>
      </p:sp>
      <p:sp>
        <p:nvSpPr>
          <p:cNvPr id="37" name="TextBox 36"/>
          <p:cNvSpPr txBox="1"/>
          <p:nvPr/>
        </p:nvSpPr>
        <p:spPr>
          <a:xfrm>
            <a:off x="8234659" y="2533613"/>
            <a:ext cx="3289797" cy="357713"/>
          </a:xfrm>
          <a:prstGeom prst="rect">
            <a:avLst/>
          </a:prstGeom>
          <a:noFill/>
        </p:spPr>
        <p:txBody>
          <a:bodyPr wrap="square" anchor="t" lIns="0" tIns="0" rIns="0" bIns="0">
            <a:noAutofit/>
          </a:bodyPr>
          <a:lstStyle/>
          <a:p>
            <a:pPr algn="l">
              <a:lnSpc>
                <a:spcPct val="128000"/>
              </a:lnSpc>
              <a:spcAft>
                <a:spcPts val="0"/>
              </a:spcAft>
            </a:pPr>
            <a:r>
              <a:rPr sz="869" b="0">
                <a:solidFill>
                  <a:srgbClr val="0A1E3C"/>
                </a:solidFill>
                <a:latin typeface="Arial"/>
              </a:rPr>
              <a:t>Transition relief breadth decides bear vs base for unconnected projects</a:t>
            </a:r>
          </a:p>
        </p:txBody>
      </p:sp>
      <p:sp>
        <p:nvSpPr>
          <p:cNvPr id="38" name="Rectangle 37"/>
          <p:cNvSpPr/>
          <p:nvPr/>
        </p:nvSpPr>
        <p:spPr>
          <a:xfrm>
            <a:off x="502920" y="3173272"/>
            <a:ext cx="3618981" cy="1837639"/>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9" name="Rectangle 38"/>
          <p:cNvSpPr/>
          <p:nvPr/>
        </p:nvSpPr>
        <p:spPr>
          <a:xfrm>
            <a:off x="502920" y="3173272"/>
            <a:ext cx="3618981"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0" name="TextBox 39"/>
          <p:cNvSpPr txBox="1"/>
          <p:nvPr/>
        </p:nvSpPr>
        <p:spPr>
          <a:xfrm>
            <a:off x="667512" y="3283000"/>
            <a:ext cx="457200" cy="246888"/>
          </a:xfrm>
          <a:prstGeom prst="rect">
            <a:avLst/>
          </a:prstGeom>
          <a:noFill/>
        </p:spPr>
        <p:txBody>
          <a:bodyPr wrap="square" anchor="t" lIns="0" tIns="0" rIns="0" bIns="0">
            <a:noAutofit/>
          </a:bodyPr>
          <a:lstStyle/>
          <a:p>
            <a:pPr algn="l">
              <a:lnSpc>
                <a:spcPct val="100000"/>
              </a:lnSpc>
              <a:spcAft>
                <a:spcPts val="0"/>
              </a:spcAft>
            </a:pPr>
            <a:r>
              <a:rPr sz="1500" b="1">
                <a:solidFill>
                  <a:srgbClr val="8A99B0"/>
                </a:solidFill>
                <a:latin typeface="Georgia"/>
              </a:rPr>
              <a:t>04</a:t>
            </a:r>
          </a:p>
        </p:txBody>
      </p:sp>
      <p:sp>
        <p:nvSpPr>
          <p:cNvPr id="41" name="TextBox 40"/>
          <p:cNvSpPr txBox="1"/>
          <p:nvPr/>
        </p:nvSpPr>
        <p:spPr>
          <a:xfrm>
            <a:off x="1124712" y="3301288"/>
            <a:ext cx="2832597" cy="435254"/>
          </a:xfrm>
          <a:prstGeom prst="rect">
            <a:avLst/>
          </a:prstGeom>
          <a:noFill/>
        </p:spPr>
        <p:txBody>
          <a:bodyPr wrap="square" anchor="t" lIns="0" tIns="0" rIns="0" bIns="0">
            <a:noAutofit/>
          </a:bodyPr>
          <a:lstStyle/>
          <a:p>
            <a:pPr algn="l">
              <a:lnSpc>
                <a:spcPct val="114000"/>
              </a:lnSpc>
              <a:spcAft>
                <a:spcPts val="0"/>
              </a:spcAft>
            </a:pPr>
            <a:r>
              <a:rPr sz="1200" b="1">
                <a:solidFill>
                  <a:srgbClr val="0A1E3C"/>
                </a:solidFill>
                <a:latin typeface="Georgia"/>
              </a:rPr>
              <a:t>Second 400 MW+ single-tenant contract</a:t>
            </a:r>
          </a:p>
        </p:txBody>
      </p:sp>
      <p:sp>
        <p:nvSpPr>
          <p:cNvPr id="42" name="Rectangle 41"/>
          <p:cNvSpPr/>
          <p:nvPr/>
        </p:nvSpPr>
        <p:spPr>
          <a:xfrm>
            <a:off x="667512" y="3835103"/>
            <a:ext cx="3289797" cy="9525"/>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3" name="TextBox 42"/>
          <p:cNvSpPr txBox="1"/>
          <p:nvPr/>
        </p:nvSpPr>
        <p:spPr>
          <a:xfrm>
            <a:off x="667512" y="3917399"/>
            <a:ext cx="3289797" cy="155448"/>
          </a:xfrm>
          <a:prstGeom prst="rect">
            <a:avLst/>
          </a:prstGeom>
          <a:noFill/>
        </p:spPr>
        <p:txBody>
          <a:bodyPr wrap="square" anchor="t" lIns="0" tIns="0" rIns="0" bIns="0">
            <a:noAutofit/>
          </a:bodyPr>
          <a:lstStyle/>
          <a:p>
            <a:r>
              <a:rPr sz="760" b="1" spc="60">
                <a:solidFill>
                  <a:srgbClr val="5B6B84"/>
                </a:solidFill>
                <a:latin typeface="Arial"/>
              </a:rPr>
              <a:t>WHEN / MEASURE</a:t>
            </a:r>
          </a:p>
        </p:txBody>
      </p:sp>
      <p:sp>
        <p:nvSpPr>
          <p:cNvPr id="44" name="TextBox 43"/>
          <p:cNvSpPr txBox="1"/>
          <p:nvPr/>
        </p:nvSpPr>
        <p:spPr>
          <a:xfrm>
            <a:off x="667512" y="4081991"/>
            <a:ext cx="3289797" cy="190195"/>
          </a:xfrm>
          <a:prstGeom prst="rect">
            <a:avLst/>
          </a:prstGeom>
          <a:noFill/>
        </p:spPr>
        <p:txBody>
          <a:bodyPr wrap="square" anchor="t" lIns="0" tIns="0" rIns="0" bIns="0">
            <a:noAutofit/>
          </a:bodyPr>
          <a:lstStyle/>
          <a:p>
            <a:pPr algn="l">
              <a:lnSpc>
                <a:spcPct val="120000"/>
              </a:lnSpc>
              <a:spcAft>
                <a:spcPts val="0"/>
              </a:spcAft>
            </a:pPr>
            <a:r>
              <a:rPr sz="940" b="1">
                <a:solidFill>
                  <a:srgbClr val="0A1E3C"/>
                </a:solidFill>
                <a:latin typeface="Arial"/>
              </a:rPr>
              <a:t>Any announcement</a:t>
            </a:r>
          </a:p>
        </p:txBody>
      </p:sp>
      <p:sp>
        <p:nvSpPr>
          <p:cNvPr id="45" name="TextBox 44"/>
          <p:cNvSpPr txBox="1"/>
          <p:nvPr/>
        </p:nvSpPr>
        <p:spPr>
          <a:xfrm>
            <a:off x="667512" y="4371252"/>
            <a:ext cx="3289797" cy="155448"/>
          </a:xfrm>
          <a:prstGeom prst="rect">
            <a:avLst/>
          </a:prstGeom>
          <a:noFill/>
        </p:spPr>
        <p:txBody>
          <a:bodyPr wrap="square" anchor="t" lIns="0" tIns="0" rIns="0" bIns="0">
            <a:noAutofit/>
          </a:bodyPr>
          <a:lstStyle/>
          <a:p>
            <a:r>
              <a:rPr sz="760" b="1" spc="60">
                <a:solidFill>
                  <a:srgbClr val="5B6B84"/>
                </a:solidFill>
                <a:latin typeface="Arial"/>
              </a:rPr>
              <a:t>SCENARIO EFFECT</a:t>
            </a:r>
          </a:p>
        </p:txBody>
      </p:sp>
      <p:sp>
        <p:nvSpPr>
          <p:cNvPr id="46" name="TextBox 45"/>
          <p:cNvSpPr txBox="1"/>
          <p:nvPr/>
        </p:nvSpPr>
        <p:spPr>
          <a:xfrm>
            <a:off x="667512" y="4535844"/>
            <a:ext cx="3289797" cy="357713"/>
          </a:xfrm>
          <a:prstGeom prst="rect">
            <a:avLst/>
          </a:prstGeom>
          <a:noFill/>
        </p:spPr>
        <p:txBody>
          <a:bodyPr wrap="square" anchor="t" lIns="0" tIns="0" rIns="0" bIns="0">
            <a:noAutofit/>
          </a:bodyPr>
          <a:lstStyle/>
          <a:p>
            <a:pPr algn="l">
              <a:lnSpc>
                <a:spcPct val="128000"/>
              </a:lnSpc>
              <a:spcAft>
                <a:spcPts val="0"/>
              </a:spcAft>
            </a:pPr>
            <a:r>
              <a:rPr sz="869" b="0">
                <a:solidFill>
                  <a:srgbClr val="0A1E3C"/>
                </a:solidFill>
                <a:latin typeface="Arial"/>
              </a:rPr>
              <a:t>Confirms CDC 555 MW was a trend, not an outlier</a:t>
            </a:r>
          </a:p>
        </p:txBody>
      </p:sp>
      <p:sp>
        <p:nvSpPr>
          <p:cNvPr id="47" name="Rectangle 46"/>
          <p:cNvSpPr/>
          <p:nvPr/>
        </p:nvSpPr>
        <p:spPr>
          <a:xfrm>
            <a:off x="4286493" y="3173272"/>
            <a:ext cx="3618981" cy="1837639"/>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8" name="Rectangle 47"/>
          <p:cNvSpPr/>
          <p:nvPr/>
        </p:nvSpPr>
        <p:spPr>
          <a:xfrm>
            <a:off x="4286493" y="3173272"/>
            <a:ext cx="3618981"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9" name="TextBox 48"/>
          <p:cNvSpPr txBox="1"/>
          <p:nvPr/>
        </p:nvSpPr>
        <p:spPr>
          <a:xfrm>
            <a:off x="4451085" y="3283000"/>
            <a:ext cx="457200" cy="246888"/>
          </a:xfrm>
          <a:prstGeom prst="rect">
            <a:avLst/>
          </a:prstGeom>
          <a:noFill/>
        </p:spPr>
        <p:txBody>
          <a:bodyPr wrap="square" anchor="t" lIns="0" tIns="0" rIns="0" bIns="0">
            <a:noAutofit/>
          </a:bodyPr>
          <a:lstStyle/>
          <a:p>
            <a:pPr algn="l">
              <a:lnSpc>
                <a:spcPct val="100000"/>
              </a:lnSpc>
              <a:spcAft>
                <a:spcPts val="0"/>
              </a:spcAft>
            </a:pPr>
            <a:r>
              <a:rPr sz="1500" b="1">
                <a:solidFill>
                  <a:srgbClr val="8A99B0"/>
                </a:solidFill>
                <a:latin typeface="Georgia"/>
              </a:rPr>
              <a:t>05</a:t>
            </a:r>
          </a:p>
        </p:txBody>
      </p:sp>
      <p:sp>
        <p:nvSpPr>
          <p:cNvPr id="50" name="TextBox 49"/>
          <p:cNvSpPr txBox="1"/>
          <p:nvPr/>
        </p:nvSpPr>
        <p:spPr>
          <a:xfrm>
            <a:off x="4908285" y="3301288"/>
            <a:ext cx="2832597" cy="435254"/>
          </a:xfrm>
          <a:prstGeom prst="rect">
            <a:avLst/>
          </a:prstGeom>
          <a:noFill/>
        </p:spPr>
        <p:txBody>
          <a:bodyPr wrap="square" anchor="t" lIns="0" tIns="0" rIns="0" bIns="0">
            <a:noAutofit/>
          </a:bodyPr>
          <a:lstStyle/>
          <a:p>
            <a:pPr algn="l">
              <a:lnSpc>
                <a:spcPct val="114000"/>
              </a:lnSpc>
              <a:spcAft>
                <a:spcPts val="0"/>
              </a:spcAft>
            </a:pPr>
            <a:r>
              <a:rPr sz="1200" b="1">
                <a:solidFill>
                  <a:srgbClr val="0A1E3C"/>
                </a:solidFill>
                <a:latin typeface="Georgia"/>
              </a:rPr>
              <a:t>AEMO 2026 IASR request total</a:t>
            </a:r>
          </a:p>
        </p:txBody>
      </p:sp>
      <p:sp>
        <p:nvSpPr>
          <p:cNvPr id="51" name="Rectangle 50"/>
          <p:cNvSpPr/>
          <p:nvPr/>
        </p:nvSpPr>
        <p:spPr>
          <a:xfrm>
            <a:off x="4451085" y="3835103"/>
            <a:ext cx="3289797" cy="9525"/>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2" name="TextBox 51"/>
          <p:cNvSpPr txBox="1"/>
          <p:nvPr/>
        </p:nvSpPr>
        <p:spPr>
          <a:xfrm>
            <a:off x="4451085" y="3917399"/>
            <a:ext cx="3289797" cy="155448"/>
          </a:xfrm>
          <a:prstGeom prst="rect">
            <a:avLst/>
          </a:prstGeom>
          <a:noFill/>
        </p:spPr>
        <p:txBody>
          <a:bodyPr wrap="square" anchor="t" lIns="0" tIns="0" rIns="0" bIns="0">
            <a:noAutofit/>
          </a:bodyPr>
          <a:lstStyle/>
          <a:p>
            <a:r>
              <a:rPr sz="760" b="1" spc="60">
                <a:solidFill>
                  <a:srgbClr val="5B6B84"/>
                </a:solidFill>
                <a:latin typeface="Arial"/>
              </a:rPr>
              <a:t>WHEN / MEASURE</a:t>
            </a:r>
          </a:p>
        </p:txBody>
      </p:sp>
      <p:sp>
        <p:nvSpPr>
          <p:cNvPr id="53" name="TextBox 52"/>
          <p:cNvSpPr txBox="1"/>
          <p:nvPr/>
        </p:nvSpPr>
        <p:spPr>
          <a:xfrm>
            <a:off x="4451085" y="4081991"/>
            <a:ext cx="3289797" cy="190195"/>
          </a:xfrm>
          <a:prstGeom prst="rect">
            <a:avLst/>
          </a:prstGeom>
          <a:noFill/>
        </p:spPr>
        <p:txBody>
          <a:bodyPr wrap="square" anchor="t" lIns="0" tIns="0" rIns="0" bIns="0">
            <a:noAutofit/>
          </a:bodyPr>
          <a:lstStyle/>
          <a:p>
            <a:pPr algn="l">
              <a:lnSpc>
                <a:spcPct val="120000"/>
              </a:lnSpc>
              <a:spcAft>
                <a:spcPts val="0"/>
              </a:spcAft>
            </a:pPr>
            <a:r>
              <a:rPr sz="940" b="1">
                <a:solidFill>
                  <a:srgbClr val="0A1E3C"/>
                </a:solidFill>
                <a:latin typeface="Arial"/>
              </a:rPr>
              <a:t>vs 44 GW in 2025</a:t>
            </a:r>
          </a:p>
        </p:txBody>
      </p:sp>
      <p:sp>
        <p:nvSpPr>
          <p:cNvPr id="54" name="TextBox 53"/>
          <p:cNvSpPr txBox="1"/>
          <p:nvPr/>
        </p:nvSpPr>
        <p:spPr>
          <a:xfrm>
            <a:off x="4451085" y="4371252"/>
            <a:ext cx="3289797" cy="155448"/>
          </a:xfrm>
          <a:prstGeom prst="rect">
            <a:avLst/>
          </a:prstGeom>
          <a:noFill/>
        </p:spPr>
        <p:txBody>
          <a:bodyPr wrap="square" anchor="t" lIns="0" tIns="0" rIns="0" bIns="0">
            <a:noAutofit/>
          </a:bodyPr>
          <a:lstStyle/>
          <a:p>
            <a:r>
              <a:rPr sz="760" b="1" spc="60">
                <a:solidFill>
                  <a:srgbClr val="5B6B84"/>
                </a:solidFill>
                <a:latin typeface="Arial"/>
              </a:rPr>
              <a:t>SCENARIO EFFECT</a:t>
            </a:r>
          </a:p>
        </p:txBody>
      </p:sp>
      <p:sp>
        <p:nvSpPr>
          <p:cNvPr id="55" name="TextBox 54"/>
          <p:cNvSpPr txBox="1"/>
          <p:nvPr/>
        </p:nvSpPr>
        <p:spPr>
          <a:xfrm>
            <a:off x="4451085" y="4535844"/>
            <a:ext cx="3289797" cy="357713"/>
          </a:xfrm>
          <a:prstGeom prst="rect">
            <a:avLst/>
          </a:prstGeom>
          <a:noFill/>
        </p:spPr>
        <p:txBody>
          <a:bodyPr wrap="square" anchor="t" lIns="0" tIns="0" rIns="0" bIns="0">
            <a:noAutofit/>
          </a:bodyPr>
          <a:lstStyle/>
          <a:p>
            <a:pPr algn="l">
              <a:lnSpc>
                <a:spcPct val="128000"/>
              </a:lnSpc>
              <a:spcAft>
                <a:spcPts val="0"/>
              </a:spcAft>
            </a:pPr>
            <a:r>
              <a:rPr sz="869" b="0">
                <a:solidFill>
                  <a:srgbClr val="0A1E3C"/>
                </a:solidFill>
                <a:latin typeface="Arial"/>
              </a:rPr>
              <a:t>Falling = speculative washout (healthy); rising = queue deadlock (bearish)</a:t>
            </a:r>
          </a:p>
        </p:txBody>
      </p:sp>
      <p:sp>
        <p:nvSpPr>
          <p:cNvPr id="56" name="Rectangle 55"/>
          <p:cNvSpPr/>
          <p:nvPr/>
        </p:nvSpPr>
        <p:spPr>
          <a:xfrm>
            <a:off x="8070067" y="3173272"/>
            <a:ext cx="3618981" cy="1837639"/>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7" name="Rectangle 56"/>
          <p:cNvSpPr/>
          <p:nvPr/>
        </p:nvSpPr>
        <p:spPr>
          <a:xfrm>
            <a:off x="8070067" y="3173272"/>
            <a:ext cx="3618981"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8" name="TextBox 57"/>
          <p:cNvSpPr txBox="1"/>
          <p:nvPr/>
        </p:nvSpPr>
        <p:spPr>
          <a:xfrm>
            <a:off x="8234659" y="3283000"/>
            <a:ext cx="457200" cy="246888"/>
          </a:xfrm>
          <a:prstGeom prst="rect">
            <a:avLst/>
          </a:prstGeom>
          <a:noFill/>
        </p:spPr>
        <p:txBody>
          <a:bodyPr wrap="square" anchor="t" lIns="0" tIns="0" rIns="0" bIns="0">
            <a:noAutofit/>
          </a:bodyPr>
          <a:lstStyle/>
          <a:p>
            <a:pPr algn="l">
              <a:lnSpc>
                <a:spcPct val="100000"/>
              </a:lnSpc>
              <a:spcAft>
                <a:spcPts val="0"/>
              </a:spcAft>
            </a:pPr>
            <a:r>
              <a:rPr sz="1500" b="1">
                <a:solidFill>
                  <a:srgbClr val="8A99B0"/>
                </a:solidFill>
                <a:latin typeface="Georgia"/>
              </a:rPr>
              <a:t>06</a:t>
            </a:r>
          </a:p>
        </p:txBody>
      </p:sp>
      <p:sp>
        <p:nvSpPr>
          <p:cNvPr id="59" name="TextBox 58"/>
          <p:cNvSpPr txBox="1"/>
          <p:nvPr/>
        </p:nvSpPr>
        <p:spPr>
          <a:xfrm>
            <a:off x="8691859" y="3301288"/>
            <a:ext cx="2832597" cy="435254"/>
          </a:xfrm>
          <a:prstGeom prst="rect">
            <a:avLst/>
          </a:prstGeom>
          <a:noFill/>
        </p:spPr>
        <p:txBody>
          <a:bodyPr wrap="square" anchor="t" lIns="0" tIns="0" rIns="0" bIns="0">
            <a:noAutofit/>
          </a:bodyPr>
          <a:lstStyle/>
          <a:p>
            <a:pPr algn="l">
              <a:lnSpc>
                <a:spcPct val="114000"/>
              </a:lnSpc>
              <a:spcAft>
                <a:spcPts val="0"/>
              </a:spcAft>
            </a:pPr>
            <a:r>
              <a:rPr sz="1200" b="1">
                <a:solidFill>
                  <a:srgbClr val="0A1E3C"/>
                </a:solidFill>
                <a:latin typeface="Georgia"/>
              </a:rPr>
              <a:t>US construction-starts trend</a:t>
            </a:r>
          </a:p>
        </p:txBody>
      </p:sp>
      <p:sp>
        <p:nvSpPr>
          <p:cNvPr id="60" name="Rectangle 59"/>
          <p:cNvSpPr/>
          <p:nvPr/>
        </p:nvSpPr>
        <p:spPr>
          <a:xfrm>
            <a:off x="8234659" y="3835103"/>
            <a:ext cx="3289797" cy="9525"/>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1" name="TextBox 60"/>
          <p:cNvSpPr txBox="1"/>
          <p:nvPr/>
        </p:nvSpPr>
        <p:spPr>
          <a:xfrm>
            <a:off x="8234659" y="3917399"/>
            <a:ext cx="3289797" cy="155448"/>
          </a:xfrm>
          <a:prstGeom prst="rect">
            <a:avLst/>
          </a:prstGeom>
          <a:noFill/>
        </p:spPr>
        <p:txBody>
          <a:bodyPr wrap="square" anchor="t" lIns="0" tIns="0" rIns="0" bIns="0">
            <a:noAutofit/>
          </a:bodyPr>
          <a:lstStyle/>
          <a:p>
            <a:r>
              <a:rPr sz="760" b="1" spc="60">
                <a:solidFill>
                  <a:srgbClr val="5B6B84"/>
                </a:solidFill>
                <a:latin typeface="Arial"/>
              </a:rPr>
              <a:t>WHEN / MEASURE</a:t>
            </a:r>
          </a:p>
        </p:txBody>
      </p:sp>
      <p:sp>
        <p:nvSpPr>
          <p:cNvPr id="62" name="TextBox 61"/>
          <p:cNvSpPr txBox="1"/>
          <p:nvPr/>
        </p:nvSpPr>
        <p:spPr>
          <a:xfrm>
            <a:off x="8234659" y="4081991"/>
            <a:ext cx="3289797" cy="190195"/>
          </a:xfrm>
          <a:prstGeom prst="rect">
            <a:avLst/>
          </a:prstGeom>
          <a:noFill/>
        </p:spPr>
        <p:txBody>
          <a:bodyPr wrap="square" anchor="t" lIns="0" tIns="0" rIns="0" bIns="0">
            <a:noAutofit/>
          </a:bodyPr>
          <a:lstStyle/>
          <a:p>
            <a:pPr algn="l">
              <a:lnSpc>
                <a:spcPct val="120000"/>
              </a:lnSpc>
              <a:spcAft>
                <a:spcPts val="0"/>
              </a:spcAft>
            </a:pPr>
            <a:r>
              <a:rPr sz="940" b="1">
                <a:solidFill>
                  <a:srgbClr val="0A1E3C"/>
                </a:solidFill>
                <a:latin typeface="Arial"/>
              </a:rPr>
              <a:t>CBRE quarterly</a:t>
            </a:r>
          </a:p>
        </p:txBody>
      </p:sp>
      <p:sp>
        <p:nvSpPr>
          <p:cNvPr id="63" name="TextBox 62"/>
          <p:cNvSpPr txBox="1"/>
          <p:nvPr/>
        </p:nvSpPr>
        <p:spPr>
          <a:xfrm>
            <a:off x="8234659" y="4371252"/>
            <a:ext cx="3289797" cy="155448"/>
          </a:xfrm>
          <a:prstGeom prst="rect">
            <a:avLst/>
          </a:prstGeom>
          <a:noFill/>
        </p:spPr>
        <p:txBody>
          <a:bodyPr wrap="square" anchor="t" lIns="0" tIns="0" rIns="0" bIns="0">
            <a:noAutofit/>
          </a:bodyPr>
          <a:lstStyle/>
          <a:p>
            <a:r>
              <a:rPr sz="760" b="1" spc="60">
                <a:solidFill>
                  <a:srgbClr val="5B6B84"/>
                </a:solidFill>
                <a:latin typeface="Arial"/>
              </a:rPr>
              <a:t>SCENARIO EFFECT</a:t>
            </a:r>
          </a:p>
        </p:txBody>
      </p:sp>
      <p:sp>
        <p:nvSpPr>
          <p:cNvPr id="64" name="TextBox 63"/>
          <p:cNvSpPr txBox="1"/>
          <p:nvPr/>
        </p:nvSpPr>
        <p:spPr>
          <a:xfrm>
            <a:off x="8234659" y="4535844"/>
            <a:ext cx="3289797" cy="357713"/>
          </a:xfrm>
          <a:prstGeom prst="rect">
            <a:avLst/>
          </a:prstGeom>
          <a:noFill/>
        </p:spPr>
        <p:txBody>
          <a:bodyPr wrap="square" anchor="t" lIns="0" tIns="0" rIns="0" bIns="0">
            <a:noAutofit/>
          </a:bodyPr>
          <a:lstStyle/>
          <a:p>
            <a:pPr algn="l">
              <a:lnSpc>
                <a:spcPct val="128000"/>
              </a:lnSpc>
              <a:spcAft>
                <a:spcPts val="0"/>
              </a:spcAft>
            </a:pPr>
            <a:r>
              <a:rPr sz="869" b="0">
                <a:solidFill>
                  <a:srgbClr val="0A1E3C"/>
                </a:solidFill>
                <a:latin typeface="Arial"/>
              </a:rPr>
              <a:t>Continued decline = global capex discipline arriving in AU with a lag</a:t>
            </a:r>
          </a:p>
        </p:txBody>
      </p:sp>
      <p:sp>
        <p:nvSpPr>
          <p:cNvPr id="65" name="Rectangle 64"/>
          <p:cNvSpPr/>
          <p:nvPr/>
        </p:nvSpPr>
        <p:spPr>
          <a:xfrm>
            <a:off x="502920" y="5175503"/>
            <a:ext cx="2103120" cy="786384"/>
          </a:xfrm>
          <a:prstGeom prst="rect">
            <a:avLst/>
          </a:prstGeom>
          <a:solidFill>
            <a:srgbClr val="E6EBF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6" name="Rectangle 65"/>
          <p:cNvSpPr/>
          <p:nvPr/>
        </p:nvSpPr>
        <p:spPr>
          <a:xfrm>
            <a:off x="502920" y="5175503"/>
            <a:ext cx="32004" cy="78638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7" name="TextBox 66"/>
          <p:cNvSpPr txBox="1"/>
          <p:nvPr/>
        </p:nvSpPr>
        <p:spPr>
          <a:xfrm>
            <a:off x="685800" y="5385815"/>
            <a:ext cx="1792223" cy="365760"/>
          </a:xfrm>
          <a:prstGeom prst="rect">
            <a:avLst/>
          </a:prstGeom>
          <a:noFill/>
        </p:spPr>
        <p:txBody>
          <a:bodyPr wrap="square" anchor="t" lIns="0" tIns="0" rIns="0" bIns="0">
            <a:noAutofit/>
          </a:bodyPr>
          <a:lstStyle/>
          <a:p>
            <a:pPr algn="l">
              <a:lnSpc>
                <a:spcPct val="115000"/>
              </a:lnSpc>
              <a:spcAft>
                <a:spcPts val="0"/>
              </a:spcAft>
            </a:pPr>
            <a:r>
              <a:rPr sz="1000" b="1">
                <a:solidFill>
                  <a:srgbClr val="0A1E3C"/>
                </a:solidFill>
                <a:latin typeface="Arial"/>
              </a:rPr>
              <a:t>The thresholds behind the signals</a:t>
            </a:r>
          </a:p>
        </p:txBody>
      </p:sp>
      <p:sp>
        <p:nvSpPr>
          <p:cNvPr id="68" name="Rectangle 67"/>
          <p:cNvSpPr/>
          <p:nvPr/>
        </p:nvSpPr>
        <p:spPr>
          <a:xfrm>
            <a:off x="2606039" y="5175503"/>
            <a:ext cx="9083009" cy="786384"/>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9" name="TextBox 68"/>
          <p:cNvSpPr txBox="1"/>
          <p:nvPr/>
        </p:nvSpPr>
        <p:spPr>
          <a:xfrm>
            <a:off x="2752344" y="5285231"/>
            <a:ext cx="1978144"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~0.6 GW</a:t>
            </a:r>
          </a:p>
        </p:txBody>
      </p:sp>
      <p:sp>
        <p:nvSpPr>
          <p:cNvPr id="70" name="TextBox 69"/>
          <p:cNvSpPr txBox="1"/>
          <p:nvPr/>
        </p:nvSpPr>
        <p:spPr>
          <a:xfrm>
            <a:off x="2752344" y="5593506"/>
            <a:ext cx="1978144"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Maximum bull capacity if S7 converts (01)</a:t>
            </a:r>
          </a:p>
        </p:txBody>
      </p:sp>
      <p:sp>
        <p:nvSpPr>
          <p:cNvPr id="71" name="Rectangle 70"/>
          <p:cNvSpPr/>
          <p:nvPr/>
        </p:nvSpPr>
        <p:spPr>
          <a:xfrm>
            <a:off x="4876792" y="5303519"/>
            <a:ext cx="11430" cy="530352"/>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2" name="TextBox 71"/>
          <p:cNvSpPr txBox="1"/>
          <p:nvPr/>
        </p:nvSpPr>
        <p:spPr>
          <a:xfrm>
            <a:off x="5023096" y="5285231"/>
            <a:ext cx="1978144"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A$24bn</a:t>
            </a:r>
          </a:p>
        </p:txBody>
      </p:sp>
      <p:sp>
        <p:nvSpPr>
          <p:cNvPr id="73" name="TextBox 72"/>
          <p:cNvSpPr txBox="1"/>
          <p:nvPr/>
        </p:nvSpPr>
        <p:spPr>
          <a:xfrm>
            <a:off x="5023096" y="5593506"/>
            <a:ext cx="1978144" cy="295229"/>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AirTrunk 2024 EV the REIT prices against (02)</a:t>
            </a:r>
          </a:p>
        </p:txBody>
      </p:sp>
      <p:sp>
        <p:nvSpPr>
          <p:cNvPr id="74" name="Rectangle 73"/>
          <p:cNvSpPr/>
          <p:nvPr/>
        </p:nvSpPr>
        <p:spPr>
          <a:xfrm>
            <a:off x="7147544" y="5303519"/>
            <a:ext cx="11430" cy="530352"/>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5" name="TextBox 74"/>
          <p:cNvSpPr txBox="1"/>
          <p:nvPr/>
        </p:nvSpPr>
        <p:spPr>
          <a:xfrm>
            <a:off x="7293848" y="5285231"/>
            <a:ext cx="1978144"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400 MW+</a:t>
            </a:r>
          </a:p>
        </p:txBody>
      </p:sp>
      <p:sp>
        <p:nvSpPr>
          <p:cNvPr id="76" name="TextBox 75"/>
          <p:cNvSpPr txBox="1"/>
          <p:nvPr/>
        </p:nvSpPr>
        <p:spPr>
          <a:xfrm>
            <a:off x="7293848" y="5593506"/>
            <a:ext cx="1978144"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Second single-tenant contract size (04)</a:t>
            </a:r>
          </a:p>
        </p:txBody>
      </p:sp>
      <p:sp>
        <p:nvSpPr>
          <p:cNvPr id="77" name="Rectangle 76"/>
          <p:cNvSpPr/>
          <p:nvPr/>
        </p:nvSpPr>
        <p:spPr>
          <a:xfrm>
            <a:off x="9418297" y="5303519"/>
            <a:ext cx="11430" cy="530352"/>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8" name="TextBox 77"/>
          <p:cNvSpPr txBox="1"/>
          <p:nvPr/>
        </p:nvSpPr>
        <p:spPr>
          <a:xfrm>
            <a:off x="9564601" y="5285231"/>
            <a:ext cx="1978144"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44 GW</a:t>
            </a:r>
          </a:p>
        </p:txBody>
      </p:sp>
      <p:sp>
        <p:nvSpPr>
          <p:cNvPr id="79" name="TextBox 78"/>
          <p:cNvSpPr txBox="1"/>
          <p:nvPr/>
        </p:nvSpPr>
        <p:spPr>
          <a:xfrm>
            <a:off x="9564601" y="5593506"/>
            <a:ext cx="1978144" cy="295229"/>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2025 IASR requests: the 2026 comparator (05)</a:t>
            </a:r>
          </a:p>
        </p:txBody>
      </p:sp>
      <p:sp>
        <p:nvSpPr>
          <p:cNvPr id="80" name="TextBox 79"/>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inashanu synthesis; underlying sources as per Sections 04–10.</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10 · Scenario analysis to 2030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66</a:t>
            </a:r>
          </a:p>
        </p:txBody>
      </p:sp>
      <p:sp>
        <p:nvSpPr>
          <p:cNvPr id="9" name="TextBox 8"/>
          <p:cNvSpPr txBox="1"/>
          <p:nvPr/>
        </p:nvSpPr>
        <p:spPr>
          <a:xfrm>
            <a:off x="502920" y="576072"/>
            <a:ext cx="11186129"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Even the bear case is a growth story: 5.0 GW by 2030 is ~3.7x end-2025 operating capacity at ~30% p.a.</a:t>
            </a:r>
          </a:p>
        </p:txBody>
      </p:sp>
      <p:sp>
        <p:nvSpPr>
          <p:cNvPr id="10" name="TextBox 9"/>
          <p:cNvSpPr txBox="1"/>
          <p:nvPr/>
        </p:nvSpPr>
        <p:spPr>
          <a:xfrm>
            <a:off x="502920" y="969873"/>
            <a:ext cx="11186129" cy="155448"/>
          </a:xfrm>
          <a:prstGeom prst="rect">
            <a:avLst/>
          </a:prstGeom>
          <a:noFill/>
        </p:spPr>
        <p:txBody>
          <a:bodyPr wrap="square" anchor="t" lIns="0" tIns="0" rIns="0" bIns="0">
            <a:noAutofit/>
          </a:bodyPr>
          <a:lstStyle/>
          <a:p>
            <a:r>
              <a:rPr sz="800" b="1" spc="80">
                <a:solidFill>
                  <a:srgbClr val="5B6B84"/>
                </a:solidFill>
                <a:latin typeface="Arial"/>
              </a:rPr>
              <a:t>WATCHBOARD, CONTINUED: SIGNAL 07 OF 07</a:t>
            </a:r>
          </a:p>
        </p:txBody>
      </p:sp>
      <p:sp>
        <p:nvSpPr>
          <p:cNvPr id="11" name="Rectangle 10"/>
          <p:cNvSpPr/>
          <p:nvPr/>
        </p:nvSpPr>
        <p:spPr>
          <a:xfrm>
            <a:off x="502920" y="1171041"/>
            <a:ext cx="11186129" cy="6766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502920" y="1171041"/>
            <a:ext cx="11186129"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667512" y="1308201"/>
            <a:ext cx="402336" cy="246888"/>
          </a:xfrm>
          <a:prstGeom prst="rect">
            <a:avLst/>
          </a:prstGeom>
          <a:noFill/>
        </p:spPr>
        <p:txBody>
          <a:bodyPr wrap="square" anchor="t" lIns="0" tIns="0" rIns="0" bIns="0">
            <a:noAutofit/>
          </a:bodyPr>
          <a:lstStyle/>
          <a:p>
            <a:pPr algn="l">
              <a:lnSpc>
                <a:spcPct val="100000"/>
              </a:lnSpc>
              <a:spcAft>
                <a:spcPts val="0"/>
              </a:spcAft>
            </a:pPr>
            <a:r>
              <a:rPr sz="1500" b="1">
                <a:solidFill>
                  <a:srgbClr val="8A99B0"/>
                </a:solidFill>
                <a:latin typeface="Georgia"/>
              </a:rPr>
              <a:t>07</a:t>
            </a:r>
          </a:p>
        </p:txBody>
      </p:sp>
      <p:sp>
        <p:nvSpPr>
          <p:cNvPr id="14" name="TextBox 13"/>
          <p:cNvSpPr txBox="1"/>
          <p:nvPr/>
        </p:nvSpPr>
        <p:spPr>
          <a:xfrm>
            <a:off x="1124712" y="1326489"/>
            <a:ext cx="3108960" cy="226771"/>
          </a:xfrm>
          <a:prstGeom prst="rect">
            <a:avLst/>
          </a:prstGeom>
          <a:noFill/>
        </p:spPr>
        <p:txBody>
          <a:bodyPr wrap="square" anchor="t" lIns="0" tIns="0" rIns="0" bIns="0">
            <a:noAutofit/>
          </a:bodyPr>
          <a:lstStyle/>
          <a:p>
            <a:pPr algn="l">
              <a:lnSpc>
                <a:spcPct val="114000"/>
              </a:lnSpc>
              <a:spcAft>
                <a:spcPts val="0"/>
              </a:spcAft>
            </a:pPr>
            <a:r>
              <a:rPr sz="1200" b="1">
                <a:solidFill>
                  <a:srgbClr val="0A1E3C"/>
                </a:solidFill>
                <a:latin typeface="Georgia"/>
              </a:rPr>
              <a:t>NSW access-scheme decisions</a:t>
            </a:r>
          </a:p>
        </p:txBody>
      </p:sp>
      <p:sp>
        <p:nvSpPr>
          <p:cNvPr id="15" name="TextBox 14"/>
          <p:cNvSpPr txBox="1"/>
          <p:nvPr/>
        </p:nvSpPr>
        <p:spPr>
          <a:xfrm>
            <a:off x="4434840" y="1317345"/>
            <a:ext cx="2743200" cy="155448"/>
          </a:xfrm>
          <a:prstGeom prst="rect">
            <a:avLst/>
          </a:prstGeom>
          <a:noFill/>
        </p:spPr>
        <p:txBody>
          <a:bodyPr wrap="square" anchor="t" lIns="0" tIns="0" rIns="0" bIns="0">
            <a:noAutofit/>
          </a:bodyPr>
          <a:lstStyle/>
          <a:p>
            <a:r>
              <a:rPr sz="760" b="1" spc="60">
                <a:solidFill>
                  <a:srgbClr val="5B6B84"/>
                </a:solidFill>
                <a:latin typeface="Arial"/>
              </a:rPr>
              <a:t>WHEN / MEASURE</a:t>
            </a:r>
          </a:p>
        </p:txBody>
      </p:sp>
      <p:sp>
        <p:nvSpPr>
          <p:cNvPr id="16" name="TextBox 15"/>
          <p:cNvSpPr txBox="1"/>
          <p:nvPr/>
        </p:nvSpPr>
        <p:spPr>
          <a:xfrm>
            <a:off x="4434840" y="1509369"/>
            <a:ext cx="2743200" cy="190195"/>
          </a:xfrm>
          <a:prstGeom prst="rect">
            <a:avLst/>
          </a:prstGeom>
          <a:noFill/>
        </p:spPr>
        <p:txBody>
          <a:bodyPr wrap="square" anchor="t" lIns="0" tIns="0" rIns="0" bIns="0">
            <a:noAutofit/>
          </a:bodyPr>
          <a:lstStyle/>
          <a:p>
            <a:pPr algn="l">
              <a:lnSpc>
                <a:spcPct val="120000"/>
              </a:lnSpc>
              <a:spcAft>
                <a:spcPts val="0"/>
              </a:spcAft>
            </a:pPr>
            <a:r>
              <a:rPr sz="940" b="1">
                <a:solidFill>
                  <a:srgbClr val="0A1E3C"/>
                </a:solidFill>
                <a:latin typeface="Arial"/>
              </a:rPr>
              <a:t>First authorisation/prohibition</a:t>
            </a:r>
          </a:p>
        </p:txBody>
      </p:sp>
      <p:sp>
        <p:nvSpPr>
          <p:cNvPr id="17" name="TextBox 16"/>
          <p:cNvSpPr txBox="1"/>
          <p:nvPr/>
        </p:nvSpPr>
        <p:spPr>
          <a:xfrm>
            <a:off x="7452360" y="1317345"/>
            <a:ext cx="4072097" cy="155448"/>
          </a:xfrm>
          <a:prstGeom prst="rect">
            <a:avLst/>
          </a:prstGeom>
          <a:noFill/>
        </p:spPr>
        <p:txBody>
          <a:bodyPr wrap="square" anchor="t" lIns="0" tIns="0" rIns="0" bIns="0">
            <a:noAutofit/>
          </a:bodyPr>
          <a:lstStyle/>
          <a:p>
            <a:r>
              <a:rPr sz="760" b="1" spc="60">
                <a:solidFill>
                  <a:srgbClr val="5B6B84"/>
                </a:solidFill>
                <a:latin typeface="Arial"/>
              </a:rPr>
              <a:t>SCENARIO EFFECT</a:t>
            </a:r>
          </a:p>
        </p:txBody>
      </p:sp>
      <p:sp>
        <p:nvSpPr>
          <p:cNvPr id="18" name="TextBox 17"/>
          <p:cNvSpPr txBox="1"/>
          <p:nvPr/>
        </p:nvSpPr>
        <p:spPr>
          <a:xfrm>
            <a:off x="7452360" y="1509369"/>
            <a:ext cx="4072097" cy="190195"/>
          </a:xfrm>
          <a:prstGeom prst="rect">
            <a:avLst/>
          </a:prstGeom>
          <a:noFill/>
        </p:spPr>
        <p:txBody>
          <a:bodyPr wrap="square" anchor="t" lIns="0" tIns="0" rIns="0" bIns="0">
            <a:noAutofit/>
          </a:bodyPr>
          <a:lstStyle/>
          <a:p>
            <a:pPr algn="l">
              <a:lnSpc>
                <a:spcPct val="120000"/>
              </a:lnSpc>
              <a:spcAft>
                <a:spcPts val="0"/>
              </a:spcAft>
            </a:pPr>
            <a:r>
              <a:rPr sz="940" b="1">
                <a:solidFill>
                  <a:srgbClr val="0A1E3C"/>
                </a:solidFill>
                <a:latin typeface="Arial"/>
              </a:rPr>
              <a:t>The single most powerful siting signal in the market</a:t>
            </a:r>
          </a:p>
        </p:txBody>
      </p:sp>
      <p:sp>
        <p:nvSpPr>
          <p:cNvPr id="19" name="TextBox 18"/>
          <p:cNvSpPr txBox="1"/>
          <p:nvPr/>
        </p:nvSpPr>
        <p:spPr>
          <a:xfrm>
            <a:off x="502920" y="2140305"/>
            <a:ext cx="6275814"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inashanu probability weights (judgemental)</a:t>
            </a:r>
          </a:p>
        </p:txBody>
      </p:sp>
      <p:sp>
        <p:nvSpPr>
          <p:cNvPr id="20" name="Rectangle 19"/>
          <p:cNvSpPr/>
          <p:nvPr/>
        </p:nvSpPr>
        <p:spPr>
          <a:xfrm>
            <a:off x="502920" y="2323185"/>
            <a:ext cx="627581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Rectangle 20"/>
          <p:cNvSpPr/>
          <p:nvPr/>
        </p:nvSpPr>
        <p:spPr>
          <a:xfrm>
            <a:off x="502920" y="2414625"/>
            <a:ext cx="1541521" cy="457200"/>
          </a:xfrm>
          <a:prstGeom prst="rect">
            <a:avLst/>
          </a:prstGeom>
          <a:solidFill>
            <a:srgbClr val="7B9AC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2" name="TextBox 21"/>
          <p:cNvSpPr txBox="1"/>
          <p:nvPr/>
        </p:nvSpPr>
        <p:spPr>
          <a:xfrm>
            <a:off x="612648" y="2551785"/>
            <a:ext cx="1386073" cy="182880"/>
          </a:xfrm>
          <a:prstGeom prst="rect">
            <a:avLst/>
          </a:prstGeom>
          <a:noFill/>
        </p:spPr>
        <p:txBody>
          <a:bodyPr wrap="square" anchor="t" lIns="0" tIns="0" rIns="0" bIns="0">
            <a:noAutofit/>
          </a:bodyPr>
          <a:lstStyle/>
          <a:p>
            <a:pPr algn="l">
              <a:lnSpc>
                <a:spcPct val="100000"/>
              </a:lnSpc>
              <a:spcAft>
                <a:spcPts val="0"/>
              </a:spcAft>
            </a:pPr>
            <a:r>
              <a:rPr sz="940" b="1">
                <a:solidFill>
                  <a:srgbClr val="FFFFFF"/>
                </a:solidFill>
                <a:latin typeface="Arial"/>
              </a:rPr>
              <a:t>Bear ~25%</a:t>
            </a:r>
          </a:p>
        </p:txBody>
      </p:sp>
      <p:sp>
        <p:nvSpPr>
          <p:cNvPr id="23" name="Rectangle 22"/>
          <p:cNvSpPr/>
          <p:nvPr/>
        </p:nvSpPr>
        <p:spPr>
          <a:xfrm>
            <a:off x="2071873" y="2414625"/>
            <a:ext cx="3424265" cy="45720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TextBox 23"/>
          <p:cNvSpPr txBox="1"/>
          <p:nvPr/>
        </p:nvSpPr>
        <p:spPr>
          <a:xfrm>
            <a:off x="2181601" y="2551785"/>
            <a:ext cx="3268817" cy="182880"/>
          </a:xfrm>
          <a:prstGeom prst="rect">
            <a:avLst/>
          </a:prstGeom>
          <a:noFill/>
        </p:spPr>
        <p:txBody>
          <a:bodyPr wrap="square" anchor="t" lIns="0" tIns="0" rIns="0" bIns="0">
            <a:noAutofit/>
          </a:bodyPr>
          <a:lstStyle/>
          <a:p>
            <a:pPr algn="l">
              <a:lnSpc>
                <a:spcPct val="100000"/>
              </a:lnSpc>
              <a:spcAft>
                <a:spcPts val="0"/>
              </a:spcAft>
            </a:pPr>
            <a:r>
              <a:rPr sz="940" b="1">
                <a:solidFill>
                  <a:srgbClr val="FFFFFF"/>
                </a:solidFill>
                <a:latin typeface="Arial"/>
              </a:rPr>
              <a:t>Base ~55%</a:t>
            </a:r>
          </a:p>
        </p:txBody>
      </p:sp>
      <p:sp>
        <p:nvSpPr>
          <p:cNvPr id="25" name="Rectangle 24"/>
          <p:cNvSpPr/>
          <p:nvPr/>
        </p:nvSpPr>
        <p:spPr>
          <a:xfrm>
            <a:off x="5523571" y="2414625"/>
            <a:ext cx="1227730" cy="45720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6" name="TextBox 25"/>
          <p:cNvSpPr txBox="1"/>
          <p:nvPr/>
        </p:nvSpPr>
        <p:spPr>
          <a:xfrm>
            <a:off x="5633299" y="2551785"/>
            <a:ext cx="1072282" cy="182880"/>
          </a:xfrm>
          <a:prstGeom prst="rect">
            <a:avLst/>
          </a:prstGeom>
          <a:noFill/>
        </p:spPr>
        <p:txBody>
          <a:bodyPr wrap="square" anchor="t" lIns="0" tIns="0" rIns="0" bIns="0">
            <a:noAutofit/>
          </a:bodyPr>
          <a:lstStyle/>
          <a:p>
            <a:pPr algn="l">
              <a:lnSpc>
                <a:spcPct val="100000"/>
              </a:lnSpc>
              <a:spcAft>
                <a:spcPts val="0"/>
              </a:spcAft>
            </a:pPr>
            <a:r>
              <a:rPr sz="940" b="1">
                <a:solidFill>
                  <a:srgbClr val="FFFFFF"/>
                </a:solidFill>
                <a:latin typeface="Arial"/>
              </a:rPr>
              <a:t>Bull ~20%</a:t>
            </a:r>
          </a:p>
        </p:txBody>
      </p:sp>
      <p:sp>
        <p:nvSpPr>
          <p:cNvPr id="27" name="TextBox 26"/>
          <p:cNvSpPr txBox="1"/>
          <p:nvPr/>
        </p:nvSpPr>
        <p:spPr>
          <a:xfrm>
            <a:off x="502920" y="3152221"/>
            <a:ext cx="6275814" cy="159593"/>
          </a:xfrm>
          <a:prstGeom prst="rect">
            <a:avLst/>
          </a:prstGeom>
          <a:noFill/>
        </p:spPr>
        <p:txBody>
          <a:bodyPr wrap="square" anchor="t" lIns="0" tIns="0" rIns="0" bIns="0">
            <a:noAutofit/>
          </a:bodyPr>
          <a:lstStyle/>
          <a:p>
            <a:pPr algn="l">
              <a:lnSpc>
                <a:spcPct val="122000"/>
              </a:lnSpc>
              <a:spcAft>
                <a:spcPts val="0"/>
              </a:spcAft>
            </a:pPr>
            <a:r>
              <a:rPr sz="760" b="1">
                <a:solidFill>
                  <a:srgbClr val="5B6B84"/>
                </a:solidFill>
                <a:latin typeface="Arial"/>
              </a:rPr>
              <a:t>Basis:</a:t>
            </a:r>
          </a:p>
        </p:txBody>
      </p:sp>
      <p:sp>
        <p:nvSpPr>
          <p:cNvPr id="28" name="TextBox 27"/>
          <p:cNvSpPr txBox="1"/>
          <p:nvPr/>
        </p:nvSpPr>
        <p:spPr>
          <a:xfrm>
            <a:off x="502920" y="3330102"/>
            <a:ext cx="1069848" cy="182697"/>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Raises floor</a:t>
            </a:r>
          </a:p>
        </p:txBody>
      </p:sp>
      <p:sp>
        <p:nvSpPr>
          <p:cNvPr id="29" name="TextBox 28"/>
          <p:cNvSpPr txBox="1"/>
          <p:nvPr/>
        </p:nvSpPr>
        <p:spPr>
          <a:xfrm>
            <a:off x="1645920" y="3330102"/>
            <a:ext cx="5132814" cy="182697"/>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Demand evidence is strong</a:t>
            </a:r>
          </a:p>
        </p:txBody>
      </p:sp>
      <p:sp>
        <p:nvSpPr>
          <p:cNvPr id="30" name="Rectangle 29"/>
          <p:cNvSpPr/>
          <p:nvPr/>
        </p:nvSpPr>
        <p:spPr>
          <a:xfrm>
            <a:off x="502920" y="3562681"/>
            <a:ext cx="627581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TextBox 30"/>
          <p:cNvSpPr txBox="1"/>
          <p:nvPr/>
        </p:nvSpPr>
        <p:spPr>
          <a:xfrm>
            <a:off x="502920" y="3618456"/>
            <a:ext cx="1069848" cy="182697"/>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Caps ceiling</a:t>
            </a:r>
          </a:p>
        </p:txBody>
      </p:sp>
      <p:sp>
        <p:nvSpPr>
          <p:cNvPr id="32" name="TextBox 31"/>
          <p:cNvSpPr txBox="1"/>
          <p:nvPr/>
        </p:nvSpPr>
        <p:spPr>
          <a:xfrm>
            <a:off x="1645920" y="3618456"/>
            <a:ext cx="5132814" cy="182697"/>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Deliverability screens remove most of the announced pipeline</a:t>
            </a:r>
          </a:p>
        </p:txBody>
      </p:sp>
      <p:sp>
        <p:nvSpPr>
          <p:cNvPr id="33" name="Rectangle 32"/>
          <p:cNvSpPr/>
          <p:nvPr/>
        </p:nvSpPr>
        <p:spPr>
          <a:xfrm>
            <a:off x="502920" y="3851035"/>
            <a:ext cx="627581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TextBox 33"/>
          <p:cNvSpPr txBox="1"/>
          <p:nvPr/>
        </p:nvSpPr>
        <p:spPr>
          <a:xfrm>
            <a:off x="502920" y="3906811"/>
            <a:ext cx="1069848" cy="182697"/>
          </a:xfrm>
          <a:prstGeom prst="rect">
            <a:avLst/>
          </a:prstGeom>
          <a:noFill/>
        </p:spPr>
        <p:txBody>
          <a:bodyPr wrap="square" anchor="t" lIns="0" tIns="0" rIns="0" bIns="0">
            <a:noAutofit/>
          </a:bodyPr>
          <a:lstStyle/>
          <a:p>
            <a:pPr algn="l">
              <a:lnSpc>
                <a:spcPct val="124000"/>
              </a:lnSpc>
              <a:spcAft>
                <a:spcPts val="0"/>
              </a:spcAft>
            </a:pPr>
            <a:r>
              <a:rPr sz="869" b="1">
                <a:solidFill>
                  <a:srgbClr val="0A1E3C"/>
                </a:solidFill>
                <a:latin typeface="Arial"/>
              </a:rPr>
              <a:t>Widens tails</a:t>
            </a:r>
          </a:p>
        </p:txBody>
      </p:sp>
      <p:sp>
        <p:nvSpPr>
          <p:cNvPr id="35" name="TextBox 34"/>
          <p:cNvSpPr txBox="1"/>
          <p:nvPr/>
        </p:nvSpPr>
        <p:spPr>
          <a:xfrm>
            <a:off x="1645920" y="3906811"/>
            <a:ext cx="5132814" cy="182697"/>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Policy is mid-rewrite</a:t>
            </a:r>
          </a:p>
        </p:txBody>
      </p:sp>
      <p:sp>
        <p:nvSpPr>
          <p:cNvPr id="36" name="TextBox 35"/>
          <p:cNvSpPr txBox="1"/>
          <p:nvPr/>
        </p:nvSpPr>
        <p:spPr>
          <a:xfrm>
            <a:off x="502920" y="4315040"/>
            <a:ext cx="6275814" cy="182697"/>
          </a:xfrm>
          <a:prstGeom prst="rect">
            <a:avLst/>
          </a:prstGeom>
          <a:noFill/>
        </p:spPr>
        <p:txBody>
          <a:bodyPr wrap="square" anchor="t" lIns="0" tIns="0" rIns="0" bIns="0">
            <a:noAutofit/>
          </a:bodyPr>
          <a:lstStyle/>
          <a:p>
            <a:pPr algn="l">
              <a:lnSpc>
                <a:spcPct val="124000"/>
              </a:lnSpc>
              <a:spcAft>
                <a:spcPts val="0"/>
              </a:spcAft>
            </a:pPr>
            <a:r>
              <a:rPr sz="869" b="0">
                <a:solidFill>
                  <a:srgbClr val="5B6B84"/>
                </a:solidFill>
                <a:latin typeface="Arial"/>
              </a:rPr>
              <a:t>Weights are committee-discussion inputs; no model produces them.</a:t>
            </a:r>
          </a:p>
        </p:txBody>
      </p:sp>
      <p:sp>
        <p:nvSpPr>
          <p:cNvPr id="37" name="TextBox 36"/>
          <p:cNvSpPr txBox="1"/>
          <p:nvPr/>
        </p:nvSpPr>
        <p:spPr>
          <a:xfrm>
            <a:off x="7144494" y="2140305"/>
            <a:ext cx="4544555"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What the scenario debate is really about</a:t>
            </a:r>
          </a:p>
        </p:txBody>
      </p:sp>
      <p:sp>
        <p:nvSpPr>
          <p:cNvPr id="38" name="Rectangle 37"/>
          <p:cNvSpPr/>
          <p:nvPr/>
        </p:nvSpPr>
        <p:spPr>
          <a:xfrm>
            <a:off x="7144494" y="2323185"/>
            <a:ext cx="4544555"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9" name="Rectangle 38"/>
          <p:cNvSpPr/>
          <p:nvPr/>
        </p:nvSpPr>
        <p:spPr>
          <a:xfrm>
            <a:off x="7144494" y="2414625"/>
            <a:ext cx="4544555" cy="2083111"/>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0" name="Rectangle 39"/>
          <p:cNvSpPr/>
          <p:nvPr/>
        </p:nvSpPr>
        <p:spPr>
          <a:xfrm>
            <a:off x="7144494" y="2414625"/>
            <a:ext cx="41148" cy="2083111"/>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1" name="TextBox 40"/>
          <p:cNvSpPr txBox="1"/>
          <p:nvPr/>
        </p:nvSpPr>
        <p:spPr>
          <a:xfrm>
            <a:off x="7418814" y="2901445"/>
            <a:ext cx="4041635" cy="1127760"/>
          </a:xfrm>
          <a:prstGeom prst="rect">
            <a:avLst/>
          </a:prstGeom>
          <a:noFill/>
        </p:spPr>
        <p:txBody>
          <a:bodyPr wrap="square" anchor="t" lIns="0" tIns="0" rIns="0" bIns="0">
            <a:noAutofit/>
          </a:bodyPr>
          <a:lstStyle/>
          <a:p>
            <a:pPr algn="l">
              <a:lnSpc>
                <a:spcPct val="130000"/>
              </a:lnSpc>
              <a:spcAft>
                <a:spcPts val="0"/>
              </a:spcAft>
            </a:pPr>
            <a:r>
              <a:rPr sz="1400" b="1">
                <a:solidFill>
                  <a:srgbClr val="0A1E3C"/>
                </a:solidFill>
                <a:latin typeface="Georgia"/>
              </a:rPr>
              <a:t>The scenario debate is about the slope of extraordinary growth, and about who owns the deliverable megawatts when the music slows.</a:t>
            </a:r>
          </a:p>
        </p:txBody>
      </p:sp>
      <p:sp>
        <p:nvSpPr>
          <p:cNvPr id="42" name="TextBox 41"/>
          <p:cNvSpPr txBox="1"/>
          <p:nvPr/>
        </p:nvSpPr>
        <p:spPr>
          <a:xfrm>
            <a:off x="502920" y="4772057"/>
            <a:ext cx="11186129"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The scenario set in one panel (inashanu estimates)</a:t>
            </a:r>
          </a:p>
        </p:txBody>
      </p:sp>
      <p:sp>
        <p:nvSpPr>
          <p:cNvPr id="43" name="Rectangle 42"/>
          <p:cNvSpPr/>
          <p:nvPr/>
        </p:nvSpPr>
        <p:spPr>
          <a:xfrm>
            <a:off x="502920" y="4954937"/>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4" name="Rectangle 43"/>
          <p:cNvSpPr/>
          <p:nvPr/>
        </p:nvSpPr>
        <p:spPr>
          <a:xfrm>
            <a:off x="502920" y="5046377"/>
            <a:ext cx="2686804" cy="91551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5" name="Rectangle 44"/>
          <p:cNvSpPr/>
          <p:nvPr/>
        </p:nvSpPr>
        <p:spPr>
          <a:xfrm>
            <a:off x="502920" y="5046377"/>
            <a:ext cx="32004" cy="91551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6" name="TextBox 45"/>
          <p:cNvSpPr txBox="1"/>
          <p:nvPr/>
        </p:nvSpPr>
        <p:spPr>
          <a:xfrm>
            <a:off x="649224" y="5128673"/>
            <a:ext cx="2467348"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5.0 GW</a:t>
            </a:r>
          </a:p>
        </p:txBody>
      </p:sp>
      <p:sp>
        <p:nvSpPr>
          <p:cNvPr id="47" name="TextBox 46"/>
          <p:cNvSpPr txBox="1"/>
          <p:nvPr/>
        </p:nvSpPr>
        <p:spPr>
          <a:xfrm>
            <a:off x="649224" y="5750265"/>
            <a:ext cx="2467348"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bear 2030, CAGR 29.9%</a:t>
            </a:r>
          </a:p>
        </p:txBody>
      </p:sp>
      <p:sp>
        <p:nvSpPr>
          <p:cNvPr id="48" name="Rectangle 47"/>
          <p:cNvSpPr/>
          <p:nvPr/>
        </p:nvSpPr>
        <p:spPr>
          <a:xfrm>
            <a:off x="3336028" y="5046377"/>
            <a:ext cx="2686804" cy="91551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9" name="Rectangle 48"/>
          <p:cNvSpPr/>
          <p:nvPr/>
        </p:nvSpPr>
        <p:spPr>
          <a:xfrm>
            <a:off x="3336028" y="5046377"/>
            <a:ext cx="32004" cy="91551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0" name="TextBox 49"/>
          <p:cNvSpPr txBox="1"/>
          <p:nvPr/>
        </p:nvSpPr>
        <p:spPr>
          <a:xfrm>
            <a:off x="3482332" y="5128673"/>
            <a:ext cx="2467348"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6.0 GW</a:t>
            </a:r>
          </a:p>
        </p:txBody>
      </p:sp>
      <p:sp>
        <p:nvSpPr>
          <p:cNvPr id="51" name="TextBox 50"/>
          <p:cNvSpPr txBox="1"/>
          <p:nvPr/>
        </p:nvSpPr>
        <p:spPr>
          <a:xfrm>
            <a:off x="3482332" y="5750265"/>
            <a:ext cx="2467348"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base 2030, CAGR 34.8%</a:t>
            </a:r>
          </a:p>
        </p:txBody>
      </p:sp>
      <p:sp>
        <p:nvSpPr>
          <p:cNvPr id="52" name="Rectangle 51"/>
          <p:cNvSpPr/>
          <p:nvPr/>
        </p:nvSpPr>
        <p:spPr>
          <a:xfrm>
            <a:off x="6169136" y="5046377"/>
            <a:ext cx="2686804" cy="91551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3" name="Rectangle 52"/>
          <p:cNvSpPr/>
          <p:nvPr/>
        </p:nvSpPr>
        <p:spPr>
          <a:xfrm>
            <a:off x="6169136" y="5046377"/>
            <a:ext cx="32004" cy="91551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4" name="TextBox 53"/>
          <p:cNvSpPr txBox="1"/>
          <p:nvPr/>
        </p:nvSpPr>
        <p:spPr>
          <a:xfrm>
            <a:off x="6315440" y="5128673"/>
            <a:ext cx="2467348"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6.22 GW</a:t>
            </a:r>
          </a:p>
        </p:txBody>
      </p:sp>
      <p:sp>
        <p:nvSpPr>
          <p:cNvPr id="55" name="TextBox 54"/>
          <p:cNvSpPr txBox="1"/>
          <p:nvPr/>
        </p:nvSpPr>
        <p:spPr>
          <a:xfrm>
            <a:off x="6315440" y="5750265"/>
            <a:ext cx="2467348"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bull 2030, CAGR 35.7%</a:t>
            </a:r>
          </a:p>
        </p:txBody>
      </p:sp>
      <p:sp>
        <p:nvSpPr>
          <p:cNvPr id="56" name="Rectangle 55"/>
          <p:cNvSpPr/>
          <p:nvPr/>
        </p:nvSpPr>
        <p:spPr>
          <a:xfrm>
            <a:off x="9002245" y="5046377"/>
            <a:ext cx="2686804" cy="91551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7" name="Rectangle 56"/>
          <p:cNvSpPr/>
          <p:nvPr/>
        </p:nvSpPr>
        <p:spPr>
          <a:xfrm>
            <a:off x="9002245" y="5046377"/>
            <a:ext cx="32004" cy="91551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8" name="TextBox 57"/>
          <p:cNvSpPr txBox="1"/>
          <p:nvPr/>
        </p:nvSpPr>
        <p:spPr>
          <a:xfrm>
            <a:off x="9148549" y="5128673"/>
            <a:ext cx="2467348"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25 / 55 / 20%</a:t>
            </a:r>
          </a:p>
        </p:txBody>
      </p:sp>
      <p:sp>
        <p:nvSpPr>
          <p:cNvPr id="59" name="TextBox 58"/>
          <p:cNvSpPr txBox="1"/>
          <p:nvPr/>
        </p:nvSpPr>
        <p:spPr>
          <a:xfrm>
            <a:off x="9148549" y="5750265"/>
            <a:ext cx="2467348"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bear / base / bull weights, judgemental</a:t>
            </a:r>
          </a:p>
        </p:txBody>
      </p:sp>
      <p:sp>
        <p:nvSpPr>
          <p:cNvPr id="60" name="TextBox 59"/>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inashanu synthesis; underlying sources as per Sections 04–10.</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11 · Risk register</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67</a:t>
            </a:r>
          </a:p>
        </p:txBody>
      </p:sp>
      <p:sp>
        <p:nvSpPr>
          <p:cNvPr id="9" name="TextBox 8"/>
          <p:cNvSpPr txBox="1"/>
          <p:nvPr/>
        </p:nvSpPr>
        <p:spPr>
          <a:xfrm>
            <a:off x="502920" y="521208"/>
            <a:ext cx="868680" cy="576072"/>
          </a:xfrm>
          <a:prstGeom prst="rect">
            <a:avLst/>
          </a:prstGeom>
          <a:noFill/>
        </p:spPr>
        <p:txBody>
          <a:bodyPr wrap="square" anchor="t" lIns="0" tIns="0" rIns="0" bIns="0">
            <a:noAutofit/>
          </a:bodyPr>
          <a:lstStyle/>
          <a:p>
            <a:pPr algn="l">
              <a:lnSpc>
                <a:spcPct val="122000"/>
              </a:lnSpc>
              <a:spcAft>
                <a:spcPts val="0"/>
              </a:spcAft>
            </a:pPr>
            <a:r>
              <a:rPr sz="3000" b="1">
                <a:solidFill>
                  <a:srgbClr val="D7DEE9"/>
                </a:solidFill>
                <a:latin typeface="Georgia"/>
              </a:rPr>
              <a:t>11</a:t>
            </a:r>
          </a:p>
        </p:txBody>
      </p:sp>
      <p:sp>
        <p:nvSpPr>
          <p:cNvPr id="10" name="TextBox 9"/>
          <p:cNvSpPr txBox="1"/>
          <p:nvPr/>
        </p:nvSpPr>
        <p:spPr>
          <a:xfrm>
            <a:off x="1435608" y="576072"/>
            <a:ext cx="10253441" cy="390144"/>
          </a:xfrm>
          <a:prstGeom prst="rect">
            <a:avLst/>
          </a:prstGeom>
          <a:noFill/>
        </p:spPr>
        <p:txBody>
          <a:bodyPr wrap="square" anchor="t" lIns="0" tIns="0" rIns="0" bIns="0">
            <a:noAutofit/>
          </a:bodyPr>
          <a:lstStyle/>
          <a:p>
            <a:pPr algn="l">
              <a:lnSpc>
                <a:spcPct val="122000"/>
              </a:lnSpc>
              <a:spcAft>
                <a:spcPts val="0"/>
              </a:spcAft>
            </a:pPr>
            <a:r>
              <a:rPr sz="2000" b="1">
                <a:solidFill>
                  <a:srgbClr val="0A1E3C"/>
                </a:solidFill>
                <a:latin typeface="Georgia"/>
              </a:rPr>
              <a:t>Risk register</a:t>
            </a:r>
          </a:p>
        </p:txBody>
      </p:sp>
      <p:sp>
        <p:nvSpPr>
          <p:cNvPr id="11" name="Rectangle 10"/>
          <p:cNvSpPr/>
          <p:nvPr/>
        </p:nvSpPr>
        <p:spPr>
          <a:xfrm>
            <a:off x="1435608" y="978408"/>
            <a:ext cx="566928" cy="2926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2093976" y="989380"/>
            <a:ext cx="9595073"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1435608" y="1097280"/>
            <a:ext cx="10253441" cy="196778"/>
          </a:xfrm>
          <a:prstGeom prst="rect">
            <a:avLst/>
          </a:prstGeom>
          <a:noFill/>
        </p:spPr>
        <p:txBody>
          <a:bodyPr wrap="square" anchor="t" lIns="0" tIns="0" rIns="0" bIns="0">
            <a:noAutofit/>
          </a:bodyPr>
          <a:lstStyle/>
          <a:p>
            <a:pPr algn="l">
              <a:lnSpc>
                <a:spcPct val="122000"/>
              </a:lnSpc>
              <a:spcAft>
                <a:spcPts val="0"/>
              </a:spcAft>
            </a:pPr>
            <a:r>
              <a:rPr sz="960" b="0">
                <a:solidFill>
                  <a:srgbClr val="5B6B84"/>
                </a:solidFill>
                <a:latin typeface="Arial"/>
              </a:rPr>
              <a:t>Ten risks, ranked, each with its early-warning indicator</a:t>
            </a:r>
          </a:p>
        </p:txBody>
      </p:sp>
      <p:sp>
        <p:nvSpPr>
          <p:cNvPr id="14" name="TextBox 13"/>
          <p:cNvSpPr txBox="1"/>
          <p:nvPr/>
        </p:nvSpPr>
        <p:spPr>
          <a:xfrm>
            <a:off x="502920" y="1371600"/>
            <a:ext cx="11186129"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Risk register (1 of 2): power, policy and phantom demand head the ranking</a:t>
            </a:r>
          </a:p>
        </p:txBody>
      </p:sp>
      <p:sp>
        <p:nvSpPr>
          <p:cNvPr id="15" name="Rectangle 14"/>
          <p:cNvSpPr/>
          <p:nvPr/>
        </p:nvSpPr>
        <p:spPr>
          <a:xfrm>
            <a:off x="502920" y="1801977"/>
            <a:ext cx="6167610" cy="1143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6" name="TextBox 15"/>
          <p:cNvSpPr txBox="1"/>
          <p:nvPr/>
        </p:nvSpPr>
        <p:spPr>
          <a:xfrm>
            <a:off x="502920" y="1865985"/>
            <a:ext cx="329184" cy="164592"/>
          </a:xfrm>
          <a:prstGeom prst="rect">
            <a:avLst/>
          </a:prstGeom>
          <a:noFill/>
        </p:spPr>
        <p:txBody>
          <a:bodyPr wrap="square" anchor="t" lIns="0" tIns="0" rIns="0" bIns="0">
            <a:noAutofit/>
          </a:bodyPr>
          <a:lstStyle/>
          <a:p>
            <a:pPr algn="l">
              <a:lnSpc>
                <a:spcPct val="122000"/>
              </a:lnSpc>
              <a:spcAft>
                <a:spcPts val="0"/>
              </a:spcAft>
            </a:pPr>
            <a:r>
              <a:rPr sz="860" b="1">
                <a:solidFill>
                  <a:srgbClr val="0A1E3C"/>
                </a:solidFill>
                <a:latin typeface="Arial"/>
              </a:rPr>
              <a:t>#</a:t>
            </a:r>
          </a:p>
        </p:txBody>
      </p:sp>
      <p:sp>
        <p:nvSpPr>
          <p:cNvPr id="17" name="TextBox 16"/>
          <p:cNvSpPr txBox="1"/>
          <p:nvPr/>
        </p:nvSpPr>
        <p:spPr>
          <a:xfrm>
            <a:off x="923544" y="1865985"/>
            <a:ext cx="1609344" cy="164592"/>
          </a:xfrm>
          <a:prstGeom prst="rect">
            <a:avLst/>
          </a:prstGeom>
          <a:noFill/>
        </p:spPr>
        <p:txBody>
          <a:bodyPr wrap="square" anchor="t" lIns="0" tIns="0" rIns="0" bIns="0">
            <a:noAutofit/>
          </a:bodyPr>
          <a:lstStyle/>
          <a:p>
            <a:pPr algn="l">
              <a:lnSpc>
                <a:spcPct val="122000"/>
              </a:lnSpc>
              <a:spcAft>
                <a:spcPts val="0"/>
              </a:spcAft>
            </a:pPr>
            <a:r>
              <a:rPr sz="860" b="1">
                <a:solidFill>
                  <a:srgbClr val="0A1E3C"/>
                </a:solidFill>
                <a:latin typeface="Arial"/>
              </a:rPr>
              <a:t>Risk</a:t>
            </a:r>
          </a:p>
        </p:txBody>
      </p:sp>
      <p:sp>
        <p:nvSpPr>
          <p:cNvPr id="18" name="TextBox 17"/>
          <p:cNvSpPr txBox="1"/>
          <p:nvPr/>
        </p:nvSpPr>
        <p:spPr>
          <a:xfrm>
            <a:off x="2624328" y="1865985"/>
            <a:ext cx="2304288" cy="164592"/>
          </a:xfrm>
          <a:prstGeom prst="rect">
            <a:avLst/>
          </a:prstGeom>
          <a:noFill/>
        </p:spPr>
        <p:txBody>
          <a:bodyPr wrap="square" anchor="t" lIns="0" tIns="0" rIns="0" bIns="0">
            <a:noAutofit/>
          </a:bodyPr>
          <a:lstStyle/>
          <a:p>
            <a:pPr algn="l">
              <a:lnSpc>
                <a:spcPct val="122000"/>
              </a:lnSpc>
              <a:spcAft>
                <a:spcPts val="0"/>
              </a:spcAft>
            </a:pPr>
            <a:r>
              <a:rPr sz="860" b="1">
                <a:solidFill>
                  <a:srgbClr val="0A1E3C"/>
                </a:solidFill>
                <a:latin typeface="Arial"/>
              </a:rPr>
              <a:t>Evidence</a:t>
            </a:r>
          </a:p>
        </p:txBody>
      </p:sp>
      <p:sp>
        <p:nvSpPr>
          <p:cNvPr id="19" name="TextBox 18"/>
          <p:cNvSpPr txBox="1"/>
          <p:nvPr/>
        </p:nvSpPr>
        <p:spPr>
          <a:xfrm>
            <a:off x="5020056" y="1865985"/>
            <a:ext cx="1559034" cy="164592"/>
          </a:xfrm>
          <a:prstGeom prst="rect">
            <a:avLst/>
          </a:prstGeom>
          <a:noFill/>
        </p:spPr>
        <p:txBody>
          <a:bodyPr wrap="square" anchor="t" lIns="0" tIns="0" rIns="0" bIns="0">
            <a:noAutofit/>
          </a:bodyPr>
          <a:lstStyle/>
          <a:p>
            <a:pPr algn="l">
              <a:lnSpc>
                <a:spcPct val="122000"/>
              </a:lnSpc>
              <a:spcAft>
                <a:spcPts val="0"/>
              </a:spcAft>
            </a:pPr>
            <a:r>
              <a:rPr sz="860" b="1">
                <a:solidFill>
                  <a:srgbClr val="0A1E3C"/>
                </a:solidFill>
                <a:latin typeface="Arial"/>
              </a:rPr>
              <a:t>Early indicators</a:t>
            </a:r>
          </a:p>
        </p:txBody>
      </p:sp>
      <p:sp>
        <p:nvSpPr>
          <p:cNvPr id="20" name="Rectangle 19"/>
          <p:cNvSpPr/>
          <p:nvPr/>
        </p:nvSpPr>
        <p:spPr>
          <a:xfrm>
            <a:off x="502920" y="2094585"/>
            <a:ext cx="6167610" cy="1143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TextBox 20"/>
          <p:cNvSpPr txBox="1"/>
          <p:nvPr/>
        </p:nvSpPr>
        <p:spPr>
          <a:xfrm>
            <a:off x="502920" y="2158593"/>
            <a:ext cx="374904" cy="228600"/>
          </a:xfrm>
          <a:prstGeom prst="rect">
            <a:avLst/>
          </a:prstGeom>
          <a:noFill/>
        </p:spPr>
        <p:txBody>
          <a:bodyPr wrap="square" anchor="t" lIns="0" tIns="0" rIns="0" bIns="0">
            <a:noAutofit/>
          </a:bodyPr>
          <a:lstStyle/>
          <a:p>
            <a:pPr algn="l">
              <a:lnSpc>
                <a:spcPct val="100000"/>
              </a:lnSpc>
              <a:spcAft>
                <a:spcPts val="0"/>
              </a:spcAft>
            </a:pPr>
            <a:r>
              <a:rPr sz="1300" b="1">
                <a:solidFill>
                  <a:srgbClr val="0A1E3C"/>
                </a:solidFill>
                <a:latin typeface="Georgia"/>
              </a:rPr>
              <a:t>R1</a:t>
            </a:r>
          </a:p>
        </p:txBody>
      </p:sp>
      <p:sp>
        <p:nvSpPr>
          <p:cNvPr id="22" name="TextBox 21"/>
          <p:cNvSpPr txBox="1"/>
          <p:nvPr/>
        </p:nvSpPr>
        <p:spPr>
          <a:xfrm>
            <a:off x="923544" y="2176881"/>
            <a:ext cx="1499616" cy="617677"/>
          </a:xfrm>
          <a:prstGeom prst="rect">
            <a:avLst/>
          </a:prstGeom>
          <a:noFill/>
        </p:spPr>
        <p:txBody>
          <a:bodyPr wrap="square" anchor="t" lIns="0" tIns="0" rIns="0" bIns="0">
            <a:noAutofit/>
          </a:bodyPr>
          <a:lstStyle/>
          <a:p>
            <a:pPr algn="l">
              <a:lnSpc>
                <a:spcPct val="114000"/>
              </a:lnSpc>
              <a:spcAft>
                <a:spcPts val="0"/>
              </a:spcAft>
            </a:pPr>
            <a:r>
              <a:rPr sz="1150" b="1">
                <a:solidFill>
                  <a:srgbClr val="0A1E3C"/>
                </a:solidFill>
                <a:latin typeface="Georgia"/>
              </a:rPr>
              <a:t>Power availability: the binding constraint</a:t>
            </a:r>
          </a:p>
        </p:txBody>
      </p:sp>
      <p:sp>
        <p:nvSpPr>
          <p:cNvPr id="23" name="Rectangle 22"/>
          <p:cNvSpPr/>
          <p:nvPr/>
        </p:nvSpPr>
        <p:spPr>
          <a:xfrm>
            <a:off x="2633472" y="2245461"/>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TextBox 23"/>
          <p:cNvSpPr txBox="1"/>
          <p:nvPr/>
        </p:nvSpPr>
        <p:spPr>
          <a:xfrm>
            <a:off x="2752344" y="2186025"/>
            <a:ext cx="2066544"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44 GW requests vs ~6 GW needed</a:t>
            </a:r>
          </a:p>
        </p:txBody>
      </p:sp>
      <p:sp>
        <p:nvSpPr>
          <p:cNvPr id="25" name="Rectangle 24"/>
          <p:cNvSpPr/>
          <p:nvPr/>
        </p:nvSpPr>
        <p:spPr>
          <a:xfrm>
            <a:off x="2633472" y="2455590"/>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6" name="TextBox 25"/>
          <p:cNvSpPr txBox="1"/>
          <p:nvPr/>
        </p:nvSpPr>
        <p:spPr>
          <a:xfrm>
            <a:off x="2752344" y="2396154"/>
            <a:ext cx="2066544"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8+ yr core-market waits</a:t>
            </a:r>
          </a:p>
        </p:txBody>
      </p:sp>
      <p:sp>
        <p:nvSpPr>
          <p:cNvPr id="27" name="Rectangle 26"/>
          <p:cNvSpPr/>
          <p:nvPr/>
        </p:nvSpPr>
        <p:spPr>
          <a:xfrm>
            <a:off x="2633472" y="2665719"/>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TextBox 27"/>
          <p:cNvSpPr txBox="1"/>
          <p:nvPr/>
        </p:nvSpPr>
        <p:spPr>
          <a:xfrm>
            <a:off x="2752344" y="2606283"/>
            <a:ext cx="2066544"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~25% of pipeline deliverable</a:t>
            </a:r>
          </a:p>
        </p:txBody>
      </p:sp>
      <p:sp>
        <p:nvSpPr>
          <p:cNvPr id="29" name="Rectangle 28"/>
          <p:cNvSpPr/>
          <p:nvPr/>
        </p:nvSpPr>
        <p:spPr>
          <a:xfrm>
            <a:off x="2633472" y="2875848"/>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TextBox 29"/>
          <p:cNvSpPr txBox="1"/>
          <p:nvPr/>
        </p:nvSpPr>
        <p:spPr>
          <a:xfrm>
            <a:off x="2752344" y="2816412"/>
            <a:ext cx="2066544" cy="347106"/>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Net-generator cost/schedule on every large project</a:t>
            </a:r>
          </a:p>
        </p:txBody>
      </p:sp>
      <p:sp>
        <p:nvSpPr>
          <p:cNvPr id="31" name="Rectangle 30"/>
          <p:cNvSpPr/>
          <p:nvPr/>
        </p:nvSpPr>
        <p:spPr>
          <a:xfrm>
            <a:off x="5029200" y="2245461"/>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2" name="TextBox 31"/>
          <p:cNvSpPr txBox="1"/>
          <p:nvPr/>
        </p:nvSpPr>
        <p:spPr>
          <a:xfrm>
            <a:off x="5148072" y="2186025"/>
            <a:ext cx="1321290"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AEMO IASR totals</a:t>
            </a:r>
          </a:p>
        </p:txBody>
      </p:sp>
      <p:sp>
        <p:nvSpPr>
          <p:cNvPr id="33" name="Rectangle 32"/>
          <p:cNvSpPr/>
          <p:nvPr/>
        </p:nvSpPr>
        <p:spPr>
          <a:xfrm>
            <a:off x="5029200" y="2455590"/>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TextBox 33"/>
          <p:cNvSpPr txBox="1"/>
          <p:nvPr/>
        </p:nvSpPr>
        <p:spPr>
          <a:xfrm>
            <a:off x="5148072" y="2396154"/>
            <a:ext cx="1321290"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Substation commitments</a:t>
            </a:r>
          </a:p>
        </p:txBody>
      </p:sp>
      <p:sp>
        <p:nvSpPr>
          <p:cNvPr id="35" name="Rectangle 34"/>
          <p:cNvSpPr/>
          <p:nvPr/>
        </p:nvSpPr>
        <p:spPr>
          <a:xfrm>
            <a:off x="5029200" y="2665719"/>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TextBox 35"/>
          <p:cNvSpPr txBox="1"/>
          <p:nvPr/>
        </p:nvSpPr>
        <p:spPr>
          <a:xfrm>
            <a:off x="5148072" y="2606283"/>
            <a:ext cx="1321290" cy="347106"/>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First NSW prohibition decision</a:t>
            </a:r>
          </a:p>
        </p:txBody>
      </p:sp>
      <p:sp>
        <p:nvSpPr>
          <p:cNvPr id="37" name="Rectangle 36"/>
          <p:cNvSpPr/>
          <p:nvPr/>
        </p:nvSpPr>
        <p:spPr>
          <a:xfrm>
            <a:off x="502920" y="3236671"/>
            <a:ext cx="6167610" cy="762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TextBox 37"/>
          <p:cNvSpPr txBox="1"/>
          <p:nvPr/>
        </p:nvSpPr>
        <p:spPr>
          <a:xfrm>
            <a:off x="502920" y="3300679"/>
            <a:ext cx="374904" cy="228600"/>
          </a:xfrm>
          <a:prstGeom prst="rect">
            <a:avLst/>
          </a:prstGeom>
          <a:noFill/>
        </p:spPr>
        <p:txBody>
          <a:bodyPr wrap="square" anchor="t" lIns="0" tIns="0" rIns="0" bIns="0">
            <a:noAutofit/>
          </a:bodyPr>
          <a:lstStyle/>
          <a:p>
            <a:pPr algn="l">
              <a:lnSpc>
                <a:spcPct val="100000"/>
              </a:lnSpc>
              <a:spcAft>
                <a:spcPts val="0"/>
              </a:spcAft>
            </a:pPr>
            <a:r>
              <a:rPr sz="1300" b="1">
                <a:solidFill>
                  <a:srgbClr val="0A1E3C"/>
                </a:solidFill>
                <a:latin typeface="Georgia"/>
              </a:rPr>
              <a:t>R2</a:t>
            </a:r>
          </a:p>
        </p:txBody>
      </p:sp>
      <p:sp>
        <p:nvSpPr>
          <p:cNvPr id="39" name="TextBox 38"/>
          <p:cNvSpPr txBox="1"/>
          <p:nvPr/>
        </p:nvSpPr>
        <p:spPr>
          <a:xfrm>
            <a:off x="923544" y="3318967"/>
            <a:ext cx="1499616" cy="218084"/>
          </a:xfrm>
          <a:prstGeom prst="rect">
            <a:avLst/>
          </a:prstGeom>
          <a:noFill/>
        </p:spPr>
        <p:txBody>
          <a:bodyPr wrap="square" anchor="t" lIns="0" tIns="0" rIns="0" bIns="0">
            <a:noAutofit/>
          </a:bodyPr>
          <a:lstStyle/>
          <a:p>
            <a:pPr algn="l">
              <a:lnSpc>
                <a:spcPct val="114000"/>
              </a:lnSpc>
              <a:spcAft>
                <a:spcPts val="0"/>
              </a:spcAft>
            </a:pPr>
            <a:r>
              <a:rPr sz="1150" b="1">
                <a:solidFill>
                  <a:srgbClr val="0A1E3C"/>
                </a:solidFill>
                <a:latin typeface="Georgia"/>
              </a:rPr>
              <a:t>Regulatory / policy</a:t>
            </a:r>
          </a:p>
        </p:txBody>
      </p:sp>
      <p:sp>
        <p:nvSpPr>
          <p:cNvPr id="40" name="Rectangle 39"/>
          <p:cNvSpPr/>
          <p:nvPr/>
        </p:nvSpPr>
        <p:spPr>
          <a:xfrm>
            <a:off x="2633472" y="3387547"/>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1" name="TextBox 40"/>
          <p:cNvSpPr txBox="1"/>
          <p:nvPr/>
        </p:nvSpPr>
        <p:spPr>
          <a:xfrm>
            <a:off x="2752344" y="3328111"/>
            <a:ext cx="2066544"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Net-generator legislation (2027)</a:t>
            </a:r>
          </a:p>
        </p:txBody>
      </p:sp>
      <p:sp>
        <p:nvSpPr>
          <p:cNvPr id="42" name="Rectangle 41"/>
          <p:cNvSpPr/>
          <p:nvPr/>
        </p:nvSpPr>
        <p:spPr>
          <a:xfrm>
            <a:off x="2633472" y="3597676"/>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3" name="TextBox 42"/>
          <p:cNvSpPr txBox="1"/>
          <p:nvPr/>
        </p:nvSpPr>
        <p:spPr>
          <a:xfrm>
            <a:off x="2752344" y="3538240"/>
            <a:ext cx="2066544"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HCF reform paused since Nov 2025</a:t>
            </a:r>
          </a:p>
        </p:txBody>
      </p:sp>
      <p:sp>
        <p:nvSpPr>
          <p:cNvPr id="44" name="Rectangle 43"/>
          <p:cNvSpPr/>
          <p:nvPr/>
        </p:nvSpPr>
        <p:spPr>
          <a:xfrm>
            <a:off x="2633472" y="3807805"/>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5" name="TextBox 44"/>
          <p:cNvSpPr txBox="1"/>
          <p:nvPr/>
        </p:nvSpPr>
        <p:spPr>
          <a:xfrm>
            <a:off x="2752344" y="3748369"/>
            <a:ext cx="2066544" cy="347106"/>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AEMC cost-recovery could apply mid-connection (KWM)</a:t>
            </a:r>
          </a:p>
        </p:txBody>
      </p:sp>
      <p:sp>
        <p:nvSpPr>
          <p:cNvPr id="46" name="Rectangle 45"/>
          <p:cNvSpPr/>
          <p:nvPr/>
        </p:nvSpPr>
        <p:spPr>
          <a:xfrm>
            <a:off x="5029200" y="3387547"/>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7" name="TextBox 46"/>
          <p:cNvSpPr txBox="1"/>
          <p:nvPr/>
        </p:nvSpPr>
        <p:spPr>
          <a:xfrm>
            <a:off x="5148072" y="3328111"/>
            <a:ext cx="1321290"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Exposure draft scope</a:t>
            </a:r>
          </a:p>
        </p:txBody>
      </p:sp>
      <p:sp>
        <p:nvSpPr>
          <p:cNvPr id="48" name="Rectangle 47"/>
          <p:cNvSpPr/>
          <p:nvPr/>
        </p:nvSpPr>
        <p:spPr>
          <a:xfrm>
            <a:off x="5029200" y="3597676"/>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9" name="TextBox 48"/>
          <p:cNvSpPr txBox="1"/>
          <p:nvPr/>
        </p:nvSpPr>
        <p:spPr>
          <a:xfrm>
            <a:off x="5148072" y="3538240"/>
            <a:ext cx="1321290"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Transition relief</a:t>
            </a:r>
          </a:p>
        </p:txBody>
      </p:sp>
      <p:sp>
        <p:nvSpPr>
          <p:cNvPr id="50" name="Rectangle 49"/>
          <p:cNvSpPr/>
          <p:nvPr/>
        </p:nvSpPr>
        <p:spPr>
          <a:xfrm>
            <a:off x="5029200" y="3807805"/>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1" name="TextBox 50"/>
          <p:cNvSpPr txBox="1"/>
          <p:nvPr/>
        </p:nvSpPr>
        <p:spPr>
          <a:xfrm>
            <a:off x="5148072" y="3748369"/>
            <a:ext cx="1321290"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HCF reform terms</a:t>
            </a:r>
          </a:p>
        </p:txBody>
      </p:sp>
      <p:sp>
        <p:nvSpPr>
          <p:cNvPr id="52" name="Rectangle 51"/>
          <p:cNvSpPr/>
          <p:nvPr/>
        </p:nvSpPr>
        <p:spPr>
          <a:xfrm>
            <a:off x="502920" y="4168627"/>
            <a:ext cx="6167610" cy="1143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3" name="TextBox 52"/>
          <p:cNvSpPr txBox="1"/>
          <p:nvPr/>
        </p:nvSpPr>
        <p:spPr>
          <a:xfrm>
            <a:off x="502920" y="4388083"/>
            <a:ext cx="6167610"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The ten risks, in register order; colour as plotted</a:t>
            </a:r>
          </a:p>
        </p:txBody>
      </p:sp>
      <p:sp>
        <p:nvSpPr>
          <p:cNvPr id="54" name="Rectangle 53"/>
          <p:cNvSpPr/>
          <p:nvPr/>
        </p:nvSpPr>
        <p:spPr>
          <a:xfrm>
            <a:off x="502920" y="4570963"/>
            <a:ext cx="6167610"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5" name="Oval 54"/>
          <p:cNvSpPr/>
          <p:nvPr/>
        </p:nvSpPr>
        <p:spPr>
          <a:xfrm>
            <a:off x="502920" y="4694407"/>
            <a:ext cx="109728" cy="109728"/>
          </a:xfrm>
          <a:prstGeom prst="ellipse">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6" name="TextBox 55"/>
          <p:cNvSpPr txBox="1"/>
          <p:nvPr/>
        </p:nvSpPr>
        <p:spPr>
          <a:xfrm>
            <a:off x="704088" y="4662403"/>
            <a:ext cx="384048" cy="164592"/>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R1</a:t>
            </a:r>
          </a:p>
        </p:txBody>
      </p:sp>
      <p:sp>
        <p:nvSpPr>
          <p:cNvPr id="57" name="TextBox 56"/>
          <p:cNvSpPr txBox="1"/>
          <p:nvPr/>
        </p:nvSpPr>
        <p:spPr>
          <a:xfrm>
            <a:off x="1069848" y="4662403"/>
            <a:ext cx="2379717" cy="164592"/>
          </a:xfrm>
          <a:prstGeom prst="rect">
            <a:avLst/>
          </a:prstGeom>
          <a:noFill/>
        </p:spPr>
        <p:txBody>
          <a:bodyPr wrap="square" anchor="t" lIns="0" tIns="0" rIns="0" bIns="0">
            <a:noAutofit/>
          </a:bodyPr>
          <a:lstStyle/>
          <a:p>
            <a:pPr algn="l">
              <a:lnSpc>
                <a:spcPct val="122000"/>
              </a:lnSpc>
              <a:spcAft>
                <a:spcPts val="0"/>
              </a:spcAft>
            </a:pPr>
            <a:r>
              <a:rPr sz="869" b="0">
                <a:solidFill>
                  <a:srgbClr val="24385A"/>
                </a:solidFill>
                <a:latin typeface="Arial"/>
              </a:rPr>
              <a:t>Power availability</a:t>
            </a:r>
          </a:p>
        </p:txBody>
      </p:sp>
      <p:sp>
        <p:nvSpPr>
          <p:cNvPr id="58" name="Rectangle 57"/>
          <p:cNvSpPr/>
          <p:nvPr/>
        </p:nvSpPr>
        <p:spPr>
          <a:xfrm>
            <a:off x="502920" y="4871094"/>
            <a:ext cx="2946645" cy="762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9" name="Oval 58"/>
          <p:cNvSpPr/>
          <p:nvPr/>
        </p:nvSpPr>
        <p:spPr>
          <a:xfrm>
            <a:off x="502920" y="4967106"/>
            <a:ext cx="109728" cy="109728"/>
          </a:xfrm>
          <a:prstGeom prst="ellips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0" name="TextBox 59"/>
          <p:cNvSpPr txBox="1"/>
          <p:nvPr/>
        </p:nvSpPr>
        <p:spPr>
          <a:xfrm>
            <a:off x="704088" y="4935102"/>
            <a:ext cx="384048" cy="164592"/>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R2</a:t>
            </a:r>
          </a:p>
        </p:txBody>
      </p:sp>
      <p:sp>
        <p:nvSpPr>
          <p:cNvPr id="61" name="TextBox 60"/>
          <p:cNvSpPr txBox="1"/>
          <p:nvPr/>
        </p:nvSpPr>
        <p:spPr>
          <a:xfrm>
            <a:off x="1069848" y="4935102"/>
            <a:ext cx="2379717" cy="164592"/>
          </a:xfrm>
          <a:prstGeom prst="rect">
            <a:avLst/>
          </a:prstGeom>
          <a:noFill/>
        </p:spPr>
        <p:txBody>
          <a:bodyPr wrap="square" anchor="t" lIns="0" tIns="0" rIns="0" bIns="0">
            <a:noAutofit/>
          </a:bodyPr>
          <a:lstStyle/>
          <a:p>
            <a:pPr algn="l">
              <a:lnSpc>
                <a:spcPct val="122000"/>
              </a:lnSpc>
              <a:spcAft>
                <a:spcPts val="0"/>
              </a:spcAft>
            </a:pPr>
            <a:r>
              <a:rPr sz="869" b="0">
                <a:solidFill>
                  <a:srgbClr val="24385A"/>
                </a:solidFill>
                <a:latin typeface="Arial"/>
              </a:rPr>
              <a:t>Regulatory / policy</a:t>
            </a:r>
          </a:p>
        </p:txBody>
      </p:sp>
      <p:sp>
        <p:nvSpPr>
          <p:cNvPr id="62" name="Rectangle 61"/>
          <p:cNvSpPr/>
          <p:nvPr/>
        </p:nvSpPr>
        <p:spPr>
          <a:xfrm>
            <a:off x="502920" y="5143792"/>
            <a:ext cx="2946645" cy="762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3" name="Oval 62"/>
          <p:cNvSpPr/>
          <p:nvPr/>
        </p:nvSpPr>
        <p:spPr>
          <a:xfrm>
            <a:off x="502920" y="5239804"/>
            <a:ext cx="109728" cy="109728"/>
          </a:xfrm>
          <a:prstGeom prst="ellips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4" name="TextBox 63"/>
          <p:cNvSpPr txBox="1"/>
          <p:nvPr/>
        </p:nvSpPr>
        <p:spPr>
          <a:xfrm>
            <a:off x="704088" y="5207800"/>
            <a:ext cx="384048" cy="164592"/>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R3</a:t>
            </a:r>
          </a:p>
        </p:txBody>
      </p:sp>
      <p:sp>
        <p:nvSpPr>
          <p:cNvPr id="65" name="TextBox 64"/>
          <p:cNvSpPr txBox="1"/>
          <p:nvPr/>
        </p:nvSpPr>
        <p:spPr>
          <a:xfrm>
            <a:off x="1069848" y="5207800"/>
            <a:ext cx="2379717" cy="164592"/>
          </a:xfrm>
          <a:prstGeom prst="rect">
            <a:avLst/>
          </a:prstGeom>
          <a:noFill/>
        </p:spPr>
        <p:txBody>
          <a:bodyPr wrap="square" anchor="t" lIns="0" tIns="0" rIns="0" bIns="0">
            <a:noAutofit/>
          </a:bodyPr>
          <a:lstStyle/>
          <a:p>
            <a:pPr algn="l">
              <a:lnSpc>
                <a:spcPct val="122000"/>
              </a:lnSpc>
              <a:spcAft>
                <a:spcPts val="0"/>
              </a:spcAft>
            </a:pPr>
            <a:r>
              <a:rPr sz="869" b="0">
                <a:solidFill>
                  <a:srgbClr val="24385A"/>
                </a:solidFill>
                <a:latin typeface="Arial"/>
              </a:rPr>
              <a:t>Phantom demand / double-counting</a:t>
            </a:r>
          </a:p>
        </p:txBody>
      </p:sp>
      <p:sp>
        <p:nvSpPr>
          <p:cNvPr id="66" name="Rectangle 65"/>
          <p:cNvSpPr/>
          <p:nvPr/>
        </p:nvSpPr>
        <p:spPr>
          <a:xfrm>
            <a:off x="502920" y="5416491"/>
            <a:ext cx="2946645" cy="762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7" name="Oval 66"/>
          <p:cNvSpPr/>
          <p:nvPr/>
        </p:nvSpPr>
        <p:spPr>
          <a:xfrm>
            <a:off x="502920" y="5512503"/>
            <a:ext cx="109728" cy="109728"/>
          </a:xfrm>
          <a:prstGeom prst="ellips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8" name="TextBox 67"/>
          <p:cNvSpPr txBox="1"/>
          <p:nvPr/>
        </p:nvSpPr>
        <p:spPr>
          <a:xfrm>
            <a:off x="704088" y="5480499"/>
            <a:ext cx="384048" cy="164592"/>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R4</a:t>
            </a:r>
          </a:p>
        </p:txBody>
      </p:sp>
      <p:sp>
        <p:nvSpPr>
          <p:cNvPr id="69" name="TextBox 68"/>
          <p:cNvSpPr txBox="1"/>
          <p:nvPr/>
        </p:nvSpPr>
        <p:spPr>
          <a:xfrm>
            <a:off x="1069848" y="5480499"/>
            <a:ext cx="2379717" cy="164592"/>
          </a:xfrm>
          <a:prstGeom prst="rect">
            <a:avLst/>
          </a:prstGeom>
          <a:noFill/>
        </p:spPr>
        <p:txBody>
          <a:bodyPr wrap="square" anchor="t" lIns="0" tIns="0" rIns="0" bIns="0">
            <a:noAutofit/>
          </a:bodyPr>
          <a:lstStyle/>
          <a:p>
            <a:pPr algn="l">
              <a:lnSpc>
                <a:spcPct val="122000"/>
              </a:lnSpc>
              <a:spcAft>
                <a:spcPts val="0"/>
              </a:spcAft>
            </a:pPr>
            <a:r>
              <a:rPr sz="869" b="0">
                <a:solidFill>
                  <a:srgbClr val="24385A"/>
                </a:solidFill>
                <a:latin typeface="Arial"/>
              </a:rPr>
              <a:t>Cost of capital / valuation</a:t>
            </a:r>
          </a:p>
        </p:txBody>
      </p:sp>
      <p:sp>
        <p:nvSpPr>
          <p:cNvPr id="70" name="Rectangle 69"/>
          <p:cNvSpPr/>
          <p:nvPr/>
        </p:nvSpPr>
        <p:spPr>
          <a:xfrm>
            <a:off x="502920" y="5689189"/>
            <a:ext cx="2946645" cy="762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1" name="Oval 70"/>
          <p:cNvSpPr/>
          <p:nvPr/>
        </p:nvSpPr>
        <p:spPr>
          <a:xfrm>
            <a:off x="502920" y="5785201"/>
            <a:ext cx="109728" cy="109728"/>
          </a:xfrm>
          <a:prstGeom prst="ellipse">
            <a:avLst/>
          </a:prstGeom>
          <a:solidFill>
            <a:srgbClr val="93A3BB"/>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2" name="TextBox 71"/>
          <p:cNvSpPr txBox="1"/>
          <p:nvPr/>
        </p:nvSpPr>
        <p:spPr>
          <a:xfrm>
            <a:off x="704088" y="5753197"/>
            <a:ext cx="384048" cy="164592"/>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R5</a:t>
            </a:r>
          </a:p>
        </p:txBody>
      </p:sp>
      <p:sp>
        <p:nvSpPr>
          <p:cNvPr id="73" name="TextBox 72"/>
          <p:cNvSpPr txBox="1"/>
          <p:nvPr/>
        </p:nvSpPr>
        <p:spPr>
          <a:xfrm>
            <a:off x="1069848" y="5753197"/>
            <a:ext cx="2379717" cy="164592"/>
          </a:xfrm>
          <a:prstGeom prst="rect">
            <a:avLst/>
          </a:prstGeom>
          <a:noFill/>
        </p:spPr>
        <p:txBody>
          <a:bodyPr wrap="square" anchor="t" lIns="0" tIns="0" rIns="0" bIns="0">
            <a:noAutofit/>
          </a:bodyPr>
          <a:lstStyle/>
          <a:p>
            <a:pPr algn="l">
              <a:lnSpc>
                <a:spcPct val="122000"/>
              </a:lnSpc>
              <a:spcAft>
                <a:spcPts val="0"/>
              </a:spcAft>
            </a:pPr>
            <a:r>
              <a:rPr sz="869" b="0">
                <a:solidFill>
                  <a:srgbClr val="24385A"/>
                </a:solidFill>
                <a:latin typeface="Arial"/>
              </a:rPr>
              <a:t>Concentration (demand &amp; geography)</a:t>
            </a:r>
          </a:p>
        </p:txBody>
      </p:sp>
      <p:sp>
        <p:nvSpPr>
          <p:cNvPr id="74" name="Oval 73"/>
          <p:cNvSpPr/>
          <p:nvPr/>
        </p:nvSpPr>
        <p:spPr>
          <a:xfrm>
            <a:off x="3723885" y="4694407"/>
            <a:ext cx="109728" cy="109728"/>
          </a:xfrm>
          <a:prstGeom prst="ellipse">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5" name="TextBox 74"/>
          <p:cNvSpPr txBox="1"/>
          <p:nvPr/>
        </p:nvSpPr>
        <p:spPr>
          <a:xfrm>
            <a:off x="3925053" y="4662403"/>
            <a:ext cx="384048" cy="164592"/>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R6</a:t>
            </a:r>
          </a:p>
        </p:txBody>
      </p:sp>
      <p:sp>
        <p:nvSpPr>
          <p:cNvPr id="76" name="TextBox 75"/>
          <p:cNvSpPr txBox="1"/>
          <p:nvPr/>
        </p:nvSpPr>
        <p:spPr>
          <a:xfrm>
            <a:off x="4290813" y="4662403"/>
            <a:ext cx="2379717" cy="164592"/>
          </a:xfrm>
          <a:prstGeom prst="rect">
            <a:avLst/>
          </a:prstGeom>
          <a:noFill/>
        </p:spPr>
        <p:txBody>
          <a:bodyPr wrap="square" anchor="t" lIns="0" tIns="0" rIns="0" bIns="0">
            <a:noAutofit/>
          </a:bodyPr>
          <a:lstStyle/>
          <a:p>
            <a:pPr algn="l">
              <a:lnSpc>
                <a:spcPct val="122000"/>
              </a:lnSpc>
              <a:spcAft>
                <a:spcPts val="0"/>
              </a:spcAft>
            </a:pPr>
            <a:r>
              <a:rPr sz="869" b="0">
                <a:solidFill>
                  <a:srgbClr val="24385A"/>
                </a:solidFill>
                <a:latin typeface="Arial"/>
              </a:rPr>
              <a:t>Obsolescence (density step-change)</a:t>
            </a:r>
          </a:p>
        </p:txBody>
      </p:sp>
      <p:sp>
        <p:nvSpPr>
          <p:cNvPr id="77" name="Rectangle 76"/>
          <p:cNvSpPr/>
          <p:nvPr/>
        </p:nvSpPr>
        <p:spPr>
          <a:xfrm>
            <a:off x="3723885" y="4871094"/>
            <a:ext cx="2946645" cy="762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8" name="Oval 77"/>
          <p:cNvSpPr/>
          <p:nvPr/>
        </p:nvSpPr>
        <p:spPr>
          <a:xfrm>
            <a:off x="3723885" y="4967106"/>
            <a:ext cx="109728" cy="109728"/>
          </a:xfrm>
          <a:prstGeom prst="ellipse">
            <a:avLst/>
          </a:prstGeom>
          <a:solidFill>
            <a:srgbClr val="93A3BB"/>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9" name="TextBox 78"/>
          <p:cNvSpPr txBox="1"/>
          <p:nvPr/>
        </p:nvSpPr>
        <p:spPr>
          <a:xfrm>
            <a:off x="3925053" y="4935102"/>
            <a:ext cx="384048" cy="164592"/>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R7</a:t>
            </a:r>
          </a:p>
        </p:txBody>
      </p:sp>
      <p:sp>
        <p:nvSpPr>
          <p:cNvPr id="80" name="TextBox 79"/>
          <p:cNvSpPr txBox="1"/>
          <p:nvPr/>
        </p:nvSpPr>
        <p:spPr>
          <a:xfrm>
            <a:off x="4290813" y="4935102"/>
            <a:ext cx="2379717" cy="164592"/>
          </a:xfrm>
          <a:prstGeom prst="rect">
            <a:avLst/>
          </a:prstGeom>
          <a:noFill/>
        </p:spPr>
        <p:txBody>
          <a:bodyPr wrap="square" anchor="t" lIns="0" tIns="0" rIns="0" bIns="0">
            <a:noAutofit/>
          </a:bodyPr>
          <a:lstStyle/>
          <a:p>
            <a:pPr algn="l">
              <a:lnSpc>
                <a:spcPct val="122000"/>
              </a:lnSpc>
              <a:spcAft>
                <a:spcPts val="0"/>
              </a:spcAft>
            </a:pPr>
            <a:r>
              <a:rPr sz="869" b="0">
                <a:solidFill>
                  <a:srgbClr val="24385A"/>
                </a:solidFill>
                <a:latin typeface="Arial"/>
              </a:rPr>
              <a:t>Construction &amp; labour</a:t>
            </a:r>
          </a:p>
        </p:txBody>
      </p:sp>
      <p:sp>
        <p:nvSpPr>
          <p:cNvPr id="81" name="Rectangle 80"/>
          <p:cNvSpPr/>
          <p:nvPr/>
        </p:nvSpPr>
        <p:spPr>
          <a:xfrm>
            <a:off x="3723885" y="5143792"/>
            <a:ext cx="2946645" cy="762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82" name="Oval 81"/>
          <p:cNvSpPr/>
          <p:nvPr/>
        </p:nvSpPr>
        <p:spPr>
          <a:xfrm>
            <a:off x="3723885" y="5239804"/>
            <a:ext cx="109728" cy="109728"/>
          </a:xfrm>
          <a:prstGeom prst="ellipse">
            <a:avLst/>
          </a:prstGeom>
          <a:solidFill>
            <a:srgbClr val="93A3BB"/>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83" name="TextBox 82"/>
          <p:cNvSpPr txBox="1"/>
          <p:nvPr/>
        </p:nvSpPr>
        <p:spPr>
          <a:xfrm>
            <a:off x="3925053" y="5207800"/>
            <a:ext cx="384048" cy="164592"/>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R8</a:t>
            </a:r>
          </a:p>
        </p:txBody>
      </p:sp>
      <p:sp>
        <p:nvSpPr>
          <p:cNvPr id="84" name="TextBox 83"/>
          <p:cNvSpPr txBox="1"/>
          <p:nvPr/>
        </p:nvSpPr>
        <p:spPr>
          <a:xfrm>
            <a:off x="4290813" y="5207800"/>
            <a:ext cx="2379717" cy="164592"/>
          </a:xfrm>
          <a:prstGeom prst="rect">
            <a:avLst/>
          </a:prstGeom>
          <a:noFill/>
        </p:spPr>
        <p:txBody>
          <a:bodyPr wrap="square" anchor="t" lIns="0" tIns="0" rIns="0" bIns="0">
            <a:noAutofit/>
          </a:bodyPr>
          <a:lstStyle/>
          <a:p>
            <a:pPr algn="l">
              <a:lnSpc>
                <a:spcPct val="122000"/>
              </a:lnSpc>
              <a:spcAft>
                <a:spcPts val="0"/>
              </a:spcAft>
            </a:pPr>
            <a:r>
              <a:rPr sz="869" b="0">
                <a:solidFill>
                  <a:srgbClr val="24385A"/>
                </a:solidFill>
                <a:latin typeface="Arial"/>
              </a:rPr>
              <a:t>MoU execution risk</a:t>
            </a:r>
          </a:p>
        </p:txBody>
      </p:sp>
      <p:sp>
        <p:nvSpPr>
          <p:cNvPr id="85" name="Rectangle 84"/>
          <p:cNvSpPr/>
          <p:nvPr/>
        </p:nvSpPr>
        <p:spPr>
          <a:xfrm>
            <a:off x="3723885" y="5416491"/>
            <a:ext cx="2946645" cy="762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86" name="Oval 85"/>
          <p:cNvSpPr/>
          <p:nvPr/>
        </p:nvSpPr>
        <p:spPr>
          <a:xfrm>
            <a:off x="3723885" y="5512503"/>
            <a:ext cx="109728" cy="109728"/>
          </a:xfrm>
          <a:prstGeom prst="ellipse">
            <a:avLst/>
          </a:prstGeom>
          <a:solidFill>
            <a:srgbClr val="93A3BB"/>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87" name="TextBox 86"/>
          <p:cNvSpPr txBox="1"/>
          <p:nvPr/>
        </p:nvSpPr>
        <p:spPr>
          <a:xfrm>
            <a:off x="3925053" y="5480499"/>
            <a:ext cx="384048" cy="164592"/>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R9</a:t>
            </a:r>
          </a:p>
        </p:txBody>
      </p:sp>
      <p:sp>
        <p:nvSpPr>
          <p:cNvPr id="88" name="TextBox 87"/>
          <p:cNvSpPr txBox="1"/>
          <p:nvPr/>
        </p:nvSpPr>
        <p:spPr>
          <a:xfrm>
            <a:off x="4290813" y="5480499"/>
            <a:ext cx="2379717" cy="164592"/>
          </a:xfrm>
          <a:prstGeom prst="rect">
            <a:avLst/>
          </a:prstGeom>
          <a:noFill/>
        </p:spPr>
        <p:txBody>
          <a:bodyPr wrap="square" anchor="t" lIns="0" tIns="0" rIns="0" bIns="0">
            <a:noAutofit/>
          </a:bodyPr>
          <a:lstStyle/>
          <a:p>
            <a:pPr algn="l">
              <a:lnSpc>
                <a:spcPct val="122000"/>
              </a:lnSpc>
              <a:spcAft>
                <a:spcPts val="0"/>
              </a:spcAft>
            </a:pPr>
            <a:r>
              <a:rPr sz="869" b="0">
                <a:solidFill>
                  <a:srgbClr val="24385A"/>
                </a:solidFill>
                <a:latin typeface="Arial"/>
              </a:rPr>
              <a:t>Water &amp; social licence</a:t>
            </a:r>
          </a:p>
        </p:txBody>
      </p:sp>
      <p:sp>
        <p:nvSpPr>
          <p:cNvPr id="89" name="Rectangle 88"/>
          <p:cNvSpPr/>
          <p:nvPr/>
        </p:nvSpPr>
        <p:spPr>
          <a:xfrm>
            <a:off x="3723885" y="5689189"/>
            <a:ext cx="2946645" cy="762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90" name="Oval 89"/>
          <p:cNvSpPr/>
          <p:nvPr/>
        </p:nvSpPr>
        <p:spPr>
          <a:xfrm>
            <a:off x="3723885" y="5785201"/>
            <a:ext cx="109728" cy="109728"/>
          </a:xfrm>
          <a:prstGeom prst="ellipse">
            <a:avLst/>
          </a:prstGeom>
          <a:solidFill>
            <a:srgbClr val="93A3BB"/>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91" name="TextBox 90"/>
          <p:cNvSpPr txBox="1"/>
          <p:nvPr/>
        </p:nvSpPr>
        <p:spPr>
          <a:xfrm>
            <a:off x="3925053" y="5753197"/>
            <a:ext cx="384048" cy="164592"/>
          </a:xfrm>
          <a:prstGeom prst="rect">
            <a:avLst/>
          </a:prstGeom>
          <a:noFill/>
        </p:spPr>
        <p:txBody>
          <a:bodyPr wrap="square" anchor="t" lIns="0" tIns="0" rIns="0" bIns="0">
            <a:noAutofit/>
          </a:bodyPr>
          <a:lstStyle/>
          <a:p>
            <a:pPr algn="l">
              <a:lnSpc>
                <a:spcPct val="122000"/>
              </a:lnSpc>
              <a:spcAft>
                <a:spcPts val="0"/>
              </a:spcAft>
            </a:pPr>
            <a:r>
              <a:rPr sz="869" b="1">
                <a:solidFill>
                  <a:srgbClr val="0A1E3C"/>
                </a:solidFill>
                <a:latin typeface="Arial"/>
              </a:rPr>
              <a:t>R10</a:t>
            </a:r>
          </a:p>
        </p:txBody>
      </p:sp>
      <p:sp>
        <p:nvSpPr>
          <p:cNvPr id="92" name="TextBox 91"/>
          <p:cNvSpPr txBox="1"/>
          <p:nvPr/>
        </p:nvSpPr>
        <p:spPr>
          <a:xfrm>
            <a:off x="4290813" y="5753197"/>
            <a:ext cx="2379717" cy="164592"/>
          </a:xfrm>
          <a:prstGeom prst="rect">
            <a:avLst/>
          </a:prstGeom>
          <a:noFill/>
        </p:spPr>
        <p:txBody>
          <a:bodyPr wrap="square" anchor="t" lIns="0" tIns="0" rIns="0" bIns="0">
            <a:noAutofit/>
          </a:bodyPr>
          <a:lstStyle/>
          <a:p>
            <a:pPr algn="l">
              <a:lnSpc>
                <a:spcPct val="122000"/>
              </a:lnSpc>
              <a:spcAft>
                <a:spcPts val="0"/>
              </a:spcAft>
            </a:pPr>
            <a:r>
              <a:rPr sz="869" b="0">
                <a:solidFill>
                  <a:srgbClr val="24385A"/>
                </a:solidFill>
                <a:latin typeface="Arial"/>
              </a:rPr>
              <a:t>Inference-at-edge / efficiency shift</a:t>
            </a:r>
          </a:p>
        </p:txBody>
      </p:sp>
      <p:sp>
        <p:nvSpPr>
          <p:cNvPr id="93" name="TextBox 92"/>
          <p:cNvSpPr txBox="1"/>
          <p:nvPr/>
        </p:nvSpPr>
        <p:spPr>
          <a:xfrm>
            <a:off x="7036290" y="1801977"/>
            <a:ext cx="4652758"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Likelihood × impact, inashanu judgement</a:t>
            </a:r>
          </a:p>
        </p:txBody>
      </p:sp>
      <p:sp>
        <p:nvSpPr>
          <p:cNvPr id="94" name="Rectangle 93"/>
          <p:cNvSpPr/>
          <p:nvPr/>
        </p:nvSpPr>
        <p:spPr>
          <a:xfrm>
            <a:off x="7036290" y="1984857"/>
            <a:ext cx="4652758"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95" name="TextBox 94"/>
          <p:cNvSpPr txBox="1"/>
          <p:nvPr/>
        </p:nvSpPr>
        <p:spPr>
          <a:xfrm>
            <a:off x="7036290" y="2058009"/>
            <a:ext cx="4652758" cy="155448"/>
          </a:xfrm>
          <a:prstGeom prst="rect">
            <a:avLst/>
          </a:prstGeom>
          <a:noFill/>
        </p:spPr>
        <p:txBody>
          <a:bodyPr wrap="square" anchor="t" lIns="0" tIns="0" rIns="0" bIns="0">
            <a:noAutofit/>
          </a:bodyPr>
          <a:lstStyle/>
          <a:p>
            <a:r>
              <a:rPr sz="760" b="1" spc="60">
                <a:solidFill>
                  <a:srgbClr val="5B6B84"/>
                </a:solidFill>
                <a:latin typeface="Arial"/>
              </a:rPr>
              <a:t>IMPACT ON SECTOR ECONOMICS</a:t>
            </a:r>
          </a:p>
        </p:txBody>
      </p:sp>
      <p:graphicFrame>
        <p:nvGraphicFramePr>
          <p:cNvPr id="96" name="Chart 95"/>
          <p:cNvGraphicFramePr>
            <a:graphicFrameLocks noGrp="1"/>
          </p:cNvGraphicFramePr>
          <p:nvPr/>
        </p:nvGraphicFramePr>
        <p:xfrm>
          <a:off x="7036290" y="2259177"/>
          <a:ext cx="4652758" cy="3086282"/>
        </p:xfrm>
        <a:graphic>
          <a:graphicData uri="http://schemas.openxmlformats.org/drawingml/2006/chart">
            <c:chart xmlns:c="http://schemas.openxmlformats.org/drawingml/2006/chart" r:id="rId2"/>
          </a:graphicData>
        </a:graphic>
      </p:graphicFrame>
      <p:sp>
        <p:nvSpPr>
          <p:cNvPr id="97" name="TextBox 96"/>
          <p:cNvSpPr txBox="1"/>
          <p:nvPr/>
        </p:nvSpPr>
        <p:spPr>
          <a:xfrm>
            <a:off x="7036290" y="5363748"/>
            <a:ext cx="4561318" cy="155448"/>
          </a:xfrm>
          <a:prstGeom prst="rect">
            <a:avLst/>
          </a:prstGeom>
          <a:noFill/>
        </p:spPr>
        <p:txBody>
          <a:bodyPr wrap="square" anchor="t" lIns="0" tIns="0" rIns="0" bIns="0">
            <a:noAutofit/>
          </a:bodyPr>
          <a:lstStyle/>
          <a:p>
            <a:pPr algn="r"/>
            <a:r>
              <a:rPr sz="760" b="1" spc="60">
                <a:solidFill>
                  <a:srgbClr val="5B6B84"/>
                </a:solidFill>
                <a:latin typeface="Arial"/>
              </a:rPr>
              <a:t>LIKELIHOOD OVER THE NEXT 24 MONTHS</a:t>
            </a:r>
          </a:p>
        </p:txBody>
      </p:sp>
      <p:sp>
        <p:nvSpPr>
          <p:cNvPr id="98" name="TextBox 97"/>
          <p:cNvSpPr txBox="1"/>
          <p:nvPr/>
        </p:nvSpPr>
        <p:spPr>
          <a:xfrm>
            <a:off x="7036290" y="5656356"/>
            <a:ext cx="4652758" cy="305531"/>
          </a:xfrm>
          <a:prstGeom prst="rect">
            <a:avLst/>
          </a:prstGeom>
          <a:noFill/>
        </p:spPr>
        <p:txBody>
          <a:bodyPr wrap="square" anchor="t" lIns="0" tIns="0" rIns="0" bIns="0">
            <a:noAutofit/>
          </a:bodyPr>
          <a:lstStyle/>
          <a:p>
            <a:pPr algn="l">
              <a:lnSpc>
                <a:spcPct val="124000"/>
              </a:lnSpc>
              <a:spcAft>
                <a:spcPts val="0"/>
              </a:spcAft>
            </a:pPr>
            <a:r>
              <a:rPr sz="760" b="0">
                <a:solidFill>
                  <a:srgbClr val="5B6B84"/>
                </a:solidFill>
                <a:latin typeface="Arial"/>
              </a:rPr>
              <a:t>inashanu risk assessment: positioning is judgement-based, anchored to dossier evidence; ochre = severity score ≥ 16, ink ≥ 12</a:t>
            </a:r>
          </a:p>
        </p:txBody>
      </p:sp>
      <p:sp>
        <p:nvSpPr>
          <p:cNvPr id="99" name="TextBox 98"/>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dossier Section 10.2 synthesis: PwC (Mar 2026); M3 (Nov 2025); IMARC (2026); The Good Builder (May 2026); Next West Observer (Aug 2026); CBRE via UVRN (Jul 2026); KWM (Aug 2026).</a:t>
            </a:r>
          </a:p>
        </p:txBody>
      </p:sp>
      <p:pic>
        <p:nvPicPr>
          <p:cNvPr id="100" name="Picture 99" descr="sect11.png"/>
          <p:cNvPicPr>
            <a:picLocks noChangeAspect="1"/>
          </p:cNvPicPr>
          <p:nvPr/>
        </p:nvPicPr>
        <p:blipFill>
          <a:blip r:embed="rId3"/>
          <a:stretch>
            <a:fillRect/>
          </a:stretch>
        </p:blipFill>
        <p:spPr>
          <a:xfrm>
            <a:off x="11323289" y="603504"/>
            <a:ext cx="365760" cy="365760"/>
          </a:xfrm>
          <a:prstGeom prst="rect">
            <a:avLst/>
          </a:prstGeom>
        </p:spPr>
      </p:pic>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11 · Risk register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68</a:t>
            </a:r>
          </a:p>
        </p:txBody>
      </p:sp>
      <p:sp>
        <p:nvSpPr>
          <p:cNvPr id="9" name="TextBox 8"/>
          <p:cNvSpPr txBox="1"/>
          <p:nvPr/>
        </p:nvSpPr>
        <p:spPr>
          <a:xfrm>
            <a:off x="502920" y="576072"/>
            <a:ext cx="11186129"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Phantom demand, valuation and concentration complete the near-term, high-severity cluster (R1–R5)</a:t>
            </a:r>
          </a:p>
        </p:txBody>
      </p:sp>
      <p:sp>
        <p:nvSpPr>
          <p:cNvPr id="10" name="Rectangle 9"/>
          <p:cNvSpPr/>
          <p:nvPr/>
        </p:nvSpPr>
        <p:spPr>
          <a:xfrm>
            <a:off x="502920" y="1006449"/>
            <a:ext cx="11186129" cy="1143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1" name="TextBox 10"/>
          <p:cNvSpPr txBox="1"/>
          <p:nvPr/>
        </p:nvSpPr>
        <p:spPr>
          <a:xfrm>
            <a:off x="502920" y="1070457"/>
            <a:ext cx="475488" cy="164592"/>
          </a:xfrm>
          <a:prstGeom prst="rect">
            <a:avLst/>
          </a:prstGeom>
          <a:noFill/>
        </p:spPr>
        <p:txBody>
          <a:bodyPr wrap="square" anchor="t" lIns="0" tIns="0" rIns="0" bIns="0">
            <a:noAutofit/>
          </a:bodyPr>
          <a:lstStyle/>
          <a:p>
            <a:pPr algn="l">
              <a:lnSpc>
                <a:spcPct val="122000"/>
              </a:lnSpc>
              <a:spcAft>
                <a:spcPts val="0"/>
              </a:spcAft>
            </a:pPr>
            <a:r>
              <a:rPr sz="860" b="1">
                <a:solidFill>
                  <a:srgbClr val="0A1E3C"/>
                </a:solidFill>
                <a:latin typeface="Arial"/>
              </a:rPr>
              <a:t>#</a:t>
            </a:r>
          </a:p>
        </p:txBody>
      </p:sp>
      <p:sp>
        <p:nvSpPr>
          <p:cNvPr id="12" name="TextBox 11"/>
          <p:cNvSpPr txBox="1"/>
          <p:nvPr/>
        </p:nvSpPr>
        <p:spPr>
          <a:xfrm>
            <a:off x="1069848" y="1070457"/>
            <a:ext cx="2240279" cy="164592"/>
          </a:xfrm>
          <a:prstGeom prst="rect">
            <a:avLst/>
          </a:prstGeom>
          <a:noFill/>
        </p:spPr>
        <p:txBody>
          <a:bodyPr wrap="square" anchor="t" lIns="0" tIns="0" rIns="0" bIns="0">
            <a:noAutofit/>
          </a:bodyPr>
          <a:lstStyle/>
          <a:p>
            <a:pPr algn="l">
              <a:lnSpc>
                <a:spcPct val="122000"/>
              </a:lnSpc>
              <a:spcAft>
                <a:spcPts val="0"/>
              </a:spcAft>
            </a:pPr>
            <a:r>
              <a:rPr sz="860" b="1">
                <a:solidFill>
                  <a:srgbClr val="0A1E3C"/>
                </a:solidFill>
                <a:latin typeface="Arial"/>
              </a:rPr>
              <a:t>Risk</a:t>
            </a:r>
          </a:p>
        </p:txBody>
      </p:sp>
      <p:sp>
        <p:nvSpPr>
          <p:cNvPr id="13" name="TextBox 12"/>
          <p:cNvSpPr txBox="1"/>
          <p:nvPr/>
        </p:nvSpPr>
        <p:spPr>
          <a:xfrm>
            <a:off x="3401568" y="1070457"/>
            <a:ext cx="4526280" cy="164592"/>
          </a:xfrm>
          <a:prstGeom prst="rect">
            <a:avLst/>
          </a:prstGeom>
          <a:noFill/>
        </p:spPr>
        <p:txBody>
          <a:bodyPr wrap="square" anchor="t" lIns="0" tIns="0" rIns="0" bIns="0">
            <a:noAutofit/>
          </a:bodyPr>
          <a:lstStyle/>
          <a:p>
            <a:pPr algn="l">
              <a:lnSpc>
                <a:spcPct val="122000"/>
              </a:lnSpc>
              <a:spcAft>
                <a:spcPts val="0"/>
              </a:spcAft>
            </a:pPr>
            <a:r>
              <a:rPr sz="860" b="1">
                <a:solidFill>
                  <a:srgbClr val="0A1E3C"/>
                </a:solidFill>
                <a:latin typeface="Arial"/>
              </a:rPr>
              <a:t>Evidence</a:t>
            </a:r>
          </a:p>
        </p:txBody>
      </p:sp>
      <p:sp>
        <p:nvSpPr>
          <p:cNvPr id="14" name="TextBox 13"/>
          <p:cNvSpPr txBox="1"/>
          <p:nvPr/>
        </p:nvSpPr>
        <p:spPr>
          <a:xfrm>
            <a:off x="8019288" y="1070457"/>
            <a:ext cx="3578321" cy="164592"/>
          </a:xfrm>
          <a:prstGeom prst="rect">
            <a:avLst/>
          </a:prstGeom>
          <a:noFill/>
        </p:spPr>
        <p:txBody>
          <a:bodyPr wrap="square" anchor="t" lIns="0" tIns="0" rIns="0" bIns="0">
            <a:noAutofit/>
          </a:bodyPr>
          <a:lstStyle/>
          <a:p>
            <a:pPr algn="l">
              <a:lnSpc>
                <a:spcPct val="122000"/>
              </a:lnSpc>
              <a:spcAft>
                <a:spcPts val="0"/>
              </a:spcAft>
            </a:pPr>
            <a:r>
              <a:rPr sz="860" b="1">
                <a:solidFill>
                  <a:srgbClr val="0A1E3C"/>
                </a:solidFill>
                <a:latin typeface="Arial"/>
              </a:rPr>
              <a:t>Early indicators</a:t>
            </a:r>
          </a:p>
        </p:txBody>
      </p:sp>
      <p:sp>
        <p:nvSpPr>
          <p:cNvPr id="15" name="Rectangle 14"/>
          <p:cNvSpPr/>
          <p:nvPr/>
        </p:nvSpPr>
        <p:spPr>
          <a:xfrm>
            <a:off x="502920" y="1299057"/>
            <a:ext cx="11186129" cy="1143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6" name="TextBox 15"/>
          <p:cNvSpPr txBox="1"/>
          <p:nvPr/>
        </p:nvSpPr>
        <p:spPr>
          <a:xfrm>
            <a:off x="502920" y="1363065"/>
            <a:ext cx="521207" cy="228600"/>
          </a:xfrm>
          <a:prstGeom prst="rect">
            <a:avLst/>
          </a:prstGeom>
          <a:noFill/>
        </p:spPr>
        <p:txBody>
          <a:bodyPr wrap="square" anchor="t" lIns="0" tIns="0" rIns="0" bIns="0">
            <a:noAutofit/>
          </a:bodyPr>
          <a:lstStyle/>
          <a:p>
            <a:pPr algn="l">
              <a:lnSpc>
                <a:spcPct val="100000"/>
              </a:lnSpc>
              <a:spcAft>
                <a:spcPts val="0"/>
              </a:spcAft>
            </a:pPr>
            <a:r>
              <a:rPr sz="1300" b="1">
                <a:solidFill>
                  <a:srgbClr val="0A1E3C"/>
                </a:solidFill>
                <a:latin typeface="Georgia"/>
              </a:rPr>
              <a:t>R3</a:t>
            </a:r>
          </a:p>
        </p:txBody>
      </p:sp>
      <p:sp>
        <p:nvSpPr>
          <p:cNvPr id="17" name="TextBox 16"/>
          <p:cNvSpPr txBox="1"/>
          <p:nvPr/>
        </p:nvSpPr>
        <p:spPr>
          <a:xfrm>
            <a:off x="1069848" y="1381353"/>
            <a:ext cx="2130551" cy="417880"/>
          </a:xfrm>
          <a:prstGeom prst="rect">
            <a:avLst/>
          </a:prstGeom>
          <a:noFill/>
        </p:spPr>
        <p:txBody>
          <a:bodyPr wrap="square" anchor="t" lIns="0" tIns="0" rIns="0" bIns="0">
            <a:noAutofit/>
          </a:bodyPr>
          <a:lstStyle/>
          <a:p>
            <a:pPr algn="l">
              <a:lnSpc>
                <a:spcPct val="114000"/>
              </a:lnSpc>
              <a:spcAft>
                <a:spcPts val="0"/>
              </a:spcAft>
            </a:pPr>
            <a:r>
              <a:rPr sz="1150" b="1">
                <a:solidFill>
                  <a:srgbClr val="0A1E3C"/>
                </a:solidFill>
                <a:latin typeface="Georgia"/>
              </a:rPr>
              <a:t>Phantom demand / double-counting</a:t>
            </a:r>
          </a:p>
        </p:txBody>
      </p:sp>
      <p:sp>
        <p:nvSpPr>
          <p:cNvPr id="18" name="Rectangle 17"/>
          <p:cNvSpPr/>
          <p:nvPr/>
        </p:nvSpPr>
        <p:spPr>
          <a:xfrm>
            <a:off x="3410711" y="1449933"/>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TextBox 18"/>
          <p:cNvSpPr txBox="1"/>
          <p:nvPr/>
        </p:nvSpPr>
        <p:spPr>
          <a:xfrm>
            <a:off x="3529584" y="1390497"/>
            <a:ext cx="4288536"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~6 of 7 requested MW won’t materialise (Oxford Economics)</a:t>
            </a:r>
          </a:p>
        </p:txBody>
      </p:sp>
      <p:sp>
        <p:nvSpPr>
          <p:cNvPr id="20" name="Rectangle 19"/>
          <p:cNvSpPr/>
          <p:nvPr/>
        </p:nvSpPr>
        <p:spPr>
          <a:xfrm>
            <a:off x="3410711" y="1660062"/>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TextBox 20"/>
          <p:cNvSpPr txBox="1"/>
          <p:nvPr/>
        </p:nvSpPr>
        <p:spPr>
          <a:xfrm>
            <a:off x="3529584" y="1600626"/>
            <a:ext cx="4288536"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11.4 GW NSW pipeline inflated vs build-out</a:t>
            </a:r>
          </a:p>
        </p:txBody>
      </p:sp>
      <p:sp>
        <p:nvSpPr>
          <p:cNvPr id="22" name="Rectangle 21"/>
          <p:cNvSpPr/>
          <p:nvPr/>
        </p:nvSpPr>
        <p:spPr>
          <a:xfrm>
            <a:off x="8028431" y="1449933"/>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TextBox 22"/>
          <p:cNvSpPr txBox="1"/>
          <p:nvPr/>
        </p:nvSpPr>
        <p:spPr>
          <a:xfrm>
            <a:off x="8147304" y="1390497"/>
            <a:ext cx="3340577"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Request withdrawals</a:t>
            </a:r>
          </a:p>
        </p:txBody>
      </p:sp>
      <p:sp>
        <p:nvSpPr>
          <p:cNvPr id="24" name="Rectangle 23"/>
          <p:cNvSpPr/>
          <p:nvPr/>
        </p:nvSpPr>
        <p:spPr>
          <a:xfrm>
            <a:off x="8028431" y="1660062"/>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TextBox 24"/>
          <p:cNvSpPr txBox="1"/>
          <p:nvPr/>
        </p:nvSpPr>
        <p:spPr>
          <a:xfrm>
            <a:off x="8147304" y="1600626"/>
            <a:ext cx="3340577"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Project silent-period extensions</a:t>
            </a:r>
          </a:p>
        </p:txBody>
      </p:sp>
      <p:sp>
        <p:nvSpPr>
          <p:cNvPr id="26" name="Rectangle 25"/>
          <p:cNvSpPr/>
          <p:nvPr/>
        </p:nvSpPr>
        <p:spPr>
          <a:xfrm>
            <a:off x="502920" y="1881530"/>
            <a:ext cx="11186129" cy="762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TextBox 26"/>
          <p:cNvSpPr txBox="1"/>
          <p:nvPr/>
        </p:nvSpPr>
        <p:spPr>
          <a:xfrm>
            <a:off x="502920" y="1945538"/>
            <a:ext cx="521207" cy="228600"/>
          </a:xfrm>
          <a:prstGeom prst="rect">
            <a:avLst/>
          </a:prstGeom>
          <a:noFill/>
        </p:spPr>
        <p:txBody>
          <a:bodyPr wrap="square" anchor="t" lIns="0" tIns="0" rIns="0" bIns="0">
            <a:noAutofit/>
          </a:bodyPr>
          <a:lstStyle/>
          <a:p>
            <a:pPr algn="l">
              <a:lnSpc>
                <a:spcPct val="100000"/>
              </a:lnSpc>
              <a:spcAft>
                <a:spcPts val="0"/>
              </a:spcAft>
            </a:pPr>
            <a:r>
              <a:rPr sz="1300" b="1">
                <a:solidFill>
                  <a:srgbClr val="0A1E3C"/>
                </a:solidFill>
                <a:latin typeface="Georgia"/>
              </a:rPr>
              <a:t>R4</a:t>
            </a:r>
          </a:p>
        </p:txBody>
      </p:sp>
      <p:sp>
        <p:nvSpPr>
          <p:cNvPr id="28" name="TextBox 27"/>
          <p:cNvSpPr txBox="1"/>
          <p:nvPr/>
        </p:nvSpPr>
        <p:spPr>
          <a:xfrm>
            <a:off x="1069848" y="1963826"/>
            <a:ext cx="2130551" cy="218084"/>
          </a:xfrm>
          <a:prstGeom prst="rect">
            <a:avLst/>
          </a:prstGeom>
          <a:noFill/>
        </p:spPr>
        <p:txBody>
          <a:bodyPr wrap="square" anchor="t" lIns="0" tIns="0" rIns="0" bIns="0">
            <a:noAutofit/>
          </a:bodyPr>
          <a:lstStyle/>
          <a:p>
            <a:pPr algn="l">
              <a:lnSpc>
                <a:spcPct val="114000"/>
              </a:lnSpc>
              <a:spcAft>
                <a:spcPts val="0"/>
              </a:spcAft>
            </a:pPr>
            <a:r>
              <a:rPr sz="1150" b="1">
                <a:solidFill>
                  <a:srgbClr val="0A1E3C"/>
                </a:solidFill>
                <a:latin typeface="Georgia"/>
              </a:rPr>
              <a:t>Cost of capital / valuation</a:t>
            </a:r>
          </a:p>
        </p:txBody>
      </p:sp>
      <p:sp>
        <p:nvSpPr>
          <p:cNvPr id="29" name="Rectangle 28"/>
          <p:cNvSpPr/>
          <p:nvPr/>
        </p:nvSpPr>
        <p:spPr>
          <a:xfrm>
            <a:off x="3410711" y="2032406"/>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TextBox 29"/>
          <p:cNvSpPr txBox="1"/>
          <p:nvPr/>
        </p:nvSpPr>
        <p:spPr>
          <a:xfrm>
            <a:off x="3529584" y="1972970"/>
            <a:ext cx="4288536"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NXT ~45x EV/EBITDA and AirTrunk 21x contracted price flawless conversion</a:t>
            </a:r>
          </a:p>
        </p:txBody>
      </p:sp>
      <p:sp>
        <p:nvSpPr>
          <p:cNvPr id="31" name="Rectangle 30"/>
          <p:cNvSpPr/>
          <p:nvPr/>
        </p:nvSpPr>
        <p:spPr>
          <a:xfrm>
            <a:off x="3410711" y="2242535"/>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2" name="TextBox 31"/>
          <p:cNvSpPr txBox="1"/>
          <p:nvPr/>
        </p:nvSpPr>
        <p:spPr>
          <a:xfrm>
            <a:off x="3529584" y="2183099"/>
            <a:ext cx="4288536"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-14% month shows fragility</a:t>
            </a:r>
          </a:p>
        </p:txBody>
      </p:sp>
      <p:sp>
        <p:nvSpPr>
          <p:cNvPr id="33" name="Rectangle 32"/>
          <p:cNvSpPr/>
          <p:nvPr/>
        </p:nvSpPr>
        <p:spPr>
          <a:xfrm>
            <a:off x="3410711" y="2452664"/>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TextBox 33"/>
          <p:cNvSpPr txBox="1"/>
          <p:nvPr/>
        </p:nvSpPr>
        <p:spPr>
          <a:xfrm>
            <a:off x="3529584" y="2393228"/>
            <a:ext cx="4288536"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Stack APAC sale tests exit depth</a:t>
            </a:r>
          </a:p>
        </p:txBody>
      </p:sp>
      <p:sp>
        <p:nvSpPr>
          <p:cNvPr id="35" name="Rectangle 34"/>
          <p:cNvSpPr/>
          <p:nvPr/>
        </p:nvSpPr>
        <p:spPr>
          <a:xfrm>
            <a:off x="8028431" y="2032406"/>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TextBox 35"/>
          <p:cNvSpPr txBox="1"/>
          <p:nvPr/>
        </p:nvSpPr>
        <p:spPr>
          <a:xfrm>
            <a:off x="8147304" y="1972970"/>
            <a:ext cx="3340577"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REIT IPO pricing</a:t>
            </a:r>
          </a:p>
        </p:txBody>
      </p:sp>
      <p:sp>
        <p:nvSpPr>
          <p:cNvPr id="37" name="Rectangle 36"/>
          <p:cNvSpPr/>
          <p:nvPr/>
        </p:nvSpPr>
        <p:spPr>
          <a:xfrm>
            <a:off x="8028431" y="2242535"/>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TextBox 37"/>
          <p:cNvSpPr txBox="1"/>
          <p:nvPr/>
        </p:nvSpPr>
        <p:spPr>
          <a:xfrm>
            <a:off x="8147304" y="2183099"/>
            <a:ext cx="3340577"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NXT order-book conversion rate</a:t>
            </a:r>
          </a:p>
        </p:txBody>
      </p:sp>
      <p:sp>
        <p:nvSpPr>
          <p:cNvPr id="39" name="Rectangle 38"/>
          <p:cNvSpPr/>
          <p:nvPr/>
        </p:nvSpPr>
        <p:spPr>
          <a:xfrm>
            <a:off x="8028431" y="2452664"/>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0" name="TextBox 39"/>
          <p:cNvSpPr txBox="1"/>
          <p:nvPr/>
        </p:nvSpPr>
        <p:spPr>
          <a:xfrm>
            <a:off x="8147304" y="2393228"/>
            <a:ext cx="3340577"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Credit spreads on SLLs</a:t>
            </a:r>
          </a:p>
        </p:txBody>
      </p:sp>
      <p:sp>
        <p:nvSpPr>
          <p:cNvPr id="41" name="Rectangle 40"/>
          <p:cNvSpPr/>
          <p:nvPr/>
        </p:nvSpPr>
        <p:spPr>
          <a:xfrm>
            <a:off x="502920" y="2649077"/>
            <a:ext cx="11186129" cy="762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TextBox 41"/>
          <p:cNvSpPr txBox="1"/>
          <p:nvPr/>
        </p:nvSpPr>
        <p:spPr>
          <a:xfrm>
            <a:off x="502920" y="2713085"/>
            <a:ext cx="521207" cy="228600"/>
          </a:xfrm>
          <a:prstGeom prst="rect">
            <a:avLst/>
          </a:prstGeom>
          <a:noFill/>
        </p:spPr>
        <p:txBody>
          <a:bodyPr wrap="square" anchor="t" lIns="0" tIns="0" rIns="0" bIns="0">
            <a:noAutofit/>
          </a:bodyPr>
          <a:lstStyle/>
          <a:p>
            <a:pPr algn="l">
              <a:lnSpc>
                <a:spcPct val="100000"/>
              </a:lnSpc>
              <a:spcAft>
                <a:spcPts val="0"/>
              </a:spcAft>
            </a:pPr>
            <a:r>
              <a:rPr sz="1300" b="1">
                <a:solidFill>
                  <a:srgbClr val="0A1E3C"/>
                </a:solidFill>
                <a:latin typeface="Georgia"/>
              </a:rPr>
              <a:t>R5</a:t>
            </a:r>
          </a:p>
        </p:txBody>
      </p:sp>
      <p:sp>
        <p:nvSpPr>
          <p:cNvPr id="43" name="TextBox 42"/>
          <p:cNvSpPr txBox="1"/>
          <p:nvPr/>
        </p:nvSpPr>
        <p:spPr>
          <a:xfrm>
            <a:off x="1069848" y="2731373"/>
            <a:ext cx="2130551" cy="417880"/>
          </a:xfrm>
          <a:prstGeom prst="rect">
            <a:avLst/>
          </a:prstGeom>
          <a:noFill/>
        </p:spPr>
        <p:txBody>
          <a:bodyPr wrap="square" anchor="t" lIns="0" tIns="0" rIns="0" bIns="0">
            <a:noAutofit/>
          </a:bodyPr>
          <a:lstStyle/>
          <a:p>
            <a:pPr algn="l">
              <a:lnSpc>
                <a:spcPct val="114000"/>
              </a:lnSpc>
              <a:spcAft>
                <a:spcPts val="0"/>
              </a:spcAft>
            </a:pPr>
            <a:r>
              <a:rPr sz="1150" b="1">
                <a:solidFill>
                  <a:srgbClr val="0A1E3C"/>
                </a:solidFill>
                <a:latin typeface="Georgia"/>
              </a:rPr>
              <a:t>Concentration (demand &amp; geography)</a:t>
            </a:r>
          </a:p>
        </p:txBody>
      </p:sp>
      <p:sp>
        <p:nvSpPr>
          <p:cNvPr id="44" name="Rectangle 43"/>
          <p:cNvSpPr/>
          <p:nvPr/>
        </p:nvSpPr>
        <p:spPr>
          <a:xfrm>
            <a:off x="3410711" y="2799953"/>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5" name="TextBox 44"/>
          <p:cNvSpPr txBox="1"/>
          <p:nvPr/>
        </p:nvSpPr>
        <p:spPr>
          <a:xfrm>
            <a:off x="3529584" y="2740517"/>
            <a:ext cx="4288536"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One 555 MW contract = ~40% of 2025 operating capacity</a:t>
            </a:r>
          </a:p>
        </p:txBody>
      </p:sp>
      <p:sp>
        <p:nvSpPr>
          <p:cNvPr id="46" name="Rectangle 45"/>
          <p:cNvSpPr/>
          <p:nvPr/>
        </p:nvSpPr>
        <p:spPr>
          <a:xfrm>
            <a:off x="3410711" y="3010082"/>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7" name="TextBox 46"/>
          <p:cNvSpPr txBox="1"/>
          <p:nvPr/>
        </p:nvSpPr>
        <p:spPr>
          <a:xfrm>
            <a:off x="3529584" y="2950646"/>
            <a:ext cx="4288536"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NSW+VIC pipeline in ~4 suburbs</a:t>
            </a:r>
          </a:p>
        </p:txBody>
      </p:sp>
      <p:sp>
        <p:nvSpPr>
          <p:cNvPr id="48" name="Rectangle 47"/>
          <p:cNvSpPr/>
          <p:nvPr/>
        </p:nvSpPr>
        <p:spPr>
          <a:xfrm>
            <a:off x="3410711" y="3220212"/>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9" name="TextBox 48"/>
          <p:cNvSpPr txBox="1"/>
          <p:nvPr/>
        </p:nvSpPr>
        <p:spPr>
          <a:xfrm>
            <a:off x="3529584" y="3160776"/>
            <a:ext cx="4288536"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CDC = ~40% of Infratil value</a:t>
            </a:r>
          </a:p>
        </p:txBody>
      </p:sp>
      <p:sp>
        <p:nvSpPr>
          <p:cNvPr id="50" name="Rectangle 49"/>
          <p:cNvSpPr/>
          <p:nvPr/>
        </p:nvSpPr>
        <p:spPr>
          <a:xfrm>
            <a:off x="8028431" y="2799953"/>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1" name="TextBox 50"/>
          <p:cNvSpPr txBox="1"/>
          <p:nvPr/>
        </p:nvSpPr>
        <p:spPr>
          <a:xfrm>
            <a:off x="8147304" y="2740517"/>
            <a:ext cx="3340577"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Tenant counterparty ratings</a:t>
            </a:r>
          </a:p>
        </p:txBody>
      </p:sp>
      <p:sp>
        <p:nvSpPr>
          <p:cNvPr id="52" name="Rectangle 51"/>
          <p:cNvSpPr/>
          <p:nvPr/>
        </p:nvSpPr>
        <p:spPr>
          <a:xfrm>
            <a:off x="8028431" y="3010082"/>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3" name="TextBox 52"/>
          <p:cNvSpPr txBox="1"/>
          <p:nvPr/>
        </p:nvSpPr>
        <p:spPr>
          <a:xfrm>
            <a:off x="8147304" y="2950646"/>
            <a:ext cx="3340577"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Precinct-level grid notices</a:t>
            </a:r>
          </a:p>
        </p:txBody>
      </p:sp>
      <p:sp>
        <p:nvSpPr>
          <p:cNvPr id="54" name="Rectangle 53"/>
          <p:cNvSpPr/>
          <p:nvPr/>
        </p:nvSpPr>
        <p:spPr>
          <a:xfrm>
            <a:off x="502920" y="3416625"/>
            <a:ext cx="11186129" cy="1143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5" name="TextBox 54"/>
          <p:cNvSpPr txBox="1"/>
          <p:nvPr/>
        </p:nvSpPr>
        <p:spPr>
          <a:xfrm>
            <a:off x="502920" y="3471489"/>
            <a:ext cx="11186129" cy="161909"/>
          </a:xfrm>
          <a:prstGeom prst="rect">
            <a:avLst/>
          </a:prstGeom>
          <a:noFill/>
        </p:spPr>
        <p:txBody>
          <a:bodyPr wrap="square" anchor="t" lIns="0" tIns="0" rIns="0" bIns="0">
            <a:noAutofit/>
          </a:bodyPr>
          <a:lstStyle/>
          <a:p>
            <a:pPr algn="l">
              <a:lnSpc>
                <a:spcPct val="124000"/>
              </a:lnSpc>
              <a:spcAft>
                <a:spcPts val="0"/>
              </a:spcAft>
            </a:pPr>
            <a:r>
              <a:rPr sz="760" b="0">
                <a:solidFill>
                  <a:srgbClr val="5B6B84"/>
                </a:solidFill>
                <a:latin typeface="Arial"/>
              </a:rPr>
              <a:t>Ranking: inashanu judgement on likelihood × impact over 24 months, anchored to dossier evidence; matrix positioning on page 67.</a:t>
            </a:r>
          </a:p>
        </p:txBody>
      </p:sp>
      <p:sp>
        <p:nvSpPr>
          <p:cNvPr id="56" name="TextBox 55"/>
          <p:cNvSpPr txBox="1"/>
          <p:nvPr/>
        </p:nvSpPr>
        <p:spPr>
          <a:xfrm>
            <a:off x="502920" y="3852854"/>
            <a:ext cx="11186129"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The evidence in numbers</a:t>
            </a:r>
          </a:p>
        </p:txBody>
      </p:sp>
      <p:sp>
        <p:nvSpPr>
          <p:cNvPr id="57" name="Rectangle 56"/>
          <p:cNvSpPr/>
          <p:nvPr/>
        </p:nvSpPr>
        <p:spPr>
          <a:xfrm>
            <a:off x="502920" y="4035734"/>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8" name="Rectangle 57"/>
          <p:cNvSpPr/>
          <p:nvPr/>
        </p:nvSpPr>
        <p:spPr>
          <a:xfrm>
            <a:off x="502920" y="4127174"/>
            <a:ext cx="11186129" cy="85953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9" name="TextBox 58"/>
          <p:cNvSpPr txBox="1"/>
          <p:nvPr/>
        </p:nvSpPr>
        <p:spPr>
          <a:xfrm>
            <a:off x="649224" y="4236902"/>
            <a:ext cx="1944617"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~6 of 7</a:t>
            </a:r>
          </a:p>
        </p:txBody>
      </p:sp>
      <p:sp>
        <p:nvSpPr>
          <p:cNvPr id="60" name="TextBox 59"/>
          <p:cNvSpPr txBox="1"/>
          <p:nvPr/>
        </p:nvSpPr>
        <p:spPr>
          <a:xfrm>
            <a:off x="649224" y="4618329"/>
            <a:ext cx="1944617"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Requested MW that won’t materialise (R3)</a:t>
            </a:r>
          </a:p>
        </p:txBody>
      </p:sp>
      <p:sp>
        <p:nvSpPr>
          <p:cNvPr id="61" name="Rectangle 60"/>
          <p:cNvSpPr/>
          <p:nvPr/>
        </p:nvSpPr>
        <p:spPr>
          <a:xfrm>
            <a:off x="2740145" y="4255190"/>
            <a:ext cx="11430" cy="60350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2" name="TextBox 61"/>
          <p:cNvSpPr txBox="1"/>
          <p:nvPr/>
        </p:nvSpPr>
        <p:spPr>
          <a:xfrm>
            <a:off x="2886449" y="4236902"/>
            <a:ext cx="1944617"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11.4 GW</a:t>
            </a:r>
          </a:p>
        </p:txBody>
      </p:sp>
      <p:sp>
        <p:nvSpPr>
          <p:cNvPr id="63" name="TextBox 62"/>
          <p:cNvSpPr txBox="1"/>
          <p:nvPr/>
        </p:nvSpPr>
        <p:spPr>
          <a:xfrm>
            <a:off x="2886449" y="4618329"/>
            <a:ext cx="1944617"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NSW pipeline, inflated vs build-out (R3)</a:t>
            </a:r>
          </a:p>
        </p:txBody>
      </p:sp>
      <p:sp>
        <p:nvSpPr>
          <p:cNvPr id="64" name="Rectangle 63"/>
          <p:cNvSpPr/>
          <p:nvPr/>
        </p:nvSpPr>
        <p:spPr>
          <a:xfrm>
            <a:off x="4977371" y="4255190"/>
            <a:ext cx="11430" cy="60350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5" name="TextBox 64"/>
          <p:cNvSpPr txBox="1"/>
          <p:nvPr/>
        </p:nvSpPr>
        <p:spPr>
          <a:xfrm>
            <a:off x="5123675" y="4236902"/>
            <a:ext cx="1944617"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~45x</a:t>
            </a:r>
          </a:p>
        </p:txBody>
      </p:sp>
      <p:sp>
        <p:nvSpPr>
          <p:cNvPr id="66" name="TextBox 65"/>
          <p:cNvSpPr txBox="1"/>
          <p:nvPr/>
        </p:nvSpPr>
        <p:spPr>
          <a:xfrm>
            <a:off x="5123675" y="4618329"/>
            <a:ext cx="1944617"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NXT EV/EBITDA (R4)</a:t>
            </a:r>
          </a:p>
        </p:txBody>
      </p:sp>
      <p:sp>
        <p:nvSpPr>
          <p:cNvPr id="67" name="Rectangle 66"/>
          <p:cNvSpPr/>
          <p:nvPr/>
        </p:nvSpPr>
        <p:spPr>
          <a:xfrm>
            <a:off x="7214597" y="4255190"/>
            <a:ext cx="11430" cy="60350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8" name="TextBox 67"/>
          <p:cNvSpPr txBox="1"/>
          <p:nvPr/>
        </p:nvSpPr>
        <p:spPr>
          <a:xfrm>
            <a:off x="7360901" y="4236902"/>
            <a:ext cx="1944617"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21x</a:t>
            </a:r>
          </a:p>
        </p:txBody>
      </p:sp>
      <p:sp>
        <p:nvSpPr>
          <p:cNvPr id="69" name="TextBox 68"/>
          <p:cNvSpPr txBox="1"/>
          <p:nvPr/>
        </p:nvSpPr>
        <p:spPr>
          <a:xfrm>
            <a:off x="7360901" y="4618329"/>
            <a:ext cx="1944617"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AirTrunk contracted price (R4)</a:t>
            </a:r>
          </a:p>
        </p:txBody>
      </p:sp>
      <p:sp>
        <p:nvSpPr>
          <p:cNvPr id="70" name="Rectangle 69"/>
          <p:cNvSpPr/>
          <p:nvPr/>
        </p:nvSpPr>
        <p:spPr>
          <a:xfrm>
            <a:off x="9451823" y="4255190"/>
            <a:ext cx="11430" cy="603503"/>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1" name="TextBox 70"/>
          <p:cNvSpPr txBox="1"/>
          <p:nvPr/>
        </p:nvSpPr>
        <p:spPr>
          <a:xfrm>
            <a:off x="9598127" y="4236902"/>
            <a:ext cx="1944617"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~40%</a:t>
            </a:r>
          </a:p>
        </p:txBody>
      </p:sp>
      <p:sp>
        <p:nvSpPr>
          <p:cNvPr id="72" name="TextBox 71"/>
          <p:cNvSpPr txBox="1"/>
          <p:nvPr/>
        </p:nvSpPr>
        <p:spPr>
          <a:xfrm>
            <a:off x="9598127" y="4618329"/>
            <a:ext cx="1944617" cy="295229"/>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Of 2025 operating capacity in one 555 MW contract (R5)</a:t>
            </a:r>
          </a:p>
        </p:txBody>
      </p:sp>
      <p:sp>
        <p:nvSpPr>
          <p:cNvPr id="73" name="Rectangle 72"/>
          <p:cNvSpPr/>
          <p:nvPr/>
        </p:nvSpPr>
        <p:spPr>
          <a:xfrm>
            <a:off x="502920" y="5131673"/>
            <a:ext cx="11186129" cy="830214"/>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4" name="Rectangle 73"/>
          <p:cNvSpPr/>
          <p:nvPr/>
        </p:nvSpPr>
        <p:spPr>
          <a:xfrm>
            <a:off x="502920" y="5131673"/>
            <a:ext cx="41148" cy="83021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5" name="TextBox 74"/>
          <p:cNvSpPr txBox="1"/>
          <p:nvPr/>
        </p:nvSpPr>
        <p:spPr>
          <a:xfrm>
            <a:off x="685800" y="5259689"/>
            <a:ext cx="10875233" cy="183733"/>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HOW TO READ THIS REGISTER</a:t>
            </a:r>
          </a:p>
        </p:txBody>
      </p:sp>
      <p:sp>
        <p:nvSpPr>
          <p:cNvPr id="76" name="TextBox 75"/>
          <p:cNvSpPr txBox="1"/>
          <p:nvPr/>
        </p:nvSpPr>
        <p:spPr>
          <a:xfrm>
            <a:off x="685800" y="5489143"/>
            <a:ext cx="10875233" cy="363016"/>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Position on the matrix is inashanu judgement, not measurement: likelihood over the next 24 months against impact on sector economics. Every risk’s evidence base is cited in the tables; R1–R5 (pages 67–68) are the near-term, high-severity cluster.</a:t>
            </a:r>
          </a:p>
        </p:txBody>
      </p:sp>
      <p:sp>
        <p:nvSpPr>
          <p:cNvPr id="77" name="TextBox 76"/>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dossier Section 10.2 synthesis: PwC (Mar 2026); M3 (Nov 2025); IMARC (2026); The Good Builder (May 2026); Next West Observer (Aug 2026); CBRE via UVRN (Jul 2026); KWM (Aug 2026).</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11 · Risk register</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69</a:t>
            </a:r>
          </a:p>
        </p:txBody>
      </p:sp>
      <p:sp>
        <p:nvSpPr>
          <p:cNvPr id="9" name="TextBox 8"/>
          <p:cNvSpPr txBox="1"/>
          <p:nvPr/>
        </p:nvSpPr>
        <p:spPr>
          <a:xfrm>
            <a:off x="502920" y="576072"/>
            <a:ext cx="11186129"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Risk register (2 of 2): obsolescence and demand-shift are the slow-burners the market underprices</a:t>
            </a:r>
          </a:p>
        </p:txBody>
      </p:sp>
      <p:sp>
        <p:nvSpPr>
          <p:cNvPr id="10" name="Rectangle 9"/>
          <p:cNvSpPr/>
          <p:nvPr/>
        </p:nvSpPr>
        <p:spPr>
          <a:xfrm>
            <a:off x="502920" y="1006449"/>
            <a:ext cx="11186129" cy="1143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1" name="TextBox 10"/>
          <p:cNvSpPr txBox="1"/>
          <p:nvPr/>
        </p:nvSpPr>
        <p:spPr>
          <a:xfrm>
            <a:off x="502920" y="1070457"/>
            <a:ext cx="475488" cy="164592"/>
          </a:xfrm>
          <a:prstGeom prst="rect">
            <a:avLst/>
          </a:prstGeom>
          <a:noFill/>
        </p:spPr>
        <p:txBody>
          <a:bodyPr wrap="square" anchor="t" lIns="0" tIns="0" rIns="0" bIns="0">
            <a:noAutofit/>
          </a:bodyPr>
          <a:lstStyle/>
          <a:p>
            <a:pPr algn="l">
              <a:lnSpc>
                <a:spcPct val="122000"/>
              </a:lnSpc>
              <a:spcAft>
                <a:spcPts val="0"/>
              </a:spcAft>
            </a:pPr>
            <a:r>
              <a:rPr sz="860" b="1">
                <a:solidFill>
                  <a:srgbClr val="0A1E3C"/>
                </a:solidFill>
                <a:latin typeface="Arial"/>
              </a:rPr>
              <a:t>#</a:t>
            </a:r>
          </a:p>
        </p:txBody>
      </p:sp>
      <p:sp>
        <p:nvSpPr>
          <p:cNvPr id="12" name="TextBox 11"/>
          <p:cNvSpPr txBox="1"/>
          <p:nvPr/>
        </p:nvSpPr>
        <p:spPr>
          <a:xfrm>
            <a:off x="1069848" y="1070457"/>
            <a:ext cx="2240279" cy="164592"/>
          </a:xfrm>
          <a:prstGeom prst="rect">
            <a:avLst/>
          </a:prstGeom>
          <a:noFill/>
        </p:spPr>
        <p:txBody>
          <a:bodyPr wrap="square" anchor="t" lIns="0" tIns="0" rIns="0" bIns="0">
            <a:noAutofit/>
          </a:bodyPr>
          <a:lstStyle/>
          <a:p>
            <a:pPr algn="l">
              <a:lnSpc>
                <a:spcPct val="122000"/>
              </a:lnSpc>
              <a:spcAft>
                <a:spcPts val="0"/>
              </a:spcAft>
            </a:pPr>
            <a:r>
              <a:rPr sz="860" b="1">
                <a:solidFill>
                  <a:srgbClr val="0A1E3C"/>
                </a:solidFill>
                <a:latin typeface="Arial"/>
              </a:rPr>
              <a:t>Risk</a:t>
            </a:r>
          </a:p>
        </p:txBody>
      </p:sp>
      <p:sp>
        <p:nvSpPr>
          <p:cNvPr id="13" name="TextBox 12"/>
          <p:cNvSpPr txBox="1"/>
          <p:nvPr/>
        </p:nvSpPr>
        <p:spPr>
          <a:xfrm>
            <a:off x="3401568" y="1070457"/>
            <a:ext cx="4526280" cy="164592"/>
          </a:xfrm>
          <a:prstGeom prst="rect">
            <a:avLst/>
          </a:prstGeom>
          <a:noFill/>
        </p:spPr>
        <p:txBody>
          <a:bodyPr wrap="square" anchor="t" lIns="0" tIns="0" rIns="0" bIns="0">
            <a:noAutofit/>
          </a:bodyPr>
          <a:lstStyle/>
          <a:p>
            <a:pPr algn="l">
              <a:lnSpc>
                <a:spcPct val="122000"/>
              </a:lnSpc>
              <a:spcAft>
                <a:spcPts val="0"/>
              </a:spcAft>
            </a:pPr>
            <a:r>
              <a:rPr sz="860" b="1">
                <a:solidFill>
                  <a:srgbClr val="0A1E3C"/>
                </a:solidFill>
                <a:latin typeface="Arial"/>
              </a:rPr>
              <a:t>Evidence</a:t>
            </a:r>
          </a:p>
        </p:txBody>
      </p:sp>
      <p:sp>
        <p:nvSpPr>
          <p:cNvPr id="14" name="TextBox 13"/>
          <p:cNvSpPr txBox="1"/>
          <p:nvPr/>
        </p:nvSpPr>
        <p:spPr>
          <a:xfrm>
            <a:off x="8019288" y="1070457"/>
            <a:ext cx="3578321" cy="164592"/>
          </a:xfrm>
          <a:prstGeom prst="rect">
            <a:avLst/>
          </a:prstGeom>
          <a:noFill/>
        </p:spPr>
        <p:txBody>
          <a:bodyPr wrap="square" anchor="t" lIns="0" tIns="0" rIns="0" bIns="0">
            <a:noAutofit/>
          </a:bodyPr>
          <a:lstStyle/>
          <a:p>
            <a:pPr algn="l">
              <a:lnSpc>
                <a:spcPct val="122000"/>
              </a:lnSpc>
              <a:spcAft>
                <a:spcPts val="0"/>
              </a:spcAft>
            </a:pPr>
            <a:r>
              <a:rPr sz="860" b="1">
                <a:solidFill>
                  <a:srgbClr val="0A1E3C"/>
                </a:solidFill>
                <a:latin typeface="Arial"/>
              </a:rPr>
              <a:t>Early indicators</a:t>
            </a:r>
          </a:p>
        </p:txBody>
      </p:sp>
      <p:sp>
        <p:nvSpPr>
          <p:cNvPr id="15" name="Rectangle 14"/>
          <p:cNvSpPr/>
          <p:nvPr/>
        </p:nvSpPr>
        <p:spPr>
          <a:xfrm>
            <a:off x="502920" y="1299057"/>
            <a:ext cx="11186129" cy="1143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6" name="TextBox 15"/>
          <p:cNvSpPr txBox="1"/>
          <p:nvPr/>
        </p:nvSpPr>
        <p:spPr>
          <a:xfrm>
            <a:off x="502920" y="1399839"/>
            <a:ext cx="521207" cy="228600"/>
          </a:xfrm>
          <a:prstGeom prst="rect">
            <a:avLst/>
          </a:prstGeom>
          <a:noFill/>
        </p:spPr>
        <p:txBody>
          <a:bodyPr wrap="square" anchor="t" lIns="0" tIns="0" rIns="0" bIns="0">
            <a:noAutofit/>
          </a:bodyPr>
          <a:lstStyle/>
          <a:p>
            <a:pPr algn="l">
              <a:lnSpc>
                <a:spcPct val="100000"/>
              </a:lnSpc>
              <a:spcAft>
                <a:spcPts val="0"/>
              </a:spcAft>
            </a:pPr>
            <a:r>
              <a:rPr sz="1300" b="1">
                <a:solidFill>
                  <a:srgbClr val="0A1E3C"/>
                </a:solidFill>
                <a:latin typeface="Georgia"/>
              </a:rPr>
              <a:t>R6</a:t>
            </a:r>
          </a:p>
        </p:txBody>
      </p:sp>
      <p:sp>
        <p:nvSpPr>
          <p:cNvPr id="17" name="TextBox 16"/>
          <p:cNvSpPr txBox="1"/>
          <p:nvPr/>
        </p:nvSpPr>
        <p:spPr>
          <a:xfrm>
            <a:off x="1069848" y="1418127"/>
            <a:ext cx="2130551" cy="218084"/>
          </a:xfrm>
          <a:prstGeom prst="rect">
            <a:avLst/>
          </a:prstGeom>
          <a:noFill/>
        </p:spPr>
        <p:txBody>
          <a:bodyPr wrap="square" anchor="t" lIns="0" tIns="0" rIns="0" bIns="0">
            <a:noAutofit/>
          </a:bodyPr>
          <a:lstStyle/>
          <a:p>
            <a:pPr algn="l">
              <a:lnSpc>
                <a:spcPct val="114000"/>
              </a:lnSpc>
              <a:spcAft>
                <a:spcPts val="0"/>
              </a:spcAft>
            </a:pPr>
            <a:r>
              <a:rPr sz="1150" b="1">
                <a:solidFill>
                  <a:srgbClr val="0A1E3C"/>
                </a:solidFill>
                <a:latin typeface="Georgia"/>
              </a:rPr>
              <a:t>Obsolescence</a:t>
            </a:r>
          </a:p>
        </p:txBody>
      </p:sp>
      <p:sp>
        <p:nvSpPr>
          <p:cNvPr id="18" name="Rectangle 17"/>
          <p:cNvSpPr/>
          <p:nvPr/>
        </p:nvSpPr>
        <p:spPr>
          <a:xfrm>
            <a:off x="3410711" y="1486707"/>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TextBox 18"/>
          <p:cNvSpPr txBox="1"/>
          <p:nvPr/>
        </p:nvSpPr>
        <p:spPr>
          <a:xfrm>
            <a:off x="3529584" y="1427271"/>
            <a:ext cx="4288536"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Air-cooled legacy stock vs 40–100+ kW/rack AI loads</a:t>
            </a:r>
          </a:p>
        </p:txBody>
      </p:sp>
      <p:sp>
        <p:nvSpPr>
          <p:cNvPr id="20" name="Rectangle 19"/>
          <p:cNvSpPr/>
          <p:nvPr/>
        </p:nvSpPr>
        <p:spPr>
          <a:xfrm>
            <a:off x="3410711" y="1696836"/>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TextBox 20"/>
          <p:cNvSpPr txBox="1"/>
          <p:nvPr/>
        </p:nvSpPr>
        <p:spPr>
          <a:xfrm>
            <a:off x="3529584" y="1637400"/>
            <a:ext cx="4288536"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GPU generation turnover (B200 → GB300 → Rubin) shortens economic life</a:t>
            </a:r>
          </a:p>
        </p:txBody>
      </p:sp>
      <p:sp>
        <p:nvSpPr>
          <p:cNvPr id="22" name="Rectangle 21"/>
          <p:cNvSpPr/>
          <p:nvPr/>
        </p:nvSpPr>
        <p:spPr>
          <a:xfrm>
            <a:off x="3410711" y="1906965"/>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TextBox 22"/>
          <p:cNvSpPr txBox="1"/>
          <p:nvPr/>
        </p:nvSpPr>
        <p:spPr>
          <a:xfrm>
            <a:off x="3529584" y="1847529"/>
            <a:ext cx="4288536"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PwC flags obsolescence as key yield driver</a:t>
            </a:r>
          </a:p>
        </p:txBody>
      </p:sp>
      <p:sp>
        <p:nvSpPr>
          <p:cNvPr id="24" name="Rectangle 23"/>
          <p:cNvSpPr/>
          <p:nvPr/>
        </p:nvSpPr>
        <p:spPr>
          <a:xfrm>
            <a:off x="8028431" y="1486707"/>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TextBox 24"/>
          <p:cNvSpPr txBox="1"/>
          <p:nvPr/>
        </p:nvSpPr>
        <p:spPr>
          <a:xfrm>
            <a:off x="8147304" y="1427271"/>
            <a:ext cx="3340577"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Liquid-cooling retrofit capex announcements</a:t>
            </a:r>
          </a:p>
        </p:txBody>
      </p:sp>
      <p:sp>
        <p:nvSpPr>
          <p:cNvPr id="26" name="Rectangle 25"/>
          <p:cNvSpPr/>
          <p:nvPr/>
        </p:nvSpPr>
        <p:spPr>
          <a:xfrm>
            <a:off x="8028431" y="1696836"/>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TextBox 26"/>
          <p:cNvSpPr txBox="1"/>
          <p:nvPr/>
        </p:nvSpPr>
        <p:spPr>
          <a:xfrm>
            <a:off x="8147304" y="1637400"/>
            <a:ext cx="3340577"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Legacy vacancy divergence</a:t>
            </a:r>
          </a:p>
        </p:txBody>
      </p:sp>
      <p:sp>
        <p:nvSpPr>
          <p:cNvPr id="28" name="Rectangle 27"/>
          <p:cNvSpPr/>
          <p:nvPr/>
        </p:nvSpPr>
        <p:spPr>
          <a:xfrm>
            <a:off x="502920" y="2140153"/>
            <a:ext cx="11186129" cy="762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TextBox 28"/>
          <p:cNvSpPr txBox="1"/>
          <p:nvPr/>
        </p:nvSpPr>
        <p:spPr>
          <a:xfrm>
            <a:off x="502920" y="2240935"/>
            <a:ext cx="521207" cy="228600"/>
          </a:xfrm>
          <a:prstGeom prst="rect">
            <a:avLst/>
          </a:prstGeom>
          <a:noFill/>
        </p:spPr>
        <p:txBody>
          <a:bodyPr wrap="square" anchor="t" lIns="0" tIns="0" rIns="0" bIns="0">
            <a:noAutofit/>
          </a:bodyPr>
          <a:lstStyle/>
          <a:p>
            <a:pPr algn="l">
              <a:lnSpc>
                <a:spcPct val="100000"/>
              </a:lnSpc>
              <a:spcAft>
                <a:spcPts val="0"/>
              </a:spcAft>
            </a:pPr>
            <a:r>
              <a:rPr sz="1300" b="1">
                <a:solidFill>
                  <a:srgbClr val="0A1E3C"/>
                </a:solidFill>
                <a:latin typeface="Georgia"/>
              </a:rPr>
              <a:t>R7</a:t>
            </a:r>
          </a:p>
        </p:txBody>
      </p:sp>
      <p:sp>
        <p:nvSpPr>
          <p:cNvPr id="30" name="TextBox 29"/>
          <p:cNvSpPr txBox="1"/>
          <p:nvPr/>
        </p:nvSpPr>
        <p:spPr>
          <a:xfrm>
            <a:off x="1069848" y="2259223"/>
            <a:ext cx="2130551" cy="218084"/>
          </a:xfrm>
          <a:prstGeom prst="rect">
            <a:avLst/>
          </a:prstGeom>
          <a:noFill/>
        </p:spPr>
        <p:txBody>
          <a:bodyPr wrap="square" anchor="t" lIns="0" tIns="0" rIns="0" bIns="0">
            <a:noAutofit/>
          </a:bodyPr>
          <a:lstStyle/>
          <a:p>
            <a:pPr algn="l">
              <a:lnSpc>
                <a:spcPct val="114000"/>
              </a:lnSpc>
              <a:spcAft>
                <a:spcPts val="0"/>
              </a:spcAft>
            </a:pPr>
            <a:r>
              <a:rPr sz="1150" b="1">
                <a:solidFill>
                  <a:srgbClr val="0A1E3C"/>
                </a:solidFill>
                <a:latin typeface="Georgia"/>
              </a:rPr>
              <a:t>Construction &amp; labour</a:t>
            </a:r>
          </a:p>
        </p:txBody>
      </p:sp>
      <p:sp>
        <p:nvSpPr>
          <p:cNvPr id="31" name="Rectangle 30"/>
          <p:cNvSpPr/>
          <p:nvPr/>
        </p:nvSpPr>
        <p:spPr>
          <a:xfrm>
            <a:off x="3410711" y="2327803"/>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2" name="TextBox 31"/>
          <p:cNvSpPr txBox="1"/>
          <p:nvPr/>
        </p:nvSpPr>
        <p:spPr>
          <a:xfrm>
            <a:off x="3529584" y="2268367"/>
            <a:ext cx="4288536"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Sydney/Melbourne costs just below Tokyo/Singapore</a:t>
            </a:r>
          </a:p>
        </p:txBody>
      </p:sp>
      <p:sp>
        <p:nvSpPr>
          <p:cNvPr id="33" name="Rectangle 32"/>
          <p:cNvSpPr/>
          <p:nvPr/>
        </p:nvSpPr>
        <p:spPr>
          <a:xfrm>
            <a:off x="3410711" y="2537932"/>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TextBox 33"/>
          <p:cNvSpPr txBox="1"/>
          <p:nvPr/>
        </p:nvSpPr>
        <p:spPr>
          <a:xfrm>
            <a:off x="3529584" y="2478496"/>
            <a:ext cx="4288536"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22% vacancy for senior M&amp;E/cyber engineers</a:t>
            </a:r>
          </a:p>
        </p:txBody>
      </p:sp>
      <p:sp>
        <p:nvSpPr>
          <p:cNvPr id="35" name="Rectangle 34"/>
          <p:cNvSpPr/>
          <p:nvPr/>
        </p:nvSpPr>
        <p:spPr>
          <a:xfrm>
            <a:off x="3410711" y="2748061"/>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TextBox 35"/>
          <p:cNvSpPr txBox="1"/>
          <p:nvPr/>
        </p:nvSpPr>
        <p:spPr>
          <a:xfrm>
            <a:off x="3529584" y="2688625"/>
            <a:ext cx="4288536"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DCs compete with housing for trades</a:t>
            </a:r>
          </a:p>
        </p:txBody>
      </p:sp>
      <p:sp>
        <p:nvSpPr>
          <p:cNvPr id="37" name="Rectangle 36"/>
          <p:cNvSpPr/>
          <p:nvPr/>
        </p:nvSpPr>
        <p:spPr>
          <a:xfrm>
            <a:off x="8028431" y="2327803"/>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TextBox 37"/>
          <p:cNvSpPr txBox="1"/>
          <p:nvPr/>
        </p:nvSpPr>
        <p:spPr>
          <a:xfrm>
            <a:off x="8147304" y="2268367"/>
            <a:ext cx="3340577"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Tender price indices</a:t>
            </a:r>
          </a:p>
        </p:txBody>
      </p:sp>
      <p:sp>
        <p:nvSpPr>
          <p:cNvPr id="39" name="Rectangle 38"/>
          <p:cNvSpPr/>
          <p:nvPr/>
        </p:nvSpPr>
        <p:spPr>
          <a:xfrm>
            <a:off x="8028431" y="2537932"/>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0" name="TextBox 39"/>
          <p:cNvSpPr txBox="1"/>
          <p:nvPr/>
        </p:nvSpPr>
        <p:spPr>
          <a:xfrm>
            <a:off x="8147304" y="2478496"/>
            <a:ext cx="3340577"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IDA trade-mobility decisions</a:t>
            </a:r>
          </a:p>
        </p:txBody>
      </p:sp>
      <p:sp>
        <p:nvSpPr>
          <p:cNvPr id="41" name="Rectangle 40"/>
          <p:cNvSpPr/>
          <p:nvPr/>
        </p:nvSpPr>
        <p:spPr>
          <a:xfrm>
            <a:off x="502920" y="2981248"/>
            <a:ext cx="11186129" cy="762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TextBox 41"/>
          <p:cNvSpPr txBox="1"/>
          <p:nvPr/>
        </p:nvSpPr>
        <p:spPr>
          <a:xfrm>
            <a:off x="502920" y="3082030"/>
            <a:ext cx="521207" cy="228600"/>
          </a:xfrm>
          <a:prstGeom prst="rect">
            <a:avLst/>
          </a:prstGeom>
          <a:noFill/>
        </p:spPr>
        <p:txBody>
          <a:bodyPr wrap="square" anchor="t" lIns="0" tIns="0" rIns="0" bIns="0">
            <a:noAutofit/>
          </a:bodyPr>
          <a:lstStyle/>
          <a:p>
            <a:pPr algn="l">
              <a:lnSpc>
                <a:spcPct val="100000"/>
              </a:lnSpc>
              <a:spcAft>
                <a:spcPts val="0"/>
              </a:spcAft>
            </a:pPr>
            <a:r>
              <a:rPr sz="1300" b="1">
                <a:solidFill>
                  <a:srgbClr val="0A1E3C"/>
                </a:solidFill>
                <a:latin typeface="Georgia"/>
              </a:rPr>
              <a:t>R8</a:t>
            </a:r>
          </a:p>
        </p:txBody>
      </p:sp>
      <p:sp>
        <p:nvSpPr>
          <p:cNvPr id="43" name="TextBox 42"/>
          <p:cNvSpPr txBox="1"/>
          <p:nvPr/>
        </p:nvSpPr>
        <p:spPr>
          <a:xfrm>
            <a:off x="1069848" y="3100318"/>
            <a:ext cx="2130551" cy="218084"/>
          </a:xfrm>
          <a:prstGeom prst="rect">
            <a:avLst/>
          </a:prstGeom>
          <a:noFill/>
        </p:spPr>
        <p:txBody>
          <a:bodyPr wrap="square" anchor="t" lIns="0" tIns="0" rIns="0" bIns="0">
            <a:noAutofit/>
          </a:bodyPr>
          <a:lstStyle/>
          <a:p>
            <a:pPr algn="l">
              <a:lnSpc>
                <a:spcPct val="114000"/>
              </a:lnSpc>
              <a:spcAft>
                <a:spcPts val="0"/>
              </a:spcAft>
            </a:pPr>
            <a:r>
              <a:rPr sz="1150" b="1">
                <a:solidFill>
                  <a:srgbClr val="0A1E3C"/>
                </a:solidFill>
                <a:latin typeface="Georgia"/>
              </a:rPr>
              <a:t>MoU execution risk</a:t>
            </a:r>
          </a:p>
        </p:txBody>
      </p:sp>
      <p:sp>
        <p:nvSpPr>
          <p:cNvPr id="44" name="Rectangle 43"/>
          <p:cNvSpPr/>
          <p:nvPr/>
        </p:nvSpPr>
        <p:spPr>
          <a:xfrm>
            <a:off x="3410711" y="3168898"/>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5" name="TextBox 44"/>
          <p:cNvSpPr txBox="1"/>
          <p:nvPr/>
        </p:nvSpPr>
        <p:spPr>
          <a:xfrm>
            <a:off x="3529584" y="3109462"/>
            <a:ext cx="4288536"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OpenAI-NEXTDC is an MoU, not a lease</a:t>
            </a:r>
          </a:p>
        </p:txBody>
      </p:sp>
      <p:sp>
        <p:nvSpPr>
          <p:cNvPr id="46" name="Rectangle 45"/>
          <p:cNvSpPr/>
          <p:nvPr/>
        </p:nvSpPr>
        <p:spPr>
          <a:xfrm>
            <a:off x="3410711" y="3379028"/>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7" name="TextBox 46"/>
          <p:cNvSpPr txBox="1"/>
          <p:nvPr/>
        </p:nvSpPr>
        <p:spPr>
          <a:xfrm>
            <a:off x="3529584" y="3319592"/>
            <a:ext cx="4288536"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AirTrunk SYD4 power commitments short of nameplate</a:t>
            </a:r>
          </a:p>
        </p:txBody>
      </p:sp>
      <p:sp>
        <p:nvSpPr>
          <p:cNvPr id="48" name="Rectangle 47"/>
          <p:cNvSpPr/>
          <p:nvPr/>
        </p:nvSpPr>
        <p:spPr>
          <a:xfrm>
            <a:off x="3410711" y="3589157"/>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9" name="TextBox 48"/>
          <p:cNvSpPr txBox="1"/>
          <p:nvPr/>
        </p:nvSpPr>
        <p:spPr>
          <a:xfrm>
            <a:off x="3529584" y="3529721"/>
            <a:ext cx="4288536"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Anthropic plans unconfirmed</a:t>
            </a:r>
          </a:p>
        </p:txBody>
      </p:sp>
      <p:sp>
        <p:nvSpPr>
          <p:cNvPr id="50" name="Rectangle 49"/>
          <p:cNvSpPr/>
          <p:nvPr/>
        </p:nvSpPr>
        <p:spPr>
          <a:xfrm>
            <a:off x="8028431" y="3168898"/>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1" name="TextBox 50"/>
          <p:cNvSpPr txBox="1"/>
          <p:nvPr/>
        </p:nvSpPr>
        <p:spPr>
          <a:xfrm>
            <a:off x="8147304" y="3109462"/>
            <a:ext cx="3340577"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MoU-to-lease conversions</a:t>
            </a:r>
          </a:p>
        </p:txBody>
      </p:sp>
      <p:sp>
        <p:nvSpPr>
          <p:cNvPr id="52" name="Rectangle 51"/>
          <p:cNvSpPr/>
          <p:nvPr/>
        </p:nvSpPr>
        <p:spPr>
          <a:xfrm>
            <a:off x="8028431" y="3379028"/>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3" name="TextBox 52"/>
          <p:cNvSpPr txBox="1"/>
          <p:nvPr/>
        </p:nvSpPr>
        <p:spPr>
          <a:xfrm>
            <a:off x="8147304" y="3319592"/>
            <a:ext cx="3340577"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SYD4 connection agreement</a:t>
            </a:r>
          </a:p>
        </p:txBody>
      </p:sp>
      <p:sp>
        <p:nvSpPr>
          <p:cNvPr id="54" name="Rectangle 53"/>
          <p:cNvSpPr/>
          <p:nvPr/>
        </p:nvSpPr>
        <p:spPr>
          <a:xfrm>
            <a:off x="502920" y="3822344"/>
            <a:ext cx="11186129" cy="762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5" name="TextBox 54"/>
          <p:cNvSpPr txBox="1"/>
          <p:nvPr/>
        </p:nvSpPr>
        <p:spPr>
          <a:xfrm>
            <a:off x="502920" y="3923126"/>
            <a:ext cx="521207" cy="228600"/>
          </a:xfrm>
          <a:prstGeom prst="rect">
            <a:avLst/>
          </a:prstGeom>
          <a:noFill/>
        </p:spPr>
        <p:txBody>
          <a:bodyPr wrap="square" anchor="t" lIns="0" tIns="0" rIns="0" bIns="0">
            <a:noAutofit/>
          </a:bodyPr>
          <a:lstStyle/>
          <a:p>
            <a:pPr algn="l">
              <a:lnSpc>
                <a:spcPct val="100000"/>
              </a:lnSpc>
              <a:spcAft>
                <a:spcPts val="0"/>
              </a:spcAft>
            </a:pPr>
            <a:r>
              <a:rPr sz="1300" b="1">
                <a:solidFill>
                  <a:srgbClr val="0A1E3C"/>
                </a:solidFill>
                <a:latin typeface="Georgia"/>
              </a:rPr>
              <a:t>R9</a:t>
            </a:r>
          </a:p>
        </p:txBody>
      </p:sp>
      <p:sp>
        <p:nvSpPr>
          <p:cNvPr id="56" name="TextBox 55"/>
          <p:cNvSpPr txBox="1"/>
          <p:nvPr/>
        </p:nvSpPr>
        <p:spPr>
          <a:xfrm>
            <a:off x="1069848" y="3941414"/>
            <a:ext cx="2130551" cy="218084"/>
          </a:xfrm>
          <a:prstGeom prst="rect">
            <a:avLst/>
          </a:prstGeom>
          <a:noFill/>
        </p:spPr>
        <p:txBody>
          <a:bodyPr wrap="square" anchor="t" lIns="0" tIns="0" rIns="0" bIns="0">
            <a:noAutofit/>
          </a:bodyPr>
          <a:lstStyle/>
          <a:p>
            <a:pPr algn="l">
              <a:lnSpc>
                <a:spcPct val="114000"/>
              </a:lnSpc>
              <a:spcAft>
                <a:spcPts val="0"/>
              </a:spcAft>
            </a:pPr>
            <a:r>
              <a:rPr sz="1150" b="1">
                <a:solidFill>
                  <a:srgbClr val="0A1E3C"/>
                </a:solidFill>
                <a:latin typeface="Georgia"/>
              </a:rPr>
              <a:t>Water &amp; social licence</a:t>
            </a:r>
          </a:p>
        </p:txBody>
      </p:sp>
      <p:sp>
        <p:nvSpPr>
          <p:cNvPr id="57" name="Rectangle 56"/>
          <p:cNvSpPr/>
          <p:nvPr/>
        </p:nvSpPr>
        <p:spPr>
          <a:xfrm>
            <a:off x="3410711" y="4009994"/>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8" name="TextBox 57"/>
          <p:cNvSpPr txBox="1"/>
          <p:nvPr/>
        </p:nvSpPr>
        <p:spPr>
          <a:xfrm>
            <a:off x="3529584" y="3950558"/>
            <a:ext cx="4288536"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40 ML/day single-site applications</a:t>
            </a:r>
          </a:p>
        </p:txBody>
      </p:sp>
      <p:sp>
        <p:nvSpPr>
          <p:cNvPr id="59" name="Rectangle 58"/>
          <p:cNvSpPr/>
          <p:nvPr/>
        </p:nvSpPr>
        <p:spPr>
          <a:xfrm>
            <a:off x="3410711" y="4220123"/>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0" name="TextBox 59"/>
          <p:cNvSpPr txBox="1"/>
          <p:nvPr/>
        </p:nvSpPr>
        <p:spPr>
          <a:xfrm>
            <a:off x="3529584" y="4160687"/>
            <a:ext cx="4288536"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Melbourne’s west community politics</a:t>
            </a:r>
          </a:p>
        </p:txBody>
      </p:sp>
      <p:sp>
        <p:nvSpPr>
          <p:cNvPr id="61" name="Rectangle 60"/>
          <p:cNvSpPr/>
          <p:nvPr/>
        </p:nvSpPr>
        <p:spPr>
          <a:xfrm>
            <a:off x="3410711" y="4430252"/>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2" name="TextBox 61"/>
          <p:cNvSpPr txBox="1"/>
          <p:nvPr/>
        </p:nvSpPr>
        <p:spPr>
          <a:xfrm>
            <a:off x="3529584" y="4370816"/>
            <a:ext cx="4288536"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DigiCo LAX1 delayed on energy/water concerns (template)</a:t>
            </a:r>
          </a:p>
        </p:txBody>
      </p:sp>
      <p:sp>
        <p:nvSpPr>
          <p:cNvPr id="63" name="Rectangle 62"/>
          <p:cNvSpPr/>
          <p:nvPr/>
        </p:nvSpPr>
        <p:spPr>
          <a:xfrm>
            <a:off x="8028431" y="4009994"/>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4" name="TextBox 63"/>
          <p:cNvSpPr txBox="1"/>
          <p:nvPr/>
        </p:nvSpPr>
        <p:spPr>
          <a:xfrm>
            <a:off x="8147304" y="3950558"/>
            <a:ext cx="3340577"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Council-level objections</a:t>
            </a:r>
          </a:p>
        </p:txBody>
      </p:sp>
      <p:sp>
        <p:nvSpPr>
          <p:cNvPr id="65" name="Rectangle 64"/>
          <p:cNvSpPr/>
          <p:nvPr/>
        </p:nvSpPr>
        <p:spPr>
          <a:xfrm>
            <a:off x="8028431" y="4220123"/>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6" name="TextBox 65"/>
          <p:cNvSpPr txBox="1"/>
          <p:nvPr/>
        </p:nvSpPr>
        <p:spPr>
          <a:xfrm>
            <a:off x="8147304" y="4160687"/>
            <a:ext cx="3340577"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Sydney Water determinations</a:t>
            </a:r>
          </a:p>
        </p:txBody>
      </p:sp>
      <p:sp>
        <p:nvSpPr>
          <p:cNvPr id="67" name="Rectangle 66"/>
          <p:cNvSpPr/>
          <p:nvPr/>
        </p:nvSpPr>
        <p:spPr>
          <a:xfrm>
            <a:off x="502920" y="4663439"/>
            <a:ext cx="11186129" cy="1143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8" name="TextBox 67"/>
          <p:cNvSpPr txBox="1"/>
          <p:nvPr/>
        </p:nvSpPr>
        <p:spPr>
          <a:xfrm>
            <a:off x="502920" y="4901183"/>
            <a:ext cx="11186129"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R6–R9: the evidence in numbers</a:t>
            </a:r>
          </a:p>
        </p:txBody>
      </p:sp>
      <p:sp>
        <p:nvSpPr>
          <p:cNvPr id="69" name="Rectangle 68"/>
          <p:cNvSpPr/>
          <p:nvPr/>
        </p:nvSpPr>
        <p:spPr>
          <a:xfrm>
            <a:off x="502920" y="5084063"/>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0" name="Rectangle 69"/>
          <p:cNvSpPr/>
          <p:nvPr/>
        </p:nvSpPr>
        <p:spPr>
          <a:xfrm>
            <a:off x="502920" y="5175503"/>
            <a:ext cx="11186129" cy="786384"/>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1" name="TextBox 70"/>
          <p:cNvSpPr txBox="1"/>
          <p:nvPr/>
        </p:nvSpPr>
        <p:spPr>
          <a:xfrm>
            <a:off x="649224" y="5285231"/>
            <a:ext cx="3436101"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40–100+ kW/rack</a:t>
            </a:r>
          </a:p>
        </p:txBody>
      </p:sp>
      <p:sp>
        <p:nvSpPr>
          <p:cNvPr id="72" name="TextBox 71"/>
          <p:cNvSpPr txBox="1"/>
          <p:nvPr/>
        </p:nvSpPr>
        <p:spPr>
          <a:xfrm>
            <a:off x="649224" y="5731977"/>
            <a:ext cx="3436101"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AI loads vs air-cooled legacy stock (R6)</a:t>
            </a:r>
          </a:p>
        </p:txBody>
      </p:sp>
      <p:sp>
        <p:nvSpPr>
          <p:cNvPr id="73" name="Rectangle 72"/>
          <p:cNvSpPr/>
          <p:nvPr/>
        </p:nvSpPr>
        <p:spPr>
          <a:xfrm>
            <a:off x="4231629" y="5303519"/>
            <a:ext cx="11430" cy="530352"/>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4" name="TextBox 73"/>
          <p:cNvSpPr txBox="1"/>
          <p:nvPr/>
        </p:nvSpPr>
        <p:spPr>
          <a:xfrm>
            <a:off x="4377933" y="5285231"/>
            <a:ext cx="3436101"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22%</a:t>
            </a:r>
          </a:p>
        </p:txBody>
      </p:sp>
      <p:sp>
        <p:nvSpPr>
          <p:cNvPr id="75" name="TextBox 74"/>
          <p:cNvSpPr txBox="1"/>
          <p:nvPr/>
        </p:nvSpPr>
        <p:spPr>
          <a:xfrm>
            <a:off x="4377933" y="5731977"/>
            <a:ext cx="3436101"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Vacancy for senior M&amp;E/cyber engineers (R7)</a:t>
            </a:r>
          </a:p>
        </p:txBody>
      </p:sp>
      <p:sp>
        <p:nvSpPr>
          <p:cNvPr id="76" name="Rectangle 75"/>
          <p:cNvSpPr/>
          <p:nvPr/>
        </p:nvSpPr>
        <p:spPr>
          <a:xfrm>
            <a:off x="7960339" y="5303519"/>
            <a:ext cx="11430" cy="530352"/>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7" name="TextBox 76"/>
          <p:cNvSpPr txBox="1"/>
          <p:nvPr/>
        </p:nvSpPr>
        <p:spPr>
          <a:xfrm>
            <a:off x="8106643" y="5285231"/>
            <a:ext cx="3436101"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40 ML/day</a:t>
            </a:r>
          </a:p>
        </p:txBody>
      </p:sp>
      <p:sp>
        <p:nvSpPr>
          <p:cNvPr id="78" name="TextBox 77"/>
          <p:cNvSpPr txBox="1"/>
          <p:nvPr/>
        </p:nvSpPr>
        <p:spPr>
          <a:xfrm>
            <a:off x="8106643" y="5731977"/>
            <a:ext cx="3436101"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Single-site water applications (R9)</a:t>
            </a:r>
          </a:p>
        </p:txBody>
      </p:sp>
      <p:sp>
        <p:nvSpPr>
          <p:cNvPr id="79" name="TextBox 78"/>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dossier Section 10.2 synthesis: PwC (Mar 2026); M3 (Nov 2025); IMARC (2026); The Good Builder (May 2026); Next West Observer (Aug 2026); CBRE via UVRN (Jul 2026); KWM (Aug 2026).</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11 · Risk register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70</a:t>
            </a:r>
          </a:p>
        </p:txBody>
      </p:sp>
      <p:sp>
        <p:nvSpPr>
          <p:cNvPr id="9" name="TextBox 8"/>
          <p:cNvSpPr txBox="1"/>
          <p:nvPr/>
        </p:nvSpPr>
        <p:spPr>
          <a:xfrm>
            <a:off x="502920" y="576072"/>
            <a:ext cx="11186129"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R1–R5 are timing risks; R6 and R10 are the genuine thesis-breakers</a:t>
            </a:r>
          </a:p>
        </p:txBody>
      </p:sp>
      <p:sp>
        <p:nvSpPr>
          <p:cNvPr id="10" name="Rectangle 9"/>
          <p:cNvSpPr/>
          <p:nvPr/>
        </p:nvSpPr>
        <p:spPr>
          <a:xfrm>
            <a:off x="502920" y="1006449"/>
            <a:ext cx="11186129" cy="1143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1" name="TextBox 10"/>
          <p:cNvSpPr txBox="1"/>
          <p:nvPr/>
        </p:nvSpPr>
        <p:spPr>
          <a:xfrm>
            <a:off x="502920" y="1070457"/>
            <a:ext cx="475488" cy="164592"/>
          </a:xfrm>
          <a:prstGeom prst="rect">
            <a:avLst/>
          </a:prstGeom>
          <a:noFill/>
        </p:spPr>
        <p:txBody>
          <a:bodyPr wrap="square" anchor="t" lIns="0" tIns="0" rIns="0" bIns="0">
            <a:noAutofit/>
          </a:bodyPr>
          <a:lstStyle/>
          <a:p>
            <a:pPr algn="l">
              <a:lnSpc>
                <a:spcPct val="122000"/>
              </a:lnSpc>
              <a:spcAft>
                <a:spcPts val="0"/>
              </a:spcAft>
            </a:pPr>
            <a:r>
              <a:rPr sz="860" b="1">
                <a:solidFill>
                  <a:srgbClr val="0A1E3C"/>
                </a:solidFill>
                <a:latin typeface="Arial"/>
              </a:rPr>
              <a:t>#</a:t>
            </a:r>
          </a:p>
        </p:txBody>
      </p:sp>
      <p:sp>
        <p:nvSpPr>
          <p:cNvPr id="12" name="TextBox 11"/>
          <p:cNvSpPr txBox="1"/>
          <p:nvPr/>
        </p:nvSpPr>
        <p:spPr>
          <a:xfrm>
            <a:off x="1069848" y="1070457"/>
            <a:ext cx="2240279" cy="164592"/>
          </a:xfrm>
          <a:prstGeom prst="rect">
            <a:avLst/>
          </a:prstGeom>
          <a:noFill/>
        </p:spPr>
        <p:txBody>
          <a:bodyPr wrap="square" anchor="t" lIns="0" tIns="0" rIns="0" bIns="0">
            <a:noAutofit/>
          </a:bodyPr>
          <a:lstStyle/>
          <a:p>
            <a:pPr algn="l">
              <a:lnSpc>
                <a:spcPct val="122000"/>
              </a:lnSpc>
              <a:spcAft>
                <a:spcPts val="0"/>
              </a:spcAft>
            </a:pPr>
            <a:r>
              <a:rPr sz="860" b="1">
                <a:solidFill>
                  <a:srgbClr val="0A1E3C"/>
                </a:solidFill>
                <a:latin typeface="Arial"/>
              </a:rPr>
              <a:t>Risk</a:t>
            </a:r>
          </a:p>
        </p:txBody>
      </p:sp>
      <p:sp>
        <p:nvSpPr>
          <p:cNvPr id="13" name="TextBox 12"/>
          <p:cNvSpPr txBox="1"/>
          <p:nvPr/>
        </p:nvSpPr>
        <p:spPr>
          <a:xfrm>
            <a:off x="3401568" y="1070457"/>
            <a:ext cx="4526280" cy="164592"/>
          </a:xfrm>
          <a:prstGeom prst="rect">
            <a:avLst/>
          </a:prstGeom>
          <a:noFill/>
        </p:spPr>
        <p:txBody>
          <a:bodyPr wrap="square" anchor="t" lIns="0" tIns="0" rIns="0" bIns="0">
            <a:noAutofit/>
          </a:bodyPr>
          <a:lstStyle/>
          <a:p>
            <a:pPr algn="l">
              <a:lnSpc>
                <a:spcPct val="122000"/>
              </a:lnSpc>
              <a:spcAft>
                <a:spcPts val="0"/>
              </a:spcAft>
            </a:pPr>
            <a:r>
              <a:rPr sz="860" b="1">
                <a:solidFill>
                  <a:srgbClr val="0A1E3C"/>
                </a:solidFill>
                <a:latin typeface="Arial"/>
              </a:rPr>
              <a:t>Evidence</a:t>
            </a:r>
          </a:p>
        </p:txBody>
      </p:sp>
      <p:sp>
        <p:nvSpPr>
          <p:cNvPr id="14" name="TextBox 13"/>
          <p:cNvSpPr txBox="1"/>
          <p:nvPr/>
        </p:nvSpPr>
        <p:spPr>
          <a:xfrm>
            <a:off x="8019288" y="1070457"/>
            <a:ext cx="3578321" cy="164592"/>
          </a:xfrm>
          <a:prstGeom prst="rect">
            <a:avLst/>
          </a:prstGeom>
          <a:noFill/>
        </p:spPr>
        <p:txBody>
          <a:bodyPr wrap="square" anchor="t" lIns="0" tIns="0" rIns="0" bIns="0">
            <a:noAutofit/>
          </a:bodyPr>
          <a:lstStyle/>
          <a:p>
            <a:pPr algn="l">
              <a:lnSpc>
                <a:spcPct val="122000"/>
              </a:lnSpc>
              <a:spcAft>
                <a:spcPts val="0"/>
              </a:spcAft>
            </a:pPr>
            <a:r>
              <a:rPr sz="860" b="1">
                <a:solidFill>
                  <a:srgbClr val="0A1E3C"/>
                </a:solidFill>
                <a:latin typeface="Arial"/>
              </a:rPr>
              <a:t>Early indicators</a:t>
            </a:r>
          </a:p>
        </p:txBody>
      </p:sp>
      <p:sp>
        <p:nvSpPr>
          <p:cNvPr id="15" name="Rectangle 14"/>
          <p:cNvSpPr/>
          <p:nvPr/>
        </p:nvSpPr>
        <p:spPr>
          <a:xfrm>
            <a:off x="502920" y="1299057"/>
            <a:ext cx="11186129" cy="1143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6" name="TextBox 15"/>
          <p:cNvSpPr txBox="1"/>
          <p:nvPr/>
        </p:nvSpPr>
        <p:spPr>
          <a:xfrm>
            <a:off x="502920" y="1381353"/>
            <a:ext cx="521207" cy="228600"/>
          </a:xfrm>
          <a:prstGeom prst="rect">
            <a:avLst/>
          </a:prstGeom>
          <a:noFill/>
        </p:spPr>
        <p:txBody>
          <a:bodyPr wrap="square" anchor="t" lIns="0" tIns="0" rIns="0" bIns="0">
            <a:noAutofit/>
          </a:bodyPr>
          <a:lstStyle/>
          <a:p>
            <a:pPr algn="l">
              <a:lnSpc>
                <a:spcPct val="100000"/>
              </a:lnSpc>
              <a:spcAft>
                <a:spcPts val="0"/>
              </a:spcAft>
            </a:pPr>
            <a:r>
              <a:rPr sz="1300" b="1">
                <a:solidFill>
                  <a:srgbClr val="0A1E3C"/>
                </a:solidFill>
                <a:latin typeface="Georgia"/>
              </a:rPr>
              <a:t>R10</a:t>
            </a:r>
          </a:p>
        </p:txBody>
      </p:sp>
      <p:sp>
        <p:nvSpPr>
          <p:cNvPr id="17" name="TextBox 16"/>
          <p:cNvSpPr txBox="1"/>
          <p:nvPr/>
        </p:nvSpPr>
        <p:spPr>
          <a:xfrm>
            <a:off x="1069848" y="1399641"/>
            <a:ext cx="2130551" cy="417880"/>
          </a:xfrm>
          <a:prstGeom prst="rect">
            <a:avLst/>
          </a:prstGeom>
          <a:noFill/>
        </p:spPr>
        <p:txBody>
          <a:bodyPr wrap="square" anchor="t" lIns="0" tIns="0" rIns="0" bIns="0">
            <a:noAutofit/>
          </a:bodyPr>
          <a:lstStyle/>
          <a:p>
            <a:pPr algn="l">
              <a:lnSpc>
                <a:spcPct val="114000"/>
              </a:lnSpc>
              <a:spcAft>
                <a:spcPts val="0"/>
              </a:spcAft>
            </a:pPr>
            <a:r>
              <a:rPr sz="1150" b="1">
                <a:solidFill>
                  <a:srgbClr val="0A1E3C"/>
                </a:solidFill>
                <a:latin typeface="Georgia"/>
              </a:rPr>
              <a:t>Inference-at-edge / efficiency shift</a:t>
            </a:r>
          </a:p>
        </p:txBody>
      </p:sp>
      <p:sp>
        <p:nvSpPr>
          <p:cNvPr id="18" name="Rectangle 17"/>
          <p:cNvSpPr/>
          <p:nvPr/>
        </p:nvSpPr>
        <p:spPr>
          <a:xfrm>
            <a:off x="3410711" y="1468221"/>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TextBox 18"/>
          <p:cNvSpPr txBox="1"/>
          <p:nvPr/>
        </p:nvSpPr>
        <p:spPr>
          <a:xfrm>
            <a:off x="3529584" y="1408785"/>
            <a:ext cx="4288536" cy="347106"/>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If inference migrates to edge/device or tokens-per-watt improves faster than demand grows, training campuses face stranded capacity</a:t>
            </a:r>
          </a:p>
        </p:txBody>
      </p:sp>
      <p:sp>
        <p:nvSpPr>
          <p:cNvPr id="20" name="Rectangle 19"/>
          <p:cNvSpPr/>
          <p:nvPr/>
        </p:nvSpPr>
        <p:spPr>
          <a:xfrm>
            <a:off x="3410711" y="1842759"/>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TextBox 20"/>
          <p:cNvSpPr txBox="1"/>
          <p:nvPr/>
        </p:nvSpPr>
        <p:spPr>
          <a:xfrm>
            <a:off x="3529584" y="1783323"/>
            <a:ext cx="4288536"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US construction decline is the analogue</a:t>
            </a:r>
          </a:p>
        </p:txBody>
      </p:sp>
      <p:sp>
        <p:nvSpPr>
          <p:cNvPr id="22" name="Rectangle 21"/>
          <p:cNvSpPr/>
          <p:nvPr/>
        </p:nvSpPr>
        <p:spPr>
          <a:xfrm>
            <a:off x="8028431" y="1468221"/>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TextBox 22"/>
          <p:cNvSpPr txBox="1"/>
          <p:nvPr/>
        </p:nvSpPr>
        <p:spPr>
          <a:xfrm>
            <a:off x="8147304" y="1408785"/>
            <a:ext cx="3340577"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Edge share of new commitments</a:t>
            </a:r>
          </a:p>
        </p:txBody>
      </p:sp>
      <p:sp>
        <p:nvSpPr>
          <p:cNvPr id="24" name="Rectangle 23"/>
          <p:cNvSpPr/>
          <p:nvPr/>
        </p:nvSpPr>
        <p:spPr>
          <a:xfrm>
            <a:off x="8028431" y="1678350"/>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TextBox 24"/>
          <p:cNvSpPr txBox="1"/>
          <p:nvPr/>
        </p:nvSpPr>
        <p:spPr>
          <a:xfrm>
            <a:off x="8147304" y="1618914"/>
            <a:ext cx="3340577"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GPU utilisation disclosures</a:t>
            </a:r>
          </a:p>
        </p:txBody>
      </p:sp>
      <p:sp>
        <p:nvSpPr>
          <p:cNvPr id="26" name="Rectangle 25"/>
          <p:cNvSpPr/>
          <p:nvPr/>
        </p:nvSpPr>
        <p:spPr>
          <a:xfrm>
            <a:off x="8028431" y="1888479"/>
            <a:ext cx="45720" cy="45720"/>
          </a:xfrm>
          <a:prstGeom prst="rect">
            <a:avLst/>
          </a:prstGeom>
          <a:solidFill>
            <a:srgbClr val="8A99B0"/>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TextBox 26"/>
          <p:cNvSpPr txBox="1"/>
          <p:nvPr/>
        </p:nvSpPr>
        <p:spPr>
          <a:xfrm>
            <a:off x="8147304" y="1829043"/>
            <a:ext cx="3340577" cy="182697"/>
          </a:xfrm>
          <a:prstGeom prst="rect">
            <a:avLst/>
          </a:prstGeom>
          <a:noFill/>
        </p:spPr>
        <p:txBody>
          <a:bodyPr wrap="square" anchor="t" lIns="0" tIns="0" rIns="0" bIns="0">
            <a:noAutofit/>
          </a:bodyPr>
          <a:lstStyle/>
          <a:p>
            <a:pPr algn="l">
              <a:lnSpc>
                <a:spcPct val="124000"/>
              </a:lnSpc>
              <a:spcAft>
                <a:spcPts val="0"/>
              </a:spcAft>
            </a:pPr>
            <a:r>
              <a:rPr sz="869" b="0">
                <a:solidFill>
                  <a:srgbClr val="0A1E3C"/>
                </a:solidFill>
                <a:latin typeface="Arial"/>
              </a:rPr>
              <a:t>US starts data</a:t>
            </a:r>
          </a:p>
        </p:txBody>
      </p:sp>
      <p:sp>
        <p:nvSpPr>
          <p:cNvPr id="28" name="Rectangle 27"/>
          <p:cNvSpPr/>
          <p:nvPr/>
        </p:nvSpPr>
        <p:spPr>
          <a:xfrm>
            <a:off x="502920" y="2103180"/>
            <a:ext cx="11186129" cy="1143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Rectangle 28"/>
          <p:cNvSpPr/>
          <p:nvPr/>
        </p:nvSpPr>
        <p:spPr>
          <a:xfrm>
            <a:off x="2148840" y="2414076"/>
            <a:ext cx="4706096" cy="1435607"/>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TextBox 29"/>
          <p:cNvSpPr txBox="1"/>
          <p:nvPr/>
        </p:nvSpPr>
        <p:spPr>
          <a:xfrm>
            <a:off x="2304288" y="2523804"/>
            <a:ext cx="4395200" cy="246888"/>
          </a:xfrm>
          <a:prstGeom prst="rect">
            <a:avLst/>
          </a:prstGeom>
          <a:noFill/>
        </p:spPr>
        <p:txBody>
          <a:bodyPr wrap="square" anchor="t" lIns="0" tIns="0" rIns="0" bIns="0">
            <a:noAutofit/>
          </a:bodyPr>
          <a:lstStyle/>
          <a:p>
            <a:pPr algn="l">
              <a:lnSpc>
                <a:spcPct val="100000"/>
              </a:lnSpc>
              <a:spcAft>
                <a:spcPts val="0"/>
              </a:spcAft>
            </a:pPr>
            <a:r>
              <a:rPr sz="1500" b="1">
                <a:solidFill>
                  <a:srgbClr val="FFFFFF"/>
                </a:solidFill>
                <a:latin typeface="Georgia"/>
              </a:rPr>
              <a:t>R1–R5</a:t>
            </a:r>
          </a:p>
        </p:txBody>
      </p:sp>
      <p:sp>
        <p:nvSpPr>
          <p:cNvPr id="31" name="TextBox 30"/>
          <p:cNvSpPr txBox="1"/>
          <p:nvPr/>
        </p:nvSpPr>
        <p:spPr>
          <a:xfrm>
            <a:off x="2304288" y="2871276"/>
            <a:ext cx="411480" cy="146304"/>
          </a:xfrm>
          <a:prstGeom prst="rect">
            <a:avLst/>
          </a:prstGeom>
          <a:noFill/>
        </p:spPr>
        <p:txBody>
          <a:bodyPr wrap="square" anchor="t" lIns="0" tIns="0" rIns="0" bIns="0">
            <a:noAutofit/>
          </a:bodyPr>
          <a:lstStyle/>
          <a:p>
            <a:pPr algn="l">
              <a:lnSpc>
                <a:spcPct val="122000"/>
              </a:lnSpc>
              <a:spcAft>
                <a:spcPts val="0"/>
              </a:spcAft>
            </a:pPr>
            <a:r>
              <a:rPr sz="760" b="1">
                <a:solidFill>
                  <a:srgbClr val="FFFFFF"/>
                </a:solidFill>
                <a:latin typeface="Arial"/>
              </a:rPr>
              <a:t>R1</a:t>
            </a:r>
          </a:p>
        </p:txBody>
      </p:sp>
      <p:sp>
        <p:nvSpPr>
          <p:cNvPr id="32" name="TextBox 31"/>
          <p:cNvSpPr txBox="1"/>
          <p:nvPr/>
        </p:nvSpPr>
        <p:spPr>
          <a:xfrm>
            <a:off x="2715768" y="2871276"/>
            <a:ext cx="3974576" cy="146304"/>
          </a:xfrm>
          <a:prstGeom prst="rect">
            <a:avLst/>
          </a:prstGeom>
          <a:noFill/>
        </p:spPr>
        <p:txBody>
          <a:bodyPr wrap="square" anchor="t" lIns="0" tIns="0" rIns="0" bIns="0">
            <a:noAutofit/>
          </a:bodyPr>
          <a:lstStyle/>
          <a:p>
            <a:pPr algn="l">
              <a:lnSpc>
                <a:spcPct val="122000"/>
              </a:lnSpc>
              <a:spcAft>
                <a:spcPts val="0"/>
              </a:spcAft>
            </a:pPr>
            <a:r>
              <a:rPr sz="760" b="0">
                <a:solidFill>
                  <a:srgbClr val="C9D4E4"/>
                </a:solidFill>
                <a:latin typeface="Arial"/>
              </a:rPr>
              <a:t>Power availability</a:t>
            </a:r>
          </a:p>
        </p:txBody>
      </p:sp>
      <p:sp>
        <p:nvSpPr>
          <p:cNvPr id="33" name="TextBox 32"/>
          <p:cNvSpPr txBox="1"/>
          <p:nvPr/>
        </p:nvSpPr>
        <p:spPr>
          <a:xfrm>
            <a:off x="2304288" y="3045012"/>
            <a:ext cx="411480" cy="146304"/>
          </a:xfrm>
          <a:prstGeom prst="rect">
            <a:avLst/>
          </a:prstGeom>
          <a:noFill/>
        </p:spPr>
        <p:txBody>
          <a:bodyPr wrap="square" anchor="t" lIns="0" tIns="0" rIns="0" bIns="0">
            <a:noAutofit/>
          </a:bodyPr>
          <a:lstStyle/>
          <a:p>
            <a:pPr algn="l">
              <a:lnSpc>
                <a:spcPct val="122000"/>
              </a:lnSpc>
              <a:spcAft>
                <a:spcPts val="0"/>
              </a:spcAft>
            </a:pPr>
            <a:r>
              <a:rPr sz="760" b="1">
                <a:solidFill>
                  <a:srgbClr val="FFFFFF"/>
                </a:solidFill>
                <a:latin typeface="Arial"/>
              </a:rPr>
              <a:t>R2</a:t>
            </a:r>
          </a:p>
        </p:txBody>
      </p:sp>
      <p:sp>
        <p:nvSpPr>
          <p:cNvPr id="34" name="TextBox 33"/>
          <p:cNvSpPr txBox="1"/>
          <p:nvPr/>
        </p:nvSpPr>
        <p:spPr>
          <a:xfrm>
            <a:off x="2715768" y="3045012"/>
            <a:ext cx="3974576" cy="146304"/>
          </a:xfrm>
          <a:prstGeom prst="rect">
            <a:avLst/>
          </a:prstGeom>
          <a:noFill/>
        </p:spPr>
        <p:txBody>
          <a:bodyPr wrap="square" anchor="t" lIns="0" tIns="0" rIns="0" bIns="0">
            <a:noAutofit/>
          </a:bodyPr>
          <a:lstStyle/>
          <a:p>
            <a:pPr algn="l">
              <a:lnSpc>
                <a:spcPct val="122000"/>
              </a:lnSpc>
              <a:spcAft>
                <a:spcPts val="0"/>
              </a:spcAft>
            </a:pPr>
            <a:r>
              <a:rPr sz="760" b="0">
                <a:solidFill>
                  <a:srgbClr val="C9D4E4"/>
                </a:solidFill>
                <a:latin typeface="Arial"/>
              </a:rPr>
              <a:t>Regulatory / policy</a:t>
            </a:r>
          </a:p>
        </p:txBody>
      </p:sp>
      <p:sp>
        <p:nvSpPr>
          <p:cNvPr id="35" name="TextBox 34"/>
          <p:cNvSpPr txBox="1"/>
          <p:nvPr/>
        </p:nvSpPr>
        <p:spPr>
          <a:xfrm>
            <a:off x="2304288" y="3218748"/>
            <a:ext cx="411480" cy="146304"/>
          </a:xfrm>
          <a:prstGeom prst="rect">
            <a:avLst/>
          </a:prstGeom>
          <a:noFill/>
        </p:spPr>
        <p:txBody>
          <a:bodyPr wrap="square" anchor="t" lIns="0" tIns="0" rIns="0" bIns="0">
            <a:noAutofit/>
          </a:bodyPr>
          <a:lstStyle/>
          <a:p>
            <a:pPr algn="l">
              <a:lnSpc>
                <a:spcPct val="122000"/>
              </a:lnSpc>
              <a:spcAft>
                <a:spcPts val="0"/>
              </a:spcAft>
            </a:pPr>
            <a:r>
              <a:rPr sz="760" b="1">
                <a:solidFill>
                  <a:srgbClr val="FFFFFF"/>
                </a:solidFill>
                <a:latin typeface="Arial"/>
              </a:rPr>
              <a:t>R3</a:t>
            </a:r>
          </a:p>
        </p:txBody>
      </p:sp>
      <p:sp>
        <p:nvSpPr>
          <p:cNvPr id="36" name="TextBox 35"/>
          <p:cNvSpPr txBox="1"/>
          <p:nvPr/>
        </p:nvSpPr>
        <p:spPr>
          <a:xfrm>
            <a:off x="2715768" y="3218748"/>
            <a:ext cx="3974576" cy="146304"/>
          </a:xfrm>
          <a:prstGeom prst="rect">
            <a:avLst/>
          </a:prstGeom>
          <a:noFill/>
        </p:spPr>
        <p:txBody>
          <a:bodyPr wrap="square" anchor="t" lIns="0" tIns="0" rIns="0" bIns="0">
            <a:noAutofit/>
          </a:bodyPr>
          <a:lstStyle/>
          <a:p>
            <a:pPr algn="l">
              <a:lnSpc>
                <a:spcPct val="122000"/>
              </a:lnSpc>
              <a:spcAft>
                <a:spcPts val="0"/>
              </a:spcAft>
            </a:pPr>
            <a:r>
              <a:rPr sz="760" b="0">
                <a:solidFill>
                  <a:srgbClr val="C9D4E4"/>
                </a:solidFill>
                <a:latin typeface="Arial"/>
              </a:rPr>
              <a:t>Phantom demand / double-counting</a:t>
            </a:r>
          </a:p>
        </p:txBody>
      </p:sp>
      <p:sp>
        <p:nvSpPr>
          <p:cNvPr id="37" name="TextBox 36"/>
          <p:cNvSpPr txBox="1"/>
          <p:nvPr/>
        </p:nvSpPr>
        <p:spPr>
          <a:xfrm>
            <a:off x="2304288" y="3392484"/>
            <a:ext cx="411480" cy="146304"/>
          </a:xfrm>
          <a:prstGeom prst="rect">
            <a:avLst/>
          </a:prstGeom>
          <a:noFill/>
        </p:spPr>
        <p:txBody>
          <a:bodyPr wrap="square" anchor="t" lIns="0" tIns="0" rIns="0" bIns="0">
            <a:noAutofit/>
          </a:bodyPr>
          <a:lstStyle/>
          <a:p>
            <a:pPr algn="l">
              <a:lnSpc>
                <a:spcPct val="122000"/>
              </a:lnSpc>
              <a:spcAft>
                <a:spcPts val="0"/>
              </a:spcAft>
            </a:pPr>
            <a:r>
              <a:rPr sz="760" b="1">
                <a:solidFill>
                  <a:srgbClr val="FFFFFF"/>
                </a:solidFill>
                <a:latin typeface="Arial"/>
              </a:rPr>
              <a:t>R4</a:t>
            </a:r>
          </a:p>
        </p:txBody>
      </p:sp>
      <p:sp>
        <p:nvSpPr>
          <p:cNvPr id="38" name="TextBox 37"/>
          <p:cNvSpPr txBox="1"/>
          <p:nvPr/>
        </p:nvSpPr>
        <p:spPr>
          <a:xfrm>
            <a:off x="2715768" y="3392484"/>
            <a:ext cx="3974576" cy="146304"/>
          </a:xfrm>
          <a:prstGeom prst="rect">
            <a:avLst/>
          </a:prstGeom>
          <a:noFill/>
        </p:spPr>
        <p:txBody>
          <a:bodyPr wrap="square" anchor="t" lIns="0" tIns="0" rIns="0" bIns="0">
            <a:noAutofit/>
          </a:bodyPr>
          <a:lstStyle/>
          <a:p>
            <a:pPr algn="l">
              <a:lnSpc>
                <a:spcPct val="122000"/>
              </a:lnSpc>
              <a:spcAft>
                <a:spcPts val="0"/>
              </a:spcAft>
            </a:pPr>
            <a:r>
              <a:rPr sz="760" b="0">
                <a:solidFill>
                  <a:srgbClr val="C9D4E4"/>
                </a:solidFill>
                <a:latin typeface="Arial"/>
              </a:rPr>
              <a:t>Cost of capital / valuation</a:t>
            </a:r>
          </a:p>
        </p:txBody>
      </p:sp>
      <p:sp>
        <p:nvSpPr>
          <p:cNvPr id="39" name="TextBox 38"/>
          <p:cNvSpPr txBox="1"/>
          <p:nvPr/>
        </p:nvSpPr>
        <p:spPr>
          <a:xfrm>
            <a:off x="2304288" y="3566220"/>
            <a:ext cx="411480" cy="146304"/>
          </a:xfrm>
          <a:prstGeom prst="rect">
            <a:avLst/>
          </a:prstGeom>
          <a:noFill/>
        </p:spPr>
        <p:txBody>
          <a:bodyPr wrap="square" anchor="t" lIns="0" tIns="0" rIns="0" bIns="0">
            <a:noAutofit/>
          </a:bodyPr>
          <a:lstStyle/>
          <a:p>
            <a:pPr algn="l">
              <a:lnSpc>
                <a:spcPct val="122000"/>
              </a:lnSpc>
              <a:spcAft>
                <a:spcPts val="0"/>
              </a:spcAft>
            </a:pPr>
            <a:r>
              <a:rPr sz="760" b="1">
                <a:solidFill>
                  <a:srgbClr val="FFFFFF"/>
                </a:solidFill>
                <a:latin typeface="Arial"/>
              </a:rPr>
              <a:t>R5</a:t>
            </a:r>
          </a:p>
        </p:txBody>
      </p:sp>
      <p:sp>
        <p:nvSpPr>
          <p:cNvPr id="40" name="TextBox 39"/>
          <p:cNvSpPr txBox="1"/>
          <p:nvPr/>
        </p:nvSpPr>
        <p:spPr>
          <a:xfrm>
            <a:off x="2715768" y="3566220"/>
            <a:ext cx="3974576" cy="146304"/>
          </a:xfrm>
          <a:prstGeom prst="rect">
            <a:avLst/>
          </a:prstGeom>
          <a:noFill/>
        </p:spPr>
        <p:txBody>
          <a:bodyPr wrap="square" anchor="t" lIns="0" tIns="0" rIns="0" bIns="0">
            <a:noAutofit/>
          </a:bodyPr>
          <a:lstStyle/>
          <a:p>
            <a:pPr algn="l">
              <a:lnSpc>
                <a:spcPct val="122000"/>
              </a:lnSpc>
              <a:spcAft>
                <a:spcPts val="0"/>
              </a:spcAft>
            </a:pPr>
            <a:r>
              <a:rPr sz="760" b="0">
                <a:solidFill>
                  <a:srgbClr val="C9D4E4"/>
                </a:solidFill>
                <a:latin typeface="Arial"/>
              </a:rPr>
              <a:t>Concentration (demand &amp; geography)</a:t>
            </a:r>
          </a:p>
        </p:txBody>
      </p:sp>
      <p:sp>
        <p:nvSpPr>
          <p:cNvPr id="41" name="Rectangle 40"/>
          <p:cNvSpPr/>
          <p:nvPr/>
        </p:nvSpPr>
        <p:spPr>
          <a:xfrm>
            <a:off x="6982952" y="2414076"/>
            <a:ext cx="4706096" cy="1435607"/>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TextBox 41"/>
          <p:cNvSpPr txBox="1"/>
          <p:nvPr/>
        </p:nvSpPr>
        <p:spPr>
          <a:xfrm>
            <a:off x="7138400" y="2523804"/>
            <a:ext cx="4395200" cy="246888"/>
          </a:xfrm>
          <a:prstGeom prst="rect">
            <a:avLst/>
          </a:prstGeom>
          <a:noFill/>
        </p:spPr>
        <p:txBody>
          <a:bodyPr wrap="square" anchor="t" lIns="0" tIns="0" rIns="0" bIns="0">
            <a:noAutofit/>
          </a:bodyPr>
          <a:lstStyle/>
          <a:p>
            <a:pPr algn="l">
              <a:lnSpc>
                <a:spcPct val="100000"/>
              </a:lnSpc>
              <a:spcAft>
                <a:spcPts val="0"/>
              </a:spcAft>
            </a:pPr>
            <a:r>
              <a:rPr sz="1500" b="1">
                <a:solidFill>
                  <a:srgbClr val="FFFFFF"/>
                </a:solidFill>
                <a:latin typeface="Georgia"/>
              </a:rPr>
              <a:t>R6–R10</a:t>
            </a:r>
          </a:p>
        </p:txBody>
      </p:sp>
      <p:sp>
        <p:nvSpPr>
          <p:cNvPr id="43" name="TextBox 42"/>
          <p:cNvSpPr txBox="1"/>
          <p:nvPr/>
        </p:nvSpPr>
        <p:spPr>
          <a:xfrm>
            <a:off x="7138400" y="2871276"/>
            <a:ext cx="411480" cy="146304"/>
          </a:xfrm>
          <a:prstGeom prst="rect">
            <a:avLst/>
          </a:prstGeom>
          <a:noFill/>
        </p:spPr>
        <p:txBody>
          <a:bodyPr wrap="square" anchor="t" lIns="0" tIns="0" rIns="0" bIns="0">
            <a:noAutofit/>
          </a:bodyPr>
          <a:lstStyle/>
          <a:p>
            <a:pPr algn="l">
              <a:lnSpc>
                <a:spcPct val="122000"/>
              </a:lnSpc>
              <a:spcAft>
                <a:spcPts val="0"/>
              </a:spcAft>
            </a:pPr>
            <a:r>
              <a:rPr sz="760" b="1">
                <a:solidFill>
                  <a:srgbClr val="FFFFFF"/>
                </a:solidFill>
                <a:latin typeface="Arial"/>
              </a:rPr>
              <a:t>R6</a:t>
            </a:r>
          </a:p>
        </p:txBody>
      </p:sp>
      <p:sp>
        <p:nvSpPr>
          <p:cNvPr id="44" name="TextBox 43"/>
          <p:cNvSpPr txBox="1"/>
          <p:nvPr/>
        </p:nvSpPr>
        <p:spPr>
          <a:xfrm>
            <a:off x="7549880" y="2871276"/>
            <a:ext cx="3974576" cy="146304"/>
          </a:xfrm>
          <a:prstGeom prst="rect">
            <a:avLst/>
          </a:prstGeom>
          <a:noFill/>
        </p:spPr>
        <p:txBody>
          <a:bodyPr wrap="square" anchor="t" lIns="0" tIns="0" rIns="0" bIns="0">
            <a:noAutofit/>
          </a:bodyPr>
          <a:lstStyle/>
          <a:p>
            <a:pPr algn="l">
              <a:lnSpc>
                <a:spcPct val="122000"/>
              </a:lnSpc>
              <a:spcAft>
                <a:spcPts val="0"/>
              </a:spcAft>
            </a:pPr>
            <a:r>
              <a:rPr sz="760" b="1">
                <a:solidFill>
                  <a:srgbClr val="FFFFFF"/>
                </a:solidFill>
                <a:latin typeface="Arial"/>
              </a:rPr>
              <a:t>Obsolescence: thesis-breaker</a:t>
            </a:r>
          </a:p>
        </p:txBody>
      </p:sp>
      <p:sp>
        <p:nvSpPr>
          <p:cNvPr id="45" name="TextBox 44"/>
          <p:cNvSpPr txBox="1"/>
          <p:nvPr/>
        </p:nvSpPr>
        <p:spPr>
          <a:xfrm>
            <a:off x="7138400" y="3045012"/>
            <a:ext cx="411480" cy="146304"/>
          </a:xfrm>
          <a:prstGeom prst="rect">
            <a:avLst/>
          </a:prstGeom>
          <a:noFill/>
        </p:spPr>
        <p:txBody>
          <a:bodyPr wrap="square" anchor="t" lIns="0" tIns="0" rIns="0" bIns="0">
            <a:noAutofit/>
          </a:bodyPr>
          <a:lstStyle/>
          <a:p>
            <a:pPr algn="l">
              <a:lnSpc>
                <a:spcPct val="122000"/>
              </a:lnSpc>
              <a:spcAft>
                <a:spcPts val="0"/>
              </a:spcAft>
            </a:pPr>
            <a:r>
              <a:rPr sz="760" b="1">
                <a:solidFill>
                  <a:srgbClr val="FFFFFF"/>
                </a:solidFill>
                <a:latin typeface="Arial"/>
              </a:rPr>
              <a:t>R7</a:t>
            </a:r>
          </a:p>
        </p:txBody>
      </p:sp>
      <p:sp>
        <p:nvSpPr>
          <p:cNvPr id="46" name="TextBox 45"/>
          <p:cNvSpPr txBox="1"/>
          <p:nvPr/>
        </p:nvSpPr>
        <p:spPr>
          <a:xfrm>
            <a:off x="7549880" y="3045012"/>
            <a:ext cx="3974576" cy="146304"/>
          </a:xfrm>
          <a:prstGeom prst="rect">
            <a:avLst/>
          </a:prstGeom>
          <a:noFill/>
        </p:spPr>
        <p:txBody>
          <a:bodyPr wrap="square" anchor="t" lIns="0" tIns="0" rIns="0" bIns="0">
            <a:noAutofit/>
          </a:bodyPr>
          <a:lstStyle/>
          <a:p>
            <a:pPr algn="l">
              <a:lnSpc>
                <a:spcPct val="122000"/>
              </a:lnSpc>
              <a:spcAft>
                <a:spcPts val="0"/>
              </a:spcAft>
            </a:pPr>
            <a:r>
              <a:rPr sz="760" b="0">
                <a:solidFill>
                  <a:srgbClr val="C9D4E4"/>
                </a:solidFill>
                <a:latin typeface="Arial"/>
              </a:rPr>
              <a:t>Construction &amp; labour</a:t>
            </a:r>
          </a:p>
        </p:txBody>
      </p:sp>
      <p:sp>
        <p:nvSpPr>
          <p:cNvPr id="47" name="TextBox 46"/>
          <p:cNvSpPr txBox="1"/>
          <p:nvPr/>
        </p:nvSpPr>
        <p:spPr>
          <a:xfrm>
            <a:off x="7138400" y="3218748"/>
            <a:ext cx="411480" cy="146304"/>
          </a:xfrm>
          <a:prstGeom prst="rect">
            <a:avLst/>
          </a:prstGeom>
          <a:noFill/>
        </p:spPr>
        <p:txBody>
          <a:bodyPr wrap="square" anchor="t" lIns="0" tIns="0" rIns="0" bIns="0">
            <a:noAutofit/>
          </a:bodyPr>
          <a:lstStyle/>
          <a:p>
            <a:pPr algn="l">
              <a:lnSpc>
                <a:spcPct val="122000"/>
              </a:lnSpc>
              <a:spcAft>
                <a:spcPts val="0"/>
              </a:spcAft>
            </a:pPr>
            <a:r>
              <a:rPr sz="760" b="1">
                <a:solidFill>
                  <a:srgbClr val="FFFFFF"/>
                </a:solidFill>
                <a:latin typeface="Arial"/>
              </a:rPr>
              <a:t>R8</a:t>
            </a:r>
          </a:p>
        </p:txBody>
      </p:sp>
      <p:sp>
        <p:nvSpPr>
          <p:cNvPr id="48" name="TextBox 47"/>
          <p:cNvSpPr txBox="1"/>
          <p:nvPr/>
        </p:nvSpPr>
        <p:spPr>
          <a:xfrm>
            <a:off x="7549880" y="3218748"/>
            <a:ext cx="3974576" cy="146304"/>
          </a:xfrm>
          <a:prstGeom prst="rect">
            <a:avLst/>
          </a:prstGeom>
          <a:noFill/>
        </p:spPr>
        <p:txBody>
          <a:bodyPr wrap="square" anchor="t" lIns="0" tIns="0" rIns="0" bIns="0">
            <a:noAutofit/>
          </a:bodyPr>
          <a:lstStyle/>
          <a:p>
            <a:pPr algn="l">
              <a:lnSpc>
                <a:spcPct val="122000"/>
              </a:lnSpc>
              <a:spcAft>
                <a:spcPts val="0"/>
              </a:spcAft>
            </a:pPr>
            <a:r>
              <a:rPr sz="760" b="0">
                <a:solidFill>
                  <a:srgbClr val="C9D4E4"/>
                </a:solidFill>
                <a:latin typeface="Arial"/>
              </a:rPr>
              <a:t>MoU execution risk</a:t>
            </a:r>
          </a:p>
        </p:txBody>
      </p:sp>
      <p:sp>
        <p:nvSpPr>
          <p:cNvPr id="49" name="TextBox 48"/>
          <p:cNvSpPr txBox="1"/>
          <p:nvPr/>
        </p:nvSpPr>
        <p:spPr>
          <a:xfrm>
            <a:off x="7138400" y="3392484"/>
            <a:ext cx="411480" cy="146304"/>
          </a:xfrm>
          <a:prstGeom prst="rect">
            <a:avLst/>
          </a:prstGeom>
          <a:noFill/>
        </p:spPr>
        <p:txBody>
          <a:bodyPr wrap="square" anchor="t" lIns="0" tIns="0" rIns="0" bIns="0">
            <a:noAutofit/>
          </a:bodyPr>
          <a:lstStyle/>
          <a:p>
            <a:pPr algn="l">
              <a:lnSpc>
                <a:spcPct val="122000"/>
              </a:lnSpc>
              <a:spcAft>
                <a:spcPts val="0"/>
              </a:spcAft>
            </a:pPr>
            <a:r>
              <a:rPr sz="760" b="1">
                <a:solidFill>
                  <a:srgbClr val="FFFFFF"/>
                </a:solidFill>
                <a:latin typeface="Arial"/>
              </a:rPr>
              <a:t>R9</a:t>
            </a:r>
          </a:p>
        </p:txBody>
      </p:sp>
      <p:sp>
        <p:nvSpPr>
          <p:cNvPr id="50" name="TextBox 49"/>
          <p:cNvSpPr txBox="1"/>
          <p:nvPr/>
        </p:nvSpPr>
        <p:spPr>
          <a:xfrm>
            <a:off x="7549880" y="3392484"/>
            <a:ext cx="3974576" cy="146304"/>
          </a:xfrm>
          <a:prstGeom prst="rect">
            <a:avLst/>
          </a:prstGeom>
          <a:noFill/>
        </p:spPr>
        <p:txBody>
          <a:bodyPr wrap="square" anchor="t" lIns="0" tIns="0" rIns="0" bIns="0">
            <a:noAutofit/>
          </a:bodyPr>
          <a:lstStyle/>
          <a:p>
            <a:pPr algn="l">
              <a:lnSpc>
                <a:spcPct val="122000"/>
              </a:lnSpc>
              <a:spcAft>
                <a:spcPts val="0"/>
              </a:spcAft>
            </a:pPr>
            <a:r>
              <a:rPr sz="760" b="0">
                <a:solidFill>
                  <a:srgbClr val="C9D4E4"/>
                </a:solidFill>
                <a:latin typeface="Arial"/>
              </a:rPr>
              <a:t>Water &amp; social licence</a:t>
            </a:r>
          </a:p>
        </p:txBody>
      </p:sp>
      <p:sp>
        <p:nvSpPr>
          <p:cNvPr id="51" name="TextBox 50"/>
          <p:cNvSpPr txBox="1"/>
          <p:nvPr/>
        </p:nvSpPr>
        <p:spPr>
          <a:xfrm>
            <a:off x="7138400" y="3566220"/>
            <a:ext cx="411480" cy="146304"/>
          </a:xfrm>
          <a:prstGeom prst="rect">
            <a:avLst/>
          </a:prstGeom>
          <a:noFill/>
        </p:spPr>
        <p:txBody>
          <a:bodyPr wrap="square" anchor="t" lIns="0" tIns="0" rIns="0" bIns="0">
            <a:noAutofit/>
          </a:bodyPr>
          <a:lstStyle/>
          <a:p>
            <a:pPr algn="l">
              <a:lnSpc>
                <a:spcPct val="122000"/>
              </a:lnSpc>
              <a:spcAft>
                <a:spcPts val="0"/>
              </a:spcAft>
            </a:pPr>
            <a:r>
              <a:rPr sz="760" b="1">
                <a:solidFill>
                  <a:srgbClr val="FFFFFF"/>
                </a:solidFill>
                <a:latin typeface="Arial"/>
              </a:rPr>
              <a:t>R10</a:t>
            </a:r>
          </a:p>
        </p:txBody>
      </p:sp>
      <p:sp>
        <p:nvSpPr>
          <p:cNvPr id="52" name="TextBox 51"/>
          <p:cNvSpPr txBox="1"/>
          <p:nvPr/>
        </p:nvSpPr>
        <p:spPr>
          <a:xfrm>
            <a:off x="7549880" y="3566220"/>
            <a:ext cx="3974576" cy="146304"/>
          </a:xfrm>
          <a:prstGeom prst="rect">
            <a:avLst/>
          </a:prstGeom>
          <a:noFill/>
        </p:spPr>
        <p:txBody>
          <a:bodyPr wrap="square" anchor="t" lIns="0" tIns="0" rIns="0" bIns="0">
            <a:noAutofit/>
          </a:bodyPr>
          <a:lstStyle/>
          <a:p>
            <a:pPr algn="l">
              <a:lnSpc>
                <a:spcPct val="122000"/>
              </a:lnSpc>
              <a:spcAft>
                <a:spcPts val="0"/>
              </a:spcAft>
            </a:pPr>
            <a:r>
              <a:rPr sz="760" b="1">
                <a:solidFill>
                  <a:srgbClr val="FFFFFF"/>
                </a:solidFill>
                <a:latin typeface="Arial"/>
              </a:rPr>
              <a:t>Inference-at-edge / efficiency shift: thesis-breaker</a:t>
            </a:r>
          </a:p>
        </p:txBody>
      </p:sp>
      <p:sp>
        <p:nvSpPr>
          <p:cNvPr id="53" name="TextBox 52"/>
          <p:cNvSpPr txBox="1"/>
          <p:nvPr/>
        </p:nvSpPr>
        <p:spPr>
          <a:xfrm>
            <a:off x="502920" y="3986844"/>
            <a:ext cx="1508760" cy="193547"/>
          </a:xfrm>
          <a:prstGeom prst="rect">
            <a:avLst/>
          </a:prstGeom>
          <a:noFill/>
        </p:spPr>
        <p:txBody>
          <a:bodyPr wrap="square" anchor="t" lIns="0" tIns="0" rIns="0" bIns="0">
            <a:noAutofit/>
          </a:bodyPr>
          <a:lstStyle/>
          <a:p>
            <a:pPr algn="l">
              <a:lnSpc>
                <a:spcPct val="115000"/>
              </a:lnSpc>
              <a:spcAft>
                <a:spcPts val="0"/>
              </a:spcAft>
            </a:pPr>
            <a:r>
              <a:rPr sz="1000" b="1">
                <a:solidFill>
                  <a:srgbClr val="0A1E3C"/>
                </a:solidFill>
                <a:latin typeface="Arial"/>
              </a:rPr>
              <a:t>Portfolio-level read</a:t>
            </a:r>
          </a:p>
        </p:txBody>
      </p:sp>
      <p:sp>
        <p:nvSpPr>
          <p:cNvPr id="54" name="Rectangle 53"/>
          <p:cNvSpPr/>
          <p:nvPr/>
        </p:nvSpPr>
        <p:spPr>
          <a:xfrm>
            <a:off x="2148840" y="3849684"/>
            <a:ext cx="4706096" cy="653765"/>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5" name="TextBox 54"/>
          <p:cNvSpPr txBox="1"/>
          <p:nvPr/>
        </p:nvSpPr>
        <p:spPr>
          <a:xfrm>
            <a:off x="2304288" y="3986844"/>
            <a:ext cx="4395200" cy="390753"/>
          </a:xfrm>
          <a:prstGeom prst="rect">
            <a:avLst/>
          </a:prstGeom>
          <a:noFill/>
        </p:spPr>
        <p:txBody>
          <a:bodyPr wrap="square" anchor="t" lIns="0" tIns="0" rIns="0" bIns="0">
            <a:noAutofit/>
          </a:bodyPr>
          <a:lstStyle/>
          <a:p>
            <a:pPr algn="l">
              <a:lnSpc>
                <a:spcPct val="130000"/>
              </a:lnSpc>
              <a:spcAft>
                <a:spcPts val="0"/>
              </a:spcAft>
            </a:pPr>
            <a:r>
              <a:rPr sz="940" b="0">
                <a:solidFill>
                  <a:srgbClr val="0A1E3C"/>
                </a:solidFill>
                <a:latin typeface="Arial"/>
              </a:rPr>
              <a:t>Risks R1–R5 are timing risks: they bear on when megawatts arrive, and none of them bears on whether demand exists.</a:t>
            </a:r>
          </a:p>
        </p:txBody>
      </p:sp>
      <p:sp>
        <p:nvSpPr>
          <p:cNvPr id="56" name="Rectangle 55"/>
          <p:cNvSpPr/>
          <p:nvPr/>
        </p:nvSpPr>
        <p:spPr>
          <a:xfrm>
            <a:off x="6982952" y="3849684"/>
            <a:ext cx="4706096" cy="653765"/>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7" name="TextBox 56"/>
          <p:cNvSpPr txBox="1"/>
          <p:nvPr/>
        </p:nvSpPr>
        <p:spPr>
          <a:xfrm>
            <a:off x="7138400" y="3986844"/>
            <a:ext cx="4395200" cy="390753"/>
          </a:xfrm>
          <a:prstGeom prst="rect">
            <a:avLst/>
          </a:prstGeom>
          <a:noFill/>
        </p:spPr>
        <p:txBody>
          <a:bodyPr wrap="square" anchor="t" lIns="0" tIns="0" rIns="0" bIns="0">
            <a:noAutofit/>
          </a:bodyPr>
          <a:lstStyle/>
          <a:p>
            <a:pPr algn="l">
              <a:lnSpc>
                <a:spcPct val="130000"/>
              </a:lnSpc>
              <a:spcAft>
                <a:spcPts val="0"/>
              </a:spcAft>
            </a:pPr>
            <a:r>
              <a:rPr sz="940" b="0">
                <a:solidFill>
                  <a:srgbClr val="0A1E3C"/>
                </a:solidFill>
                <a:latin typeface="Arial"/>
              </a:rPr>
              <a:t>R6 and R10 are the genuine thesis-breakers: both attack the revenue durability of capacity already built.</a:t>
            </a:r>
          </a:p>
        </p:txBody>
      </p:sp>
      <p:sp>
        <p:nvSpPr>
          <p:cNvPr id="58" name="Rectangle 57"/>
          <p:cNvSpPr/>
          <p:nvPr/>
        </p:nvSpPr>
        <p:spPr>
          <a:xfrm>
            <a:off x="502920" y="4503450"/>
            <a:ext cx="11186129" cy="762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9" name="TextBox 58"/>
          <p:cNvSpPr txBox="1"/>
          <p:nvPr/>
        </p:nvSpPr>
        <p:spPr>
          <a:xfrm>
            <a:off x="502920" y="4640610"/>
            <a:ext cx="1508760" cy="193547"/>
          </a:xfrm>
          <a:prstGeom prst="rect">
            <a:avLst/>
          </a:prstGeom>
          <a:noFill/>
        </p:spPr>
        <p:txBody>
          <a:bodyPr wrap="square" anchor="t" lIns="0" tIns="0" rIns="0" bIns="0">
            <a:noAutofit/>
          </a:bodyPr>
          <a:lstStyle/>
          <a:p>
            <a:pPr algn="l">
              <a:lnSpc>
                <a:spcPct val="115000"/>
              </a:lnSpc>
              <a:spcAft>
                <a:spcPts val="0"/>
              </a:spcAft>
            </a:pPr>
            <a:r>
              <a:rPr sz="1000" b="1">
                <a:solidFill>
                  <a:srgbClr val="0A1E3C"/>
                </a:solidFill>
                <a:latin typeface="Arial"/>
              </a:rPr>
              <a:t>Monitoring cadence</a:t>
            </a:r>
          </a:p>
        </p:txBody>
      </p:sp>
      <p:sp>
        <p:nvSpPr>
          <p:cNvPr id="60" name="TextBox 59"/>
          <p:cNvSpPr txBox="1"/>
          <p:nvPr/>
        </p:nvSpPr>
        <p:spPr>
          <a:xfrm>
            <a:off x="2304288" y="4640610"/>
            <a:ext cx="4395200" cy="390753"/>
          </a:xfrm>
          <a:prstGeom prst="rect">
            <a:avLst/>
          </a:prstGeom>
          <a:noFill/>
        </p:spPr>
        <p:txBody>
          <a:bodyPr wrap="square" anchor="t" lIns="0" tIns="0" rIns="0" bIns="0">
            <a:noAutofit/>
          </a:bodyPr>
          <a:lstStyle/>
          <a:p>
            <a:pPr algn="l">
              <a:lnSpc>
                <a:spcPct val="130000"/>
              </a:lnSpc>
              <a:spcAft>
                <a:spcPts val="0"/>
              </a:spcAft>
            </a:pPr>
            <a:r>
              <a:rPr sz="940" b="0">
                <a:solidFill>
                  <a:srgbClr val="0A1E3C"/>
                </a:solidFill>
                <a:latin typeface="Arial"/>
              </a:rPr>
              <a:t>R1–R5 indicators are quarterly-or-better (AEMO processes, policy drafts, listed marks).</a:t>
            </a:r>
          </a:p>
        </p:txBody>
      </p:sp>
      <p:sp>
        <p:nvSpPr>
          <p:cNvPr id="61" name="TextBox 60"/>
          <p:cNvSpPr txBox="1"/>
          <p:nvPr/>
        </p:nvSpPr>
        <p:spPr>
          <a:xfrm>
            <a:off x="7138400" y="4640610"/>
            <a:ext cx="4395200" cy="390753"/>
          </a:xfrm>
          <a:prstGeom prst="rect">
            <a:avLst/>
          </a:prstGeom>
          <a:noFill/>
        </p:spPr>
        <p:txBody>
          <a:bodyPr wrap="square" anchor="t" lIns="0" tIns="0" rIns="0" bIns="0">
            <a:noAutofit/>
          </a:bodyPr>
          <a:lstStyle/>
          <a:p>
            <a:pPr algn="l">
              <a:lnSpc>
                <a:spcPct val="130000"/>
              </a:lnSpc>
              <a:spcAft>
                <a:spcPts val="0"/>
              </a:spcAft>
            </a:pPr>
            <a:r>
              <a:rPr sz="940" b="0">
                <a:solidFill>
                  <a:srgbClr val="0A1E3C"/>
                </a:solidFill>
                <a:latin typeface="Arial"/>
              </a:rPr>
              <a:t>R6–R10 are annual reviews unless an early indicator fires, with the CBRE North America construction series as the standing global tripwire for R10.</a:t>
            </a:r>
          </a:p>
        </p:txBody>
      </p:sp>
      <p:sp>
        <p:nvSpPr>
          <p:cNvPr id="62" name="Rectangle 61"/>
          <p:cNvSpPr/>
          <p:nvPr/>
        </p:nvSpPr>
        <p:spPr>
          <a:xfrm>
            <a:off x="502920" y="5157215"/>
            <a:ext cx="11186129" cy="1143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3" name="Rectangle 62"/>
          <p:cNvSpPr/>
          <p:nvPr/>
        </p:nvSpPr>
        <p:spPr>
          <a:xfrm>
            <a:off x="502920" y="5413248"/>
            <a:ext cx="11186129" cy="54864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4" name="Rectangle 63"/>
          <p:cNvSpPr/>
          <p:nvPr/>
        </p:nvSpPr>
        <p:spPr>
          <a:xfrm>
            <a:off x="502920" y="5413248"/>
            <a:ext cx="45720" cy="54864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5" name="TextBox 64"/>
          <p:cNvSpPr txBox="1"/>
          <p:nvPr/>
        </p:nvSpPr>
        <p:spPr>
          <a:xfrm>
            <a:off x="777240" y="5568696"/>
            <a:ext cx="10728929" cy="256032"/>
          </a:xfrm>
          <a:prstGeom prst="rect">
            <a:avLst/>
          </a:prstGeom>
          <a:noFill/>
        </p:spPr>
        <p:txBody>
          <a:bodyPr wrap="square" anchor="t" lIns="0" tIns="0" rIns="0" bIns="0">
            <a:noAutofit/>
          </a:bodyPr>
          <a:lstStyle/>
          <a:p>
            <a:pPr algn="l">
              <a:lnSpc>
                <a:spcPct val="110000"/>
              </a:lnSpc>
              <a:spcAft>
                <a:spcPts val="0"/>
              </a:spcAft>
            </a:pPr>
            <a:r>
              <a:rPr sz="1300" b="1">
                <a:solidFill>
                  <a:srgbClr val="FFFFFF"/>
                </a:solidFill>
                <a:latin typeface="Georgia"/>
              </a:rPr>
              <a:t>Underwrite lease tenor against technology half-life; building life is the wrong benchmark.</a:t>
            </a:r>
          </a:p>
        </p:txBody>
      </p:sp>
      <p:sp>
        <p:nvSpPr>
          <p:cNvPr id="66" name="TextBox 65"/>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dossier Section 10.2 synthesis: PwC (Mar 2026); M3 (Nov 2025); IMARC (2026); The Good Builder (May 2026); Next West Observer (Aug 2026); CBRE via UVRN (Jul 2026); KWM (Aug 2026).</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12 · Outlook</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71</a:t>
            </a:r>
          </a:p>
        </p:txBody>
      </p:sp>
      <p:sp>
        <p:nvSpPr>
          <p:cNvPr id="9" name="TextBox 8"/>
          <p:cNvSpPr txBox="1"/>
          <p:nvPr/>
        </p:nvSpPr>
        <p:spPr>
          <a:xfrm>
            <a:off x="502920" y="521208"/>
            <a:ext cx="868680" cy="576072"/>
          </a:xfrm>
          <a:prstGeom prst="rect">
            <a:avLst/>
          </a:prstGeom>
          <a:noFill/>
        </p:spPr>
        <p:txBody>
          <a:bodyPr wrap="square" anchor="t" lIns="0" tIns="0" rIns="0" bIns="0">
            <a:noAutofit/>
          </a:bodyPr>
          <a:lstStyle/>
          <a:p>
            <a:pPr algn="l">
              <a:lnSpc>
                <a:spcPct val="122000"/>
              </a:lnSpc>
              <a:spcAft>
                <a:spcPts val="0"/>
              </a:spcAft>
            </a:pPr>
            <a:r>
              <a:rPr sz="3000" b="1">
                <a:solidFill>
                  <a:srgbClr val="D7DEE9"/>
                </a:solidFill>
                <a:latin typeface="Georgia"/>
              </a:rPr>
              <a:t>12</a:t>
            </a:r>
          </a:p>
        </p:txBody>
      </p:sp>
      <p:sp>
        <p:nvSpPr>
          <p:cNvPr id="10" name="TextBox 9"/>
          <p:cNvSpPr txBox="1"/>
          <p:nvPr/>
        </p:nvSpPr>
        <p:spPr>
          <a:xfrm>
            <a:off x="1435608" y="576072"/>
            <a:ext cx="10253441" cy="390144"/>
          </a:xfrm>
          <a:prstGeom prst="rect">
            <a:avLst/>
          </a:prstGeom>
          <a:noFill/>
        </p:spPr>
        <p:txBody>
          <a:bodyPr wrap="square" anchor="t" lIns="0" tIns="0" rIns="0" bIns="0">
            <a:noAutofit/>
          </a:bodyPr>
          <a:lstStyle/>
          <a:p>
            <a:pPr algn="l">
              <a:lnSpc>
                <a:spcPct val="122000"/>
              </a:lnSpc>
              <a:spcAft>
                <a:spcPts val="0"/>
              </a:spcAft>
            </a:pPr>
            <a:r>
              <a:rPr sz="2000" b="1">
                <a:solidFill>
                  <a:srgbClr val="0A1E3C"/>
                </a:solidFill>
                <a:latin typeface="Georgia"/>
              </a:rPr>
              <a:t>Outlook: signals to watch</a:t>
            </a:r>
          </a:p>
        </p:txBody>
      </p:sp>
      <p:sp>
        <p:nvSpPr>
          <p:cNvPr id="11" name="Rectangle 10"/>
          <p:cNvSpPr/>
          <p:nvPr/>
        </p:nvSpPr>
        <p:spPr>
          <a:xfrm>
            <a:off x="1435608" y="978408"/>
            <a:ext cx="566928" cy="2926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2093976" y="989380"/>
            <a:ext cx="9595073"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1435608" y="1097280"/>
            <a:ext cx="10253441" cy="196778"/>
          </a:xfrm>
          <a:prstGeom prst="rect">
            <a:avLst/>
          </a:prstGeom>
          <a:noFill/>
        </p:spPr>
        <p:txBody>
          <a:bodyPr wrap="square" anchor="t" lIns="0" tIns="0" rIns="0" bIns="0">
            <a:noAutofit/>
          </a:bodyPr>
          <a:lstStyle/>
          <a:p>
            <a:pPr algn="l">
              <a:lnSpc>
                <a:spcPct val="122000"/>
              </a:lnSpc>
              <a:spcAft>
                <a:spcPts val="0"/>
              </a:spcAft>
            </a:pPr>
            <a:r>
              <a:rPr sz="960" b="0">
                <a:solidFill>
                  <a:srgbClr val="5B6B84"/>
                </a:solidFill>
                <a:latin typeface="Arial"/>
              </a:rPr>
              <a:t>The catalyst calendar, and what each signal would change</a:t>
            </a:r>
          </a:p>
        </p:txBody>
      </p:sp>
      <p:sp>
        <p:nvSpPr>
          <p:cNvPr id="14" name="TextBox 13"/>
          <p:cNvSpPr txBox="1"/>
          <p:nvPr/>
        </p:nvSpPr>
        <p:spPr>
          <a:xfrm>
            <a:off x="502920" y="1371600"/>
            <a:ext cx="11186129"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Signals to watch: the next eighteen months are unusually information-dense</a:t>
            </a:r>
          </a:p>
        </p:txBody>
      </p:sp>
      <p:sp>
        <p:nvSpPr>
          <p:cNvPr id="15" name="TextBox 14"/>
          <p:cNvSpPr txBox="1"/>
          <p:nvPr/>
        </p:nvSpPr>
        <p:spPr>
          <a:xfrm>
            <a:off x="502920" y="1801977"/>
            <a:ext cx="6275814"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Catalyst calendar, Sep 2026 to H1 2027</a:t>
            </a:r>
          </a:p>
        </p:txBody>
      </p:sp>
      <p:sp>
        <p:nvSpPr>
          <p:cNvPr id="16" name="Rectangle 15"/>
          <p:cNvSpPr/>
          <p:nvPr/>
        </p:nvSpPr>
        <p:spPr>
          <a:xfrm>
            <a:off x="502920" y="1984857"/>
            <a:ext cx="627581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TextBox 16"/>
          <p:cNvSpPr txBox="1"/>
          <p:nvPr/>
        </p:nvSpPr>
        <p:spPr>
          <a:xfrm>
            <a:off x="502920" y="2094585"/>
            <a:ext cx="1115568" cy="164592"/>
          </a:xfrm>
          <a:prstGeom prst="rect">
            <a:avLst/>
          </a:prstGeom>
          <a:noFill/>
        </p:spPr>
        <p:txBody>
          <a:bodyPr wrap="square" anchor="t" lIns="0" tIns="0" rIns="0" bIns="0">
            <a:noAutofit/>
          </a:bodyPr>
          <a:lstStyle/>
          <a:p>
            <a:pPr algn="l">
              <a:lnSpc>
                <a:spcPct val="122000"/>
              </a:lnSpc>
              <a:spcAft>
                <a:spcPts val="0"/>
              </a:spcAft>
            </a:pPr>
            <a:r>
              <a:rPr sz="860" b="1">
                <a:solidFill>
                  <a:srgbClr val="0A1E3C"/>
                </a:solidFill>
                <a:latin typeface="Arial"/>
              </a:rPr>
              <a:t>When</a:t>
            </a:r>
          </a:p>
        </p:txBody>
      </p:sp>
      <p:sp>
        <p:nvSpPr>
          <p:cNvPr id="18" name="TextBox 17"/>
          <p:cNvSpPr txBox="1"/>
          <p:nvPr/>
        </p:nvSpPr>
        <p:spPr>
          <a:xfrm>
            <a:off x="1929384" y="2094585"/>
            <a:ext cx="2618649" cy="164592"/>
          </a:xfrm>
          <a:prstGeom prst="rect">
            <a:avLst/>
          </a:prstGeom>
          <a:noFill/>
        </p:spPr>
        <p:txBody>
          <a:bodyPr wrap="square" anchor="t" lIns="0" tIns="0" rIns="0" bIns="0">
            <a:noAutofit/>
          </a:bodyPr>
          <a:lstStyle/>
          <a:p>
            <a:pPr algn="l">
              <a:lnSpc>
                <a:spcPct val="122000"/>
              </a:lnSpc>
              <a:spcAft>
                <a:spcPts val="0"/>
              </a:spcAft>
            </a:pPr>
            <a:r>
              <a:rPr sz="860" b="1">
                <a:solidFill>
                  <a:srgbClr val="0A1E3C"/>
                </a:solidFill>
                <a:latin typeface="Arial"/>
              </a:rPr>
              <a:t>Signal</a:t>
            </a:r>
          </a:p>
        </p:txBody>
      </p:sp>
      <p:sp>
        <p:nvSpPr>
          <p:cNvPr id="19" name="TextBox 18"/>
          <p:cNvSpPr txBox="1"/>
          <p:nvPr/>
        </p:nvSpPr>
        <p:spPr>
          <a:xfrm>
            <a:off x="4548033" y="2094585"/>
            <a:ext cx="2230701" cy="164592"/>
          </a:xfrm>
          <a:prstGeom prst="rect">
            <a:avLst/>
          </a:prstGeom>
          <a:noFill/>
        </p:spPr>
        <p:txBody>
          <a:bodyPr wrap="square" anchor="t" lIns="0" tIns="0" rIns="0" bIns="0">
            <a:noAutofit/>
          </a:bodyPr>
          <a:lstStyle/>
          <a:p>
            <a:pPr algn="l">
              <a:lnSpc>
                <a:spcPct val="122000"/>
              </a:lnSpc>
              <a:spcAft>
                <a:spcPts val="0"/>
              </a:spcAft>
            </a:pPr>
            <a:r>
              <a:rPr sz="860" b="1">
                <a:solidFill>
                  <a:srgbClr val="0A1E3C"/>
                </a:solidFill>
                <a:latin typeface="Arial"/>
              </a:rPr>
              <a:t>Why it matters</a:t>
            </a:r>
          </a:p>
        </p:txBody>
      </p:sp>
      <p:sp>
        <p:nvSpPr>
          <p:cNvPr id="20" name="Rectangle 19"/>
          <p:cNvSpPr/>
          <p:nvPr/>
        </p:nvSpPr>
        <p:spPr>
          <a:xfrm>
            <a:off x="502920" y="2314041"/>
            <a:ext cx="6275814" cy="1143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TextBox 20"/>
          <p:cNvSpPr txBox="1"/>
          <p:nvPr/>
        </p:nvSpPr>
        <p:spPr>
          <a:xfrm>
            <a:off x="502920" y="2513612"/>
            <a:ext cx="1042415" cy="192024"/>
          </a:xfrm>
          <a:prstGeom prst="rect">
            <a:avLst/>
          </a:prstGeom>
          <a:noFill/>
        </p:spPr>
        <p:txBody>
          <a:bodyPr wrap="square" anchor="t" lIns="0" tIns="0" rIns="0" bIns="0">
            <a:noAutofit/>
          </a:bodyPr>
          <a:lstStyle/>
          <a:p>
            <a:pPr algn="l">
              <a:lnSpc>
                <a:spcPct val="100000"/>
              </a:lnSpc>
              <a:spcAft>
                <a:spcPts val="0"/>
              </a:spcAft>
            </a:pPr>
            <a:r>
              <a:rPr sz="1100" b="1" spc="-24">
                <a:solidFill>
                  <a:srgbClr val="C2410C"/>
                </a:solidFill>
                <a:latin typeface="Georgia"/>
              </a:rPr>
              <a:t>Sep–Oct 2026</a:t>
            </a:r>
          </a:p>
        </p:txBody>
      </p:sp>
      <p:sp>
        <p:nvSpPr>
          <p:cNvPr id="22" name="TextBox 21"/>
          <p:cNvSpPr txBox="1"/>
          <p:nvPr/>
        </p:nvSpPr>
        <p:spPr>
          <a:xfrm>
            <a:off x="1929384" y="2531900"/>
            <a:ext cx="2472345" cy="367832"/>
          </a:xfrm>
          <a:prstGeom prst="rect">
            <a:avLst/>
          </a:prstGeom>
          <a:noFill/>
        </p:spPr>
        <p:txBody>
          <a:bodyPr wrap="square" anchor="t" lIns="0" tIns="0" rIns="0" bIns="0">
            <a:noAutofit/>
          </a:bodyPr>
          <a:lstStyle/>
          <a:p>
            <a:pPr algn="l">
              <a:lnSpc>
                <a:spcPct val="122000"/>
              </a:lnSpc>
              <a:spcAft>
                <a:spcPts val="0"/>
              </a:spcAft>
            </a:pPr>
            <a:r>
              <a:rPr sz="940" b="1">
                <a:solidFill>
                  <a:srgbClr val="0A1E3C"/>
                </a:solidFill>
                <a:latin typeface="Arial"/>
              </a:rPr>
              <a:t>AirTrunk Singapore REIT prospectus &amp; pricing</a:t>
            </a:r>
          </a:p>
        </p:txBody>
      </p:sp>
      <p:sp>
        <p:nvSpPr>
          <p:cNvPr id="23" name="TextBox 22"/>
          <p:cNvSpPr txBox="1"/>
          <p:nvPr/>
        </p:nvSpPr>
        <p:spPr>
          <a:xfrm>
            <a:off x="4548033" y="2541044"/>
            <a:ext cx="2175837" cy="352409"/>
          </a:xfrm>
          <a:prstGeom prst="rect">
            <a:avLst/>
          </a:prstGeom>
          <a:noFill/>
        </p:spPr>
        <p:txBody>
          <a:bodyPr wrap="square" anchor="t" lIns="0" tIns="0" rIns="0" bIns="0">
            <a:noAutofit/>
          </a:bodyPr>
          <a:lstStyle/>
          <a:p>
            <a:pPr algn="l">
              <a:lnSpc>
                <a:spcPct val="126000"/>
              </a:lnSpc>
              <a:spcAft>
                <a:spcPts val="0"/>
              </a:spcAft>
            </a:pPr>
            <a:r>
              <a:rPr sz="869" b="0">
                <a:solidFill>
                  <a:srgbClr val="5B6B84"/>
                </a:solidFill>
                <a:latin typeface="Arial"/>
              </a:rPr>
              <a:t>First public financials of the A$24bn platform</a:t>
            </a:r>
          </a:p>
        </p:txBody>
      </p:sp>
      <p:sp>
        <p:nvSpPr>
          <p:cNvPr id="24" name="Rectangle 23"/>
          <p:cNvSpPr/>
          <p:nvPr/>
        </p:nvSpPr>
        <p:spPr>
          <a:xfrm>
            <a:off x="502920" y="3099303"/>
            <a:ext cx="6275814" cy="762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TextBox 24"/>
          <p:cNvSpPr txBox="1"/>
          <p:nvPr/>
        </p:nvSpPr>
        <p:spPr>
          <a:xfrm>
            <a:off x="502920" y="3298874"/>
            <a:ext cx="1042415" cy="192024"/>
          </a:xfrm>
          <a:prstGeom prst="rect">
            <a:avLst/>
          </a:prstGeom>
          <a:noFill/>
        </p:spPr>
        <p:txBody>
          <a:bodyPr wrap="square" anchor="t" lIns="0" tIns="0" rIns="0" bIns="0">
            <a:noAutofit/>
          </a:bodyPr>
          <a:lstStyle/>
          <a:p>
            <a:pPr algn="l">
              <a:lnSpc>
                <a:spcPct val="100000"/>
              </a:lnSpc>
              <a:spcAft>
                <a:spcPts val="0"/>
              </a:spcAft>
            </a:pPr>
            <a:r>
              <a:rPr sz="1100" b="1">
                <a:solidFill>
                  <a:srgbClr val="0A1E3C"/>
                </a:solidFill>
                <a:latin typeface="Georgia"/>
              </a:rPr>
              <a:t>~Oct 2026</a:t>
            </a:r>
          </a:p>
        </p:txBody>
      </p:sp>
      <p:sp>
        <p:nvSpPr>
          <p:cNvPr id="26" name="TextBox 25"/>
          <p:cNvSpPr txBox="1"/>
          <p:nvPr/>
        </p:nvSpPr>
        <p:spPr>
          <a:xfrm>
            <a:off x="1929384" y="3317162"/>
            <a:ext cx="2472345" cy="367832"/>
          </a:xfrm>
          <a:prstGeom prst="rect">
            <a:avLst/>
          </a:prstGeom>
          <a:noFill/>
        </p:spPr>
        <p:txBody>
          <a:bodyPr wrap="square" anchor="t" lIns="0" tIns="0" rIns="0" bIns="0">
            <a:noAutofit/>
          </a:bodyPr>
          <a:lstStyle/>
          <a:p>
            <a:pPr algn="l">
              <a:lnSpc>
                <a:spcPct val="122000"/>
              </a:lnSpc>
              <a:spcAft>
                <a:spcPts val="0"/>
              </a:spcAft>
            </a:pPr>
            <a:r>
              <a:rPr sz="940" b="1">
                <a:solidFill>
                  <a:srgbClr val="0A1E3C"/>
                </a:solidFill>
                <a:latin typeface="Arial"/>
              </a:rPr>
              <a:t>AEMC final technical standards, large inverter-based loads</a:t>
            </a:r>
          </a:p>
        </p:txBody>
      </p:sp>
      <p:sp>
        <p:nvSpPr>
          <p:cNvPr id="27" name="TextBox 26"/>
          <p:cNvSpPr txBox="1"/>
          <p:nvPr/>
        </p:nvSpPr>
        <p:spPr>
          <a:xfrm>
            <a:off x="4548033" y="3326306"/>
            <a:ext cx="2175837" cy="352409"/>
          </a:xfrm>
          <a:prstGeom prst="rect">
            <a:avLst/>
          </a:prstGeom>
          <a:noFill/>
        </p:spPr>
        <p:txBody>
          <a:bodyPr wrap="square" anchor="t" lIns="0" tIns="0" rIns="0" bIns="0">
            <a:noAutofit/>
          </a:bodyPr>
          <a:lstStyle/>
          <a:p>
            <a:pPr algn="l">
              <a:lnSpc>
                <a:spcPct val="126000"/>
              </a:lnSpc>
              <a:spcAft>
                <a:spcPts val="0"/>
              </a:spcAft>
            </a:pPr>
            <a:r>
              <a:rPr sz="869" b="0">
                <a:solidFill>
                  <a:srgbClr val="5B6B84"/>
                </a:solidFill>
                <a:latin typeface="Arial"/>
              </a:rPr>
              <a:t>Compliance cost clarity for connection applicants</a:t>
            </a:r>
          </a:p>
        </p:txBody>
      </p:sp>
      <p:sp>
        <p:nvSpPr>
          <p:cNvPr id="28" name="Rectangle 27"/>
          <p:cNvSpPr/>
          <p:nvPr/>
        </p:nvSpPr>
        <p:spPr>
          <a:xfrm>
            <a:off x="502920" y="3884566"/>
            <a:ext cx="6275814" cy="762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TextBox 28"/>
          <p:cNvSpPr txBox="1"/>
          <p:nvPr/>
        </p:nvSpPr>
        <p:spPr>
          <a:xfrm>
            <a:off x="502920" y="4084137"/>
            <a:ext cx="1042415" cy="192024"/>
          </a:xfrm>
          <a:prstGeom prst="rect">
            <a:avLst/>
          </a:prstGeom>
          <a:noFill/>
        </p:spPr>
        <p:txBody>
          <a:bodyPr wrap="square" anchor="t" lIns="0" tIns="0" rIns="0" bIns="0">
            <a:noAutofit/>
          </a:bodyPr>
          <a:lstStyle/>
          <a:p>
            <a:pPr algn="l">
              <a:lnSpc>
                <a:spcPct val="100000"/>
              </a:lnSpc>
              <a:spcAft>
                <a:spcPts val="0"/>
              </a:spcAft>
            </a:pPr>
            <a:r>
              <a:rPr sz="1100" b="1">
                <a:solidFill>
                  <a:srgbClr val="0A1E3C"/>
                </a:solidFill>
                <a:latin typeface="Georgia"/>
              </a:rPr>
              <a:t>Nov 2026</a:t>
            </a:r>
          </a:p>
        </p:txBody>
      </p:sp>
      <p:sp>
        <p:nvSpPr>
          <p:cNvPr id="30" name="TextBox 29"/>
          <p:cNvSpPr txBox="1"/>
          <p:nvPr/>
        </p:nvSpPr>
        <p:spPr>
          <a:xfrm>
            <a:off x="1929384" y="4102425"/>
            <a:ext cx="2472345" cy="367832"/>
          </a:xfrm>
          <a:prstGeom prst="rect">
            <a:avLst/>
          </a:prstGeom>
          <a:noFill/>
        </p:spPr>
        <p:txBody>
          <a:bodyPr wrap="square" anchor="t" lIns="0" tIns="0" rIns="0" bIns="0">
            <a:noAutofit/>
          </a:bodyPr>
          <a:lstStyle/>
          <a:p>
            <a:pPr algn="l">
              <a:lnSpc>
                <a:spcPct val="122000"/>
              </a:lnSpc>
              <a:spcAft>
                <a:spcPts val="0"/>
              </a:spcAft>
            </a:pPr>
            <a:r>
              <a:rPr sz="940" b="1">
                <a:solidFill>
                  <a:srgbClr val="0A1E3C"/>
                </a:solidFill>
                <a:latin typeface="Arial"/>
              </a:rPr>
              <a:t>HCF reform, one year since certification pause</a:t>
            </a:r>
          </a:p>
        </p:txBody>
      </p:sp>
      <p:sp>
        <p:nvSpPr>
          <p:cNvPr id="31" name="TextBox 30"/>
          <p:cNvSpPr txBox="1"/>
          <p:nvPr/>
        </p:nvSpPr>
        <p:spPr>
          <a:xfrm>
            <a:off x="4548033" y="4111569"/>
            <a:ext cx="2175837" cy="352409"/>
          </a:xfrm>
          <a:prstGeom prst="rect">
            <a:avLst/>
          </a:prstGeom>
          <a:noFill/>
        </p:spPr>
        <p:txBody>
          <a:bodyPr wrap="square" anchor="t" lIns="0" tIns="0" rIns="0" bIns="0">
            <a:noAutofit/>
          </a:bodyPr>
          <a:lstStyle/>
          <a:p>
            <a:pPr algn="l">
              <a:lnSpc>
                <a:spcPct val="126000"/>
              </a:lnSpc>
              <a:spcAft>
                <a:spcPts val="0"/>
              </a:spcAft>
            </a:pPr>
            <a:r>
              <a:rPr sz="869" b="0">
                <a:solidFill>
                  <a:srgbClr val="5B6B84"/>
                </a:solidFill>
                <a:latin typeface="Arial"/>
              </a:rPr>
              <a:t>Certified Strategic moat: extended, tightened or eroded</a:t>
            </a:r>
          </a:p>
        </p:txBody>
      </p:sp>
      <p:sp>
        <p:nvSpPr>
          <p:cNvPr id="32" name="Rectangle 31"/>
          <p:cNvSpPr/>
          <p:nvPr/>
        </p:nvSpPr>
        <p:spPr>
          <a:xfrm>
            <a:off x="502920" y="4669828"/>
            <a:ext cx="6275814" cy="762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3" name="TextBox 32"/>
          <p:cNvSpPr txBox="1"/>
          <p:nvPr/>
        </p:nvSpPr>
        <p:spPr>
          <a:xfrm>
            <a:off x="502920" y="4869399"/>
            <a:ext cx="1042415" cy="192024"/>
          </a:xfrm>
          <a:prstGeom prst="rect">
            <a:avLst/>
          </a:prstGeom>
          <a:noFill/>
        </p:spPr>
        <p:txBody>
          <a:bodyPr wrap="square" anchor="t" lIns="0" tIns="0" rIns="0" bIns="0">
            <a:noAutofit/>
          </a:bodyPr>
          <a:lstStyle/>
          <a:p>
            <a:pPr algn="l">
              <a:lnSpc>
                <a:spcPct val="100000"/>
              </a:lnSpc>
              <a:spcAft>
                <a:spcPts val="0"/>
              </a:spcAft>
            </a:pPr>
            <a:r>
              <a:rPr sz="1100" b="1">
                <a:solidFill>
                  <a:srgbClr val="0A1E3C"/>
                </a:solidFill>
                <a:latin typeface="Georgia"/>
              </a:rPr>
              <a:t>Dec 2026</a:t>
            </a:r>
          </a:p>
        </p:txBody>
      </p:sp>
      <p:sp>
        <p:nvSpPr>
          <p:cNvPr id="34" name="TextBox 33"/>
          <p:cNvSpPr txBox="1"/>
          <p:nvPr/>
        </p:nvSpPr>
        <p:spPr>
          <a:xfrm>
            <a:off x="1929384" y="4887687"/>
            <a:ext cx="2472345" cy="193060"/>
          </a:xfrm>
          <a:prstGeom prst="rect">
            <a:avLst/>
          </a:prstGeom>
          <a:noFill/>
        </p:spPr>
        <p:txBody>
          <a:bodyPr wrap="square" anchor="t" lIns="0" tIns="0" rIns="0" bIns="0">
            <a:noAutofit/>
          </a:bodyPr>
          <a:lstStyle/>
          <a:p>
            <a:pPr algn="l">
              <a:lnSpc>
                <a:spcPct val="122000"/>
              </a:lnSpc>
              <a:spcAft>
                <a:spcPts val="0"/>
              </a:spcAft>
            </a:pPr>
            <a:r>
              <a:rPr sz="940" b="1">
                <a:solidFill>
                  <a:srgbClr val="0A1E3C"/>
                </a:solidFill>
                <a:latin typeface="Arial"/>
              </a:rPr>
              <a:t>AEMO 2026 IASR request total vs 44 GW</a:t>
            </a:r>
          </a:p>
        </p:txBody>
      </p:sp>
      <p:sp>
        <p:nvSpPr>
          <p:cNvPr id="35" name="TextBox 34"/>
          <p:cNvSpPr txBox="1"/>
          <p:nvPr/>
        </p:nvSpPr>
        <p:spPr>
          <a:xfrm>
            <a:off x="4548033" y="4896831"/>
            <a:ext cx="2175837" cy="185348"/>
          </a:xfrm>
          <a:prstGeom prst="rect">
            <a:avLst/>
          </a:prstGeom>
          <a:noFill/>
        </p:spPr>
        <p:txBody>
          <a:bodyPr wrap="square" anchor="t" lIns="0" tIns="0" rIns="0" bIns="0">
            <a:noAutofit/>
          </a:bodyPr>
          <a:lstStyle/>
          <a:p>
            <a:pPr algn="l">
              <a:lnSpc>
                <a:spcPct val="126000"/>
              </a:lnSpc>
              <a:spcAft>
                <a:spcPts val="0"/>
              </a:spcAft>
            </a:pPr>
            <a:r>
              <a:rPr sz="869" b="0">
                <a:solidFill>
                  <a:srgbClr val="5B6B84"/>
                </a:solidFill>
                <a:latin typeface="Arial"/>
              </a:rPr>
              <a:t>Phantom-demand washout test</a:t>
            </a:r>
          </a:p>
        </p:txBody>
      </p:sp>
      <p:sp>
        <p:nvSpPr>
          <p:cNvPr id="36" name="Rectangle 35"/>
          <p:cNvSpPr/>
          <p:nvPr/>
        </p:nvSpPr>
        <p:spPr>
          <a:xfrm>
            <a:off x="502920" y="5306714"/>
            <a:ext cx="6275814" cy="762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7" name="TextBox 36"/>
          <p:cNvSpPr txBox="1"/>
          <p:nvPr/>
        </p:nvSpPr>
        <p:spPr>
          <a:xfrm>
            <a:off x="502920" y="5506285"/>
            <a:ext cx="1042415" cy="192024"/>
          </a:xfrm>
          <a:prstGeom prst="rect">
            <a:avLst/>
          </a:prstGeom>
          <a:noFill/>
        </p:spPr>
        <p:txBody>
          <a:bodyPr wrap="square" anchor="t" lIns="0" tIns="0" rIns="0" bIns="0">
            <a:noAutofit/>
          </a:bodyPr>
          <a:lstStyle/>
          <a:p>
            <a:pPr algn="l">
              <a:lnSpc>
                <a:spcPct val="100000"/>
              </a:lnSpc>
              <a:spcAft>
                <a:spcPts val="0"/>
              </a:spcAft>
            </a:pPr>
            <a:r>
              <a:rPr sz="1100" b="1">
                <a:solidFill>
                  <a:srgbClr val="0A1E3C"/>
                </a:solidFill>
                <a:latin typeface="Georgia"/>
              </a:rPr>
              <a:t>H1 2027</a:t>
            </a:r>
          </a:p>
        </p:txBody>
      </p:sp>
      <p:sp>
        <p:nvSpPr>
          <p:cNvPr id="38" name="TextBox 37"/>
          <p:cNvSpPr txBox="1"/>
          <p:nvPr/>
        </p:nvSpPr>
        <p:spPr>
          <a:xfrm>
            <a:off x="1929384" y="5524573"/>
            <a:ext cx="2472345" cy="193060"/>
          </a:xfrm>
          <a:prstGeom prst="rect">
            <a:avLst/>
          </a:prstGeom>
          <a:noFill/>
        </p:spPr>
        <p:txBody>
          <a:bodyPr wrap="square" anchor="t" lIns="0" tIns="0" rIns="0" bIns="0">
            <a:noAutofit/>
          </a:bodyPr>
          <a:lstStyle/>
          <a:p>
            <a:pPr algn="l">
              <a:lnSpc>
                <a:spcPct val="122000"/>
              </a:lnSpc>
              <a:spcAft>
                <a:spcPts val="0"/>
              </a:spcAft>
            </a:pPr>
            <a:r>
              <a:rPr sz="940" b="1">
                <a:solidFill>
                  <a:srgbClr val="0A1E3C"/>
                </a:solidFill>
                <a:latin typeface="Arial"/>
              </a:rPr>
              <a:t>Net-generator legislation introduced</a:t>
            </a:r>
          </a:p>
        </p:txBody>
      </p:sp>
      <p:sp>
        <p:nvSpPr>
          <p:cNvPr id="39" name="TextBox 38"/>
          <p:cNvSpPr txBox="1"/>
          <p:nvPr/>
        </p:nvSpPr>
        <p:spPr>
          <a:xfrm>
            <a:off x="4548033" y="5533717"/>
            <a:ext cx="2175837" cy="185348"/>
          </a:xfrm>
          <a:prstGeom prst="rect">
            <a:avLst/>
          </a:prstGeom>
          <a:noFill/>
        </p:spPr>
        <p:txBody>
          <a:bodyPr wrap="square" anchor="t" lIns="0" tIns="0" rIns="0" bIns="0">
            <a:noAutofit/>
          </a:bodyPr>
          <a:lstStyle/>
          <a:p>
            <a:pPr algn="l">
              <a:lnSpc>
                <a:spcPct val="126000"/>
              </a:lnSpc>
              <a:spcAft>
                <a:spcPts val="0"/>
              </a:spcAft>
            </a:pPr>
            <a:r>
              <a:rPr sz="869" b="0">
                <a:solidFill>
                  <a:srgbClr val="5B6B84"/>
                </a:solidFill>
                <a:latin typeface="Arial"/>
              </a:rPr>
              <a:t>Transition relief = bear/base dividing line</a:t>
            </a:r>
          </a:p>
        </p:txBody>
      </p:sp>
      <p:sp>
        <p:nvSpPr>
          <p:cNvPr id="40" name="Rectangle 39"/>
          <p:cNvSpPr/>
          <p:nvPr/>
        </p:nvSpPr>
        <p:spPr>
          <a:xfrm>
            <a:off x="502920" y="5943600"/>
            <a:ext cx="6275814" cy="1143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1" name="Rectangle 40"/>
          <p:cNvSpPr/>
          <p:nvPr/>
        </p:nvSpPr>
        <p:spPr>
          <a:xfrm>
            <a:off x="1768449" y="2609624"/>
            <a:ext cx="17780" cy="2992672"/>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Oval 41"/>
          <p:cNvSpPr/>
          <p:nvPr/>
        </p:nvSpPr>
        <p:spPr>
          <a:xfrm>
            <a:off x="1709928" y="2545616"/>
            <a:ext cx="128016" cy="128016"/>
          </a:xfrm>
          <a:prstGeom prst="ellipse">
            <a:avLst/>
          </a:prstGeom>
          <a:solidFill>
            <a:srgbClr val="C2410C"/>
          </a:solidFill>
          <a:ln w="127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3" name="Oval 42"/>
          <p:cNvSpPr/>
          <p:nvPr/>
        </p:nvSpPr>
        <p:spPr>
          <a:xfrm>
            <a:off x="1723644" y="3344594"/>
            <a:ext cx="100584" cy="100584"/>
          </a:xfrm>
          <a:prstGeom prst="ellipse">
            <a:avLst/>
          </a:prstGeom>
          <a:solidFill>
            <a:srgbClr val="0A1E3C"/>
          </a:solidFill>
          <a:ln w="127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4" name="Oval 43"/>
          <p:cNvSpPr/>
          <p:nvPr/>
        </p:nvSpPr>
        <p:spPr>
          <a:xfrm>
            <a:off x="1723644" y="4129857"/>
            <a:ext cx="100584" cy="100584"/>
          </a:xfrm>
          <a:prstGeom prst="ellipse">
            <a:avLst/>
          </a:prstGeom>
          <a:solidFill>
            <a:srgbClr val="0A1E3C"/>
          </a:solidFill>
          <a:ln w="127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5" name="Oval 44"/>
          <p:cNvSpPr/>
          <p:nvPr/>
        </p:nvSpPr>
        <p:spPr>
          <a:xfrm>
            <a:off x="1723644" y="4915119"/>
            <a:ext cx="100584" cy="100584"/>
          </a:xfrm>
          <a:prstGeom prst="ellipse">
            <a:avLst/>
          </a:prstGeom>
          <a:solidFill>
            <a:srgbClr val="0A1E3C"/>
          </a:solidFill>
          <a:ln w="127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6" name="Oval 45"/>
          <p:cNvSpPr/>
          <p:nvPr/>
        </p:nvSpPr>
        <p:spPr>
          <a:xfrm>
            <a:off x="1723644" y="5552005"/>
            <a:ext cx="100584" cy="100584"/>
          </a:xfrm>
          <a:prstGeom prst="ellipse">
            <a:avLst/>
          </a:prstGeom>
          <a:solidFill>
            <a:srgbClr val="0A1E3C"/>
          </a:solidFill>
          <a:ln w="127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7" name="TextBox 46"/>
          <p:cNvSpPr txBox="1"/>
          <p:nvPr/>
        </p:nvSpPr>
        <p:spPr>
          <a:xfrm>
            <a:off x="7144494" y="1801977"/>
            <a:ext cx="4544555"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The one-paragraph outlook</a:t>
            </a:r>
          </a:p>
        </p:txBody>
      </p:sp>
      <p:sp>
        <p:nvSpPr>
          <p:cNvPr id="48" name="Rectangle 47"/>
          <p:cNvSpPr/>
          <p:nvPr/>
        </p:nvSpPr>
        <p:spPr>
          <a:xfrm>
            <a:off x="7144494" y="1984857"/>
            <a:ext cx="4544555"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9" name="Rectangle 48"/>
          <p:cNvSpPr/>
          <p:nvPr/>
        </p:nvSpPr>
        <p:spPr>
          <a:xfrm>
            <a:off x="7144494" y="2076297"/>
            <a:ext cx="4544555" cy="186440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0" name="Rectangle 49"/>
          <p:cNvSpPr/>
          <p:nvPr/>
        </p:nvSpPr>
        <p:spPr>
          <a:xfrm>
            <a:off x="7144494" y="2076297"/>
            <a:ext cx="41148" cy="186440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1" name="TextBox 50"/>
          <p:cNvSpPr txBox="1"/>
          <p:nvPr/>
        </p:nvSpPr>
        <p:spPr>
          <a:xfrm>
            <a:off x="7327374" y="2204313"/>
            <a:ext cx="4233659" cy="183733"/>
          </a:xfrm>
          <a:prstGeom prst="rect">
            <a:avLst/>
          </a:prstGeom>
          <a:noFill/>
        </p:spPr>
        <p:txBody>
          <a:bodyPr wrap="square" anchor="t" lIns="0" tIns="0" rIns="0" bIns="0">
            <a:noAutofit/>
          </a:bodyPr>
          <a:lstStyle/>
          <a:p>
            <a:pPr>
              <a:lnSpc>
                <a:spcPct val="118000"/>
              </a:lnSpc>
            </a:pPr>
            <a:r>
              <a:rPr sz="919" b="1" spc="50">
                <a:solidFill>
                  <a:srgbClr val="0A1E3C"/>
                </a:solidFill>
                <a:latin typeface="Arial"/>
              </a:rPr>
              <a:t>WHERE WE LAND</a:t>
            </a:r>
          </a:p>
        </p:txBody>
      </p:sp>
      <p:sp>
        <p:nvSpPr>
          <p:cNvPr id="52" name="TextBox 51"/>
          <p:cNvSpPr txBox="1"/>
          <p:nvPr/>
        </p:nvSpPr>
        <p:spPr>
          <a:xfrm>
            <a:off x="7327374" y="2433767"/>
            <a:ext cx="4233659" cy="1397203"/>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Australia’s data centre market enters 2027 with real, contracted, record-scale demand; a power system that cannot serve all of it; and a policy framework mid-construction that will decide whose megawatts count. The winners are already identifiable by what they hold: contracted tenants, secured power, funded balance sheets and certified-sovereign status. Everyone else is holding options, some valuable, most expiring. Our base case: ~6.0 GW operating and ~A$8.8bn core revenue by 2030, with the dispersion between powered and unpowered capacity, not market growth, the primary source of alpha.</a:t>
            </a:r>
          </a:p>
        </p:txBody>
      </p:sp>
      <p:sp>
        <p:nvSpPr>
          <p:cNvPr id="53" name="TextBox 52"/>
          <p:cNvSpPr txBox="1"/>
          <p:nvPr/>
        </p:nvSpPr>
        <p:spPr>
          <a:xfrm>
            <a:off x="7144494" y="4178442"/>
            <a:ext cx="4544555"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Positioning checklist</a:t>
            </a:r>
          </a:p>
        </p:txBody>
      </p:sp>
      <p:sp>
        <p:nvSpPr>
          <p:cNvPr id="54" name="Rectangle 53"/>
          <p:cNvSpPr/>
          <p:nvPr/>
        </p:nvSpPr>
        <p:spPr>
          <a:xfrm>
            <a:off x="7144494" y="4361322"/>
            <a:ext cx="4544555"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5" name="Rectangle 54"/>
          <p:cNvSpPr/>
          <p:nvPr/>
        </p:nvSpPr>
        <p:spPr>
          <a:xfrm>
            <a:off x="7162782" y="4471050"/>
            <a:ext cx="137160" cy="137160"/>
          </a:xfrm>
          <a:prstGeom prst="rect">
            <a:avLst/>
          </a:prstGeom>
          <a:solidFill>
            <a:srgbClr val="FFFFFF"/>
          </a:solidFill>
          <a:ln w="12700">
            <a:solidFill>
              <a:srgbClr val="0A1E3C"/>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6" name="TextBox 55"/>
          <p:cNvSpPr txBox="1"/>
          <p:nvPr/>
        </p:nvSpPr>
        <p:spPr>
          <a:xfrm>
            <a:off x="7418814" y="4452762"/>
            <a:ext cx="274320" cy="164592"/>
          </a:xfrm>
          <a:prstGeom prst="rect">
            <a:avLst/>
          </a:prstGeom>
          <a:noFill/>
        </p:spPr>
        <p:txBody>
          <a:bodyPr wrap="square" anchor="t" lIns="0" tIns="0" rIns="0" bIns="0">
            <a:noAutofit/>
          </a:bodyPr>
          <a:lstStyle/>
          <a:p>
            <a:pPr algn="l">
              <a:lnSpc>
                <a:spcPct val="122000"/>
              </a:lnSpc>
              <a:spcAft>
                <a:spcPts val="0"/>
              </a:spcAft>
            </a:pPr>
            <a:r>
              <a:rPr sz="869" b="1">
                <a:solidFill>
                  <a:srgbClr val="5B6B84"/>
                </a:solidFill>
                <a:latin typeface="Arial"/>
              </a:rPr>
              <a:t>1</a:t>
            </a:r>
          </a:p>
        </p:txBody>
      </p:sp>
      <p:sp>
        <p:nvSpPr>
          <p:cNvPr id="57" name="TextBox 56"/>
          <p:cNvSpPr txBox="1"/>
          <p:nvPr/>
        </p:nvSpPr>
        <p:spPr>
          <a:xfrm>
            <a:off x="7647414" y="4452762"/>
            <a:ext cx="3977627" cy="195925"/>
          </a:xfrm>
          <a:prstGeom prst="rect">
            <a:avLst/>
          </a:prstGeom>
          <a:noFill/>
        </p:spPr>
        <p:txBody>
          <a:bodyPr wrap="square" anchor="t" lIns="0" tIns="0" rIns="0" bIns="0">
            <a:noAutofit/>
          </a:bodyPr>
          <a:lstStyle/>
          <a:p>
            <a:pPr algn="l">
              <a:lnSpc>
                <a:spcPct val="124000"/>
              </a:lnSpc>
              <a:spcAft>
                <a:spcPts val="0"/>
              </a:spcAft>
            </a:pPr>
            <a:r>
              <a:rPr sz="940" b="0">
                <a:solidFill>
                  <a:srgbClr val="0A1E3C"/>
                </a:solidFill>
                <a:latin typeface="Arial"/>
              </a:rPr>
              <a:t>Own deliverability: connection agreements, substations, certified status.</a:t>
            </a:r>
          </a:p>
        </p:txBody>
      </p:sp>
      <p:sp>
        <p:nvSpPr>
          <p:cNvPr id="58" name="Rectangle 57"/>
          <p:cNvSpPr/>
          <p:nvPr/>
        </p:nvSpPr>
        <p:spPr>
          <a:xfrm>
            <a:off x="7162782" y="4848331"/>
            <a:ext cx="137160" cy="137160"/>
          </a:xfrm>
          <a:prstGeom prst="rect">
            <a:avLst/>
          </a:prstGeom>
          <a:solidFill>
            <a:srgbClr val="FFFFFF"/>
          </a:solidFill>
          <a:ln w="12700">
            <a:solidFill>
              <a:srgbClr val="0A1E3C"/>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9" name="TextBox 58"/>
          <p:cNvSpPr txBox="1"/>
          <p:nvPr/>
        </p:nvSpPr>
        <p:spPr>
          <a:xfrm>
            <a:off x="7418814" y="4830043"/>
            <a:ext cx="274320" cy="164592"/>
          </a:xfrm>
          <a:prstGeom prst="rect">
            <a:avLst/>
          </a:prstGeom>
          <a:noFill/>
        </p:spPr>
        <p:txBody>
          <a:bodyPr wrap="square" anchor="t" lIns="0" tIns="0" rIns="0" bIns="0">
            <a:noAutofit/>
          </a:bodyPr>
          <a:lstStyle/>
          <a:p>
            <a:pPr algn="l">
              <a:lnSpc>
                <a:spcPct val="122000"/>
              </a:lnSpc>
              <a:spcAft>
                <a:spcPts val="0"/>
              </a:spcAft>
            </a:pPr>
            <a:r>
              <a:rPr sz="869" b="1">
                <a:solidFill>
                  <a:srgbClr val="5B6B84"/>
                </a:solidFill>
                <a:latin typeface="Arial"/>
              </a:rPr>
              <a:t>2</a:t>
            </a:r>
          </a:p>
        </p:txBody>
      </p:sp>
      <p:sp>
        <p:nvSpPr>
          <p:cNvPr id="60" name="TextBox 59"/>
          <p:cNvSpPr txBox="1"/>
          <p:nvPr/>
        </p:nvSpPr>
        <p:spPr>
          <a:xfrm>
            <a:off x="7647414" y="4830043"/>
            <a:ext cx="3977627" cy="195925"/>
          </a:xfrm>
          <a:prstGeom prst="rect">
            <a:avLst/>
          </a:prstGeom>
          <a:noFill/>
        </p:spPr>
        <p:txBody>
          <a:bodyPr wrap="square" anchor="t" lIns="0" tIns="0" rIns="0" bIns="0">
            <a:noAutofit/>
          </a:bodyPr>
          <a:lstStyle/>
          <a:p>
            <a:pPr algn="l">
              <a:lnSpc>
                <a:spcPct val="124000"/>
              </a:lnSpc>
              <a:spcAft>
                <a:spcPts val="0"/>
              </a:spcAft>
            </a:pPr>
            <a:r>
              <a:rPr sz="940" b="0">
                <a:solidFill>
                  <a:srgbClr val="0A1E3C"/>
                </a:solidFill>
                <a:latin typeface="Arial"/>
              </a:rPr>
              <a:t>Underwrite contracted MW with investment-grade counterparties.</a:t>
            </a:r>
          </a:p>
        </p:txBody>
      </p:sp>
      <p:sp>
        <p:nvSpPr>
          <p:cNvPr id="61" name="Rectangle 60"/>
          <p:cNvSpPr/>
          <p:nvPr/>
        </p:nvSpPr>
        <p:spPr>
          <a:xfrm>
            <a:off x="7162782" y="5225613"/>
            <a:ext cx="137160" cy="137160"/>
          </a:xfrm>
          <a:prstGeom prst="rect">
            <a:avLst/>
          </a:prstGeom>
          <a:solidFill>
            <a:srgbClr val="FFFFFF"/>
          </a:solidFill>
          <a:ln w="12700">
            <a:solidFill>
              <a:srgbClr val="0A1E3C"/>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2" name="TextBox 61"/>
          <p:cNvSpPr txBox="1"/>
          <p:nvPr/>
        </p:nvSpPr>
        <p:spPr>
          <a:xfrm>
            <a:off x="7418814" y="5207325"/>
            <a:ext cx="274320" cy="164592"/>
          </a:xfrm>
          <a:prstGeom prst="rect">
            <a:avLst/>
          </a:prstGeom>
          <a:noFill/>
        </p:spPr>
        <p:txBody>
          <a:bodyPr wrap="square" anchor="t" lIns="0" tIns="0" rIns="0" bIns="0">
            <a:noAutofit/>
          </a:bodyPr>
          <a:lstStyle/>
          <a:p>
            <a:pPr algn="l">
              <a:lnSpc>
                <a:spcPct val="122000"/>
              </a:lnSpc>
              <a:spcAft>
                <a:spcPts val="0"/>
              </a:spcAft>
            </a:pPr>
            <a:r>
              <a:rPr sz="869" b="1">
                <a:solidFill>
                  <a:srgbClr val="5B6B84"/>
                </a:solidFill>
                <a:latin typeface="Arial"/>
              </a:rPr>
              <a:t>3</a:t>
            </a:r>
          </a:p>
        </p:txBody>
      </p:sp>
      <p:sp>
        <p:nvSpPr>
          <p:cNvPr id="63" name="TextBox 62"/>
          <p:cNvSpPr txBox="1"/>
          <p:nvPr/>
        </p:nvSpPr>
        <p:spPr>
          <a:xfrm>
            <a:off x="7647414" y="5207325"/>
            <a:ext cx="3977627" cy="195925"/>
          </a:xfrm>
          <a:prstGeom prst="rect">
            <a:avLst/>
          </a:prstGeom>
          <a:noFill/>
        </p:spPr>
        <p:txBody>
          <a:bodyPr wrap="square" anchor="t" lIns="0" tIns="0" rIns="0" bIns="0">
            <a:noAutofit/>
          </a:bodyPr>
          <a:lstStyle/>
          <a:p>
            <a:pPr algn="l">
              <a:lnSpc>
                <a:spcPct val="124000"/>
              </a:lnSpc>
              <a:spcAft>
                <a:spcPts val="0"/>
              </a:spcAft>
            </a:pPr>
            <a:r>
              <a:rPr sz="940" b="0">
                <a:solidFill>
                  <a:srgbClr val="0A1E3C"/>
                </a:solidFill>
                <a:latin typeface="Arial"/>
              </a:rPr>
              <a:t>Price net-generator compliance into every model from 2027.</a:t>
            </a:r>
          </a:p>
        </p:txBody>
      </p:sp>
      <p:sp>
        <p:nvSpPr>
          <p:cNvPr id="64" name="Rectangle 63"/>
          <p:cNvSpPr/>
          <p:nvPr/>
        </p:nvSpPr>
        <p:spPr>
          <a:xfrm>
            <a:off x="7162782" y="5602894"/>
            <a:ext cx="137160" cy="137160"/>
          </a:xfrm>
          <a:prstGeom prst="rect">
            <a:avLst/>
          </a:prstGeom>
          <a:solidFill>
            <a:srgbClr val="FFFFFF"/>
          </a:solidFill>
          <a:ln w="12700">
            <a:solidFill>
              <a:srgbClr val="0A1E3C"/>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5" name="TextBox 64"/>
          <p:cNvSpPr txBox="1"/>
          <p:nvPr/>
        </p:nvSpPr>
        <p:spPr>
          <a:xfrm>
            <a:off x="7418814" y="5584606"/>
            <a:ext cx="274320" cy="164592"/>
          </a:xfrm>
          <a:prstGeom prst="rect">
            <a:avLst/>
          </a:prstGeom>
          <a:noFill/>
        </p:spPr>
        <p:txBody>
          <a:bodyPr wrap="square" anchor="t" lIns="0" tIns="0" rIns="0" bIns="0">
            <a:noAutofit/>
          </a:bodyPr>
          <a:lstStyle/>
          <a:p>
            <a:pPr algn="l">
              <a:lnSpc>
                <a:spcPct val="122000"/>
              </a:lnSpc>
              <a:spcAft>
                <a:spcPts val="0"/>
              </a:spcAft>
            </a:pPr>
            <a:r>
              <a:rPr sz="869" b="1">
                <a:solidFill>
                  <a:srgbClr val="5B6B84"/>
                </a:solidFill>
                <a:latin typeface="Arial"/>
              </a:rPr>
              <a:t>4</a:t>
            </a:r>
          </a:p>
        </p:txBody>
      </p:sp>
      <p:sp>
        <p:nvSpPr>
          <p:cNvPr id="66" name="TextBox 65"/>
          <p:cNvSpPr txBox="1"/>
          <p:nvPr/>
        </p:nvSpPr>
        <p:spPr>
          <a:xfrm>
            <a:off x="7647414" y="5584606"/>
            <a:ext cx="3977627" cy="195925"/>
          </a:xfrm>
          <a:prstGeom prst="rect">
            <a:avLst/>
          </a:prstGeom>
          <a:noFill/>
        </p:spPr>
        <p:txBody>
          <a:bodyPr wrap="square" anchor="t" lIns="0" tIns="0" rIns="0" bIns="0">
            <a:noAutofit/>
          </a:bodyPr>
          <a:lstStyle/>
          <a:p>
            <a:pPr algn="l">
              <a:lnSpc>
                <a:spcPct val="124000"/>
              </a:lnSpc>
              <a:spcAft>
                <a:spcPts val="0"/>
              </a:spcAft>
            </a:pPr>
            <a:r>
              <a:rPr sz="940" b="0">
                <a:solidFill>
                  <a:srgbClr val="0A1E3C"/>
                </a:solidFill>
                <a:latin typeface="Arial"/>
              </a:rPr>
              <a:t>Treat MoUs as options; treat IASR queue positions as speculative.</a:t>
            </a:r>
          </a:p>
        </p:txBody>
      </p:sp>
      <p:sp>
        <p:nvSpPr>
          <p:cNvPr id="67" name="TextBox 66"/>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inashanu synthesis; underlying sources as per Sections 04–10.</a:t>
            </a:r>
          </a:p>
        </p:txBody>
      </p:sp>
      <p:pic>
        <p:nvPicPr>
          <p:cNvPr id="68" name="Picture 67" descr="sect12.png"/>
          <p:cNvPicPr>
            <a:picLocks noChangeAspect="1"/>
          </p:cNvPicPr>
          <p:nvPr/>
        </p:nvPicPr>
        <p:blipFill>
          <a:blip r:embed="rId2"/>
          <a:stretch>
            <a:fillRect/>
          </a:stretch>
        </p:blipFill>
        <p:spPr>
          <a:xfrm>
            <a:off x="11323289" y="603504"/>
            <a:ext cx="365760" cy="365760"/>
          </a:xfrm>
          <a:prstGeom prst="rect">
            <a:avLst/>
          </a:prstGeom>
        </p:spPr>
      </p:pic>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12 · Outlook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72</a:t>
            </a:r>
          </a:p>
        </p:txBody>
      </p:sp>
      <p:sp>
        <p:nvSpPr>
          <p:cNvPr id="9" name="TextBox 8"/>
          <p:cNvSpPr txBox="1"/>
          <p:nvPr/>
        </p:nvSpPr>
        <p:spPr>
          <a:xfrm>
            <a:off x="502920" y="576072"/>
            <a:ext cx="11186129"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H2 2027 to FY28 brings the proof points: S7 Phase One, CDC’s 555 MW delivery and the Stack APAC exit</a:t>
            </a:r>
          </a:p>
        </p:txBody>
      </p:sp>
      <p:sp>
        <p:nvSpPr>
          <p:cNvPr id="10" name="TextBox 9"/>
          <p:cNvSpPr txBox="1"/>
          <p:nvPr/>
        </p:nvSpPr>
        <p:spPr>
          <a:xfrm>
            <a:off x="502920" y="1006449"/>
            <a:ext cx="6275814"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Catalyst calendar, H2 2027 onward (continued)</a:t>
            </a:r>
          </a:p>
        </p:txBody>
      </p:sp>
      <p:sp>
        <p:nvSpPr>
          <p:cNvPr id="11" name="Rectangle 10"/>
          <p:cNvSpPr/>
          <p:nvPr/>
        </p:nvSpPr>
        <p:spPr>
          <a:xfrm>
            <a:off x="502920" y="1189329"/>
            <a:ext cx="6275814"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TextBox 11"/>
          <p:cNvSpPr txBox="1"/>
          <p:nvPr/>
        </p:nvSpPr>
        <p:spPr>
          <a:xfrm>
            <a:off x="502920" y="1299057"/>
            <a:ext cx="1115568" cy="164592"/>
          </a:xfrm>
          <a:prstGeom prst="rect">
            <a:avLst/>
          </a:prstGeom>
          <a:noFill/>
        </p:spPr>
        <p:txBody>
          <a:bodyPr wrap="square" anchor="t" lIns="0" tIns="0" rIns="0" bIns="0">
            <a:noAutofit/>
          </a:bodyPr>
          <a:lstStyle/>
          <a:p>
            <a:pPr algn="l">
              <a:lnSpc>
                <a:spcPct val="122000"/>
              </a:lnSpc>
              <a:spcAft>
                <a:spcPts val="0"/>
              </a:spcAft>
            </a:pPr>
            <a:r>
              <a:rPr sz="860" b="1">
                <a:solidFill>
                  <a:srgbClr val="0A1E3C"/>
                </a:solidFill>
                <a:latin typeface="Arial"/>
              </a:rPr>
              <a:t>When</a:t>
            </a:r>
          </a:p>
        </p:txBody>
      </p:sp>
      <p:sp>
        <p:nvSpPr>
          <p:cNvPr id="13" name="TextBox 12"/>
          <p:cNvSpPr txBox="1"/>
          <p:nvPr/>
        </p:nvSpPr>
        <p:spPr>
          <a:xfrm>
            <a:off x="1929384" y="1299057"/>
            <a:ext cx="2618649" cy="164592"/>
          </a:xfrm>
          <a:prstGeom prst="rect">
            <a:avLst/>
          </a:prstGeom>
          <a:noFill/>
        </p:spPr>
        <p:txBody>
          <a:bodyPr wrap="square" anchor="t" lIns="0" tIns="0" rIns="0" bIns="0">
            <a:noAutofit/>
          </a:bodyPr>
          <a:lstStyle/>
          <a:p>
            <a:pPr algn="l">
              <a:lnSpc>
                <a:spcPct val="122000"/>
              </a:lnSpc>
              <a:spcAft>
                <a:spcPts val="0"/>
              </a:spcAft>
            </a:pPr>
            <a:r>
              <a:rPr sz="860" b="1">
                <a:solidFill>
                  <a:srgbClr val="0A1E3C"/>
                </a:solidFill>
                <a:latin typeface="Arial"/>
              </a:rPr>
              <a:t>Signal</a:t>
            </a:r>
          </a:p>
        </p:txBody>
      </p:sp>
      <p:sp>
        <p:nvSpPr>
          <p:cNvPr id="14" name="TextBox 13"/>
          <p:cNvSpPr txBox="1"/>
          <p:nvPr/>
        </p:nvSpPr>
        <p:spPr>
          <a:xfrm>
            <a:off x="4548033" y="1299057"/>
            <a:ext cx="2230701" cy="164592"/>
          </a:xfrm>
          <a:prstGeom prst="rect">
            <a:avLst/>
          </a:prstGeom>
          <a:noFill/>
        </p:spPr>
        <p:txBody>
          <a:bodyPr wrap="square" anchor="t" lIns="0" tIns="0" rIns="0" bIns="0">
            <a:noAutofit/>
          </a:bodyPr>
          <a:lstStyle/>
          <a:p>
            <a:pPr algn="l">
              <a:lnSpc>
                <a:spcPct val="122000"/>
              </a:lnSpc>
              <a:spcAft>
                <a:spcPts val="0"/>
              </a:spcAft>
            </a:pPr>
            <a:r>
              <a:rPr sz="860" b="1">
                <a:solidFill>
                  <a:srgbClr val="0A1E3C"/>
                </a:solidFill>
                <a:latin typeface="Arial"/>
              </a:rPr>
              <a:t>Why it matters</a:t>
            </a:r>
          </a:p>
        </p:txBody>
      </p:sp>
      <p:sp>
        <p:nvSpPr>
          <p:cNvPr id="15" name="Rectangle 14"/>
          <p:cNvSpPr/>
          <p:nvPr/>
        </p:nvSpPr>
        <p:spPr>
          <a:xfrm>
            <a:off x="502920" y="1518513"/>
            <a:ext cx="6275814" cy="1143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6" name="TextBox 15"/>
          <p:cNvSpPr txBox="1"/>
          <p:nvPr/>
        </p:nvSpPr>
        <p:spPr>
          <a:xfrm>
            <a:off x="502920" y="1774545"/>
            <a:ext cx="1042415" cy="192024"/>
          </a:xfrm>
          <a:prstGeom prst="rect">
            <a:avLst/>
          </a:prstGeom>
          <a:noFill/>
        </p:spPr>
        <p:txBody>
          <a:bodyPr wrap="square" anchor="t" lIns="0" tIns="0" rIns="0" bIns="0">
            <a:noAutofit/>
          </a:bodyPr>
          <a:lstStyle/>
          <a:p>
            <a:pPr algn="l">
              <a:lnSpc>
                <a:spcPct val="100000"/>
              </a:lnSpc>
              <a:spcAft>
                <a:spcPts val="0"/>
              </a:spcAft>
            </a:pPr>
            <a:r>
              <a:rPr sz="1100" b="1">
                <a:solidFill>
                  <a:srgbClr val="0A1E3C"/>
                </a:solidFill>
                <a:latin typeface="Georgia"/>
              </a:rPr>
              <a:t>H2 2027</a:t>
            </a:r>
          </a:p>
        </p:txBody>
      </p:sp>
      <p:sp>
        <p:nvSpPr>
          <p:cNvPr id="17" name="TextBox 16"/>
          <p:cNvSpPr txBox="1"/>
          <p:nvPr/>
        </p:nvSpPr>
        <p:spPr>
          <a:xfrm>
            <a:off x="1929384" y="1792833"/>
            <a:ext cx="2472345" cy="193060"/>
          </a:xfrm>
          <a:prstGeom prst="rect">
            <a:avLst/>
          </a:prstGeom>
          <a:noFill/>
        </p:spPr>
        <p:txBody>
          <a:bodyPr wrap="square" anchor="t" lIns="0" tIns="0" rIns="0" bIns="0">
            <a:noAutofit/>
          </a:bodyPr>
          <a:lstStyle/>
          <a:p>
            <a:pPr algn="l">
              <a:lnSpc>
                <a:spcPct val="122000"/>
              </a:lnSpc>
              <a:spcAft>
                <a:spcPts val="0"/>
              </a:spcAft>
            </a:pPr>
            <a:r>
              <a:rPr sz="940" b="1">
                <a:solidFill>
                  <a:srgbClr val="0A1E3C"/>
                </a:solidFill>
                <a:latin typeface="Arial"/>
              </a:rPr>
              <a:t>NEXTDC S7 Phase One target</a:t>
            </a:r>
          </a:p>
        </p:txBody>
      </p:sp>
      <p:sp>
        <p:nvSpPr>
          <p:cNvPr id="18" name="TextBox 17"/>
          <p:cNvSpPr txBox="1"/>
          <p:nvPr/>
        </p:nvSpPr>
        <p:spPr>
          <a:xfrm>
            <a:off x="4548033" y="1801977"/>
            <a:ext cx="2175837" cy="352409"/>
          </a:xfrm>
          <a:prstGeom prst="rect">
            <a:avLst/>
          </a:prstGeom>
          <a:noFill/>
        </p:spPr>
        <p:txBody>
          <a:bodyPr wrap="square" anchor="t" lIns="0" tIns="0" rIns="0" bIns="0">
            <a:noAutofit/>
          </a:bodyPr>
          <a:lstStyle/>
          <a:p>
            <a:pPr algn="l">
              <a:lnSpc>
                <a:spcPct val="126000"/>
              </a:lnSpc>
              <a:spcAft>
                <a:spcPts val="0"/>
              </a:spcAft>
            </a:pPr>
            <a:r>
              <a:rPr sz="869" b="0">
                <a:solidFill>
                  <a:srgbClr val="5B6B84"/>
                </a:solidFill>
                <a:latin typeface="Arial"/>
              </a:rPr>
              <a:t>OpenAI MoU credibility test; 612 MW planning basis</a:t>
            </a:r>
          </a:p>
        </p:txBody>
      </p:sp>
      <p:sp>
        <p:nvSpPr>
          <p:cNvPr id="19" name="Rectangle 18"/>
          <p:cNvSpPr/>
          <p:nvPr/>
        </p:nvSpPr>
        <p:spPr>
          <a:xfrm>
            <a:off x="502920" y="2401275"/>
            <a:ext cx="6275814" cy="762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TextBox 19"/>
          <p:cNvSpPr txBox="1"/>
          <p:nvPr/>
        </p:nvSpPr>
        <p:spPr>
          <a:xfrm>
            <a:off x="502920" y="2657307"/>
            <a:ext cx="1042415" cy="192024"/>
          </a:xfrm>
          <a:prstGeom prst="rect">
            <a:avLst/>
          </a:prstGeom>
          <a:noFill/>
        </p:spPr>
        <p:txBody>
          <a:bodyPr wrap="square" anchor="t" lIns="0" tIns="0" rIns="0" bIns="0">
            <a:noAutofit/>
          </a:bodyPr>
          <a:lstStyle/>
          <a:p>
            <a:pPr algn="l">
              <a:lnSpc>
                <a:spcPct val="100000"/>
              </a:lnSpc>
              <a:spcAft>
                <a:spcPts val="0"/>
              </a:spcAft>
            </a:pPr>
            <a:r>
              <a:rPr sz="1100" b="1">
                <a:solidFill>
                  <a:srgbClr val="0A1E3C"/>
                </a:solidFill>
                <a:latin typeface="Georgia"/>
              </a:rPr>
              <a:t>FY28</a:t>
            </a:r>
          </a:p>
        </p:txBody>
      </p:sp>
      <p:sp>
        <p:nvSpPr>
          <p:cNvPr id="21" name="TextBox 20"/>
          <p:cNvSpPr txBox="1"/>
          <p:nvPr/>
        </p:nvSpPr>
        <p:spPr>
          <a:xfrm>
            <a:off x="1929384" y="2675595"/>
            <a:ext cx="2472345" cy="367832"/>
          </a:xfrm>
          <a:prstGeom prst="rect">
            <a:avLst/>
          </a:prstGeom>
          <a:noFill/>
        </p:spPr>
        <p:txBody>
          <a:bodyPr wrap="square" anchor="t" lIns="0" tIns="0" rIns="0" bIns="0">
            <a:noAutofit/>
          </a:bodyPr>
          <a:lstStyle/>
          <a:p>
            <a:pPr algn="l">
              <a:lnSpc>
                <a:spcPct val="122000"/>
              </a:lnSpc>
              <a:spcAft>
                <a:spcPts val="0"/>
              </a:spcAft>
            </a:pPr>
            <a:r>
              <a:rPr sz="940" b="1">
                <a:solidFill>
                  <a:srgbClr val="0A1E3C"/>
                </a:solidFill>
                <a:latin typeface="Arial"/>
              </a:rPr>
              <a:t>CDC 555 MW delivery begins; FY28 EBITDA ≥A$1bn test</a:t>
            </a:r>
          </a:p>
        </p:txBody>
      </p:sp>
      <p:sp>
        <p:nvSpPr>
          <p:cNvPr id="22" name="TextBox 21"/>
          <p:cNvSpPr txBox="1"/>
          <p:nvPr/>
        </p:nvSpPr>
        <p:spPr>
          <a:xfrm>
            <a:off x="4548033" y="2684739"/>
            <a:ext cx="2175837" cy="185348"/>
          </a:xfrm>
          <a:prstGeom prst="rect">
            <a:avLst/>
          </a:prstGeom>
          <a:noFill/>
        </p:spPr>
        <p:txBody>
          <a:bodyPr wrap="square" anchor="t" lIns="0" tIns="0" rIns="0" bIns="0">
            <a:noAutofit/>
          </a:bodyPr>
          <a:lstStyle/>
          <a:p>
            <a:pPr algn="l">
              <a:lnSpc>
                <a:spcPct val="126000"/>
              </a:lnSpc>
              <a:spcAft>
                <a:spcPts val="0"/>
              </a:spcAft>
            </a:pPr>
            <a:r>
              <a:rPr sz="869" b="0" spc="-19">
                <a:solidFill>
                  <a:srgbClr val="5B6B84"/>
                </a:solidFill>
                <a:latin typeface="Arial"/>
              </a:rPr>
              <a:t>Contract economics become audited reality</a:t>
            </a:r>
          </a:p>
        </p:txBody>
      </p:sp>
      <p:sp>
        <p:nvSpPr>
          <p:cNvPr id="23" name="Rectangle 22"/>
          <p:cNvSpPr/>
          <p:nvPr/>
        </p:nvSpPr>
        <p:spPr>
          <a:xfrm>
            <a:off x="502920" y="3299460"/>
            <a:ext cx="6275814" cy="762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TextBox 23"/>
          <p:cNvSpPr txBox="1"/>
          <p:nvPr/>
        </p:nvSpPr>
        <p:spPr>
          <a:xfrm>
            <a:off x="502920" y="3555492"/>
            <a:ext cx="1042415" cy="192024"/>
          </a:xfrm>
          <a:prstGeom prst="rect">
            <a:avLst/>
          </a:prstGeom>
          <a:noFill/>
        </p:spPr>
        <p:txBody>
          <a:bodyPr wrap="square" anchor="t" lIns="0" tIns="0" rIns="0" bIns="0">
            <a:noAutofit/>
          </a:bodyPr>
          <a:lstStyle/>
          <a:p>
            <a:pPr algn="l">
              <a:lnSpc>
                <a:spcPct val="100000"/>
              </a:lnSpc>
              <a:spcAft>
                <a:spcPts val="0"/>
              </a:spcAft>
            </a:pPr>
            <a:r>
              <a:rPr sz="1100" b="1">
                <a:solidFill>
                  <a:srgbClr val="0A1E3C"/>
                </a:solidFill>
                <a:latin typeface="Georgia"/>
              </a:rPr>
              <a:t>2027–28</a:t>
            </a:r>
          </a:p>
        </p:txBody>
      </p:sp>
      <p:sp>
        <p:nvSpPr>
          <p:cNvPr id="25" name="TextBox 24"/>
          <p:cNvSpPr txBox="1"/>
          <p:nvPr/>
        </p:nvSpPr>
        <p:spPr>
          <a:xfrm>
            <a:off x="1929384" y="3573780"/>
            <a:ext cx="2472345" cy="193060"/>
          </a:xfrm>
          <a:prstGeom prst="rect">
            <a:avLst/>
          </a:prstGeom>
          <a:noFill/>
        </p:spPr>
        <p:txBody>
          <a:bodyPr wrap="square" anchor="t" lIns="0" tIns="0" rIns="0" bIns="0">
            <a:noAutofit/>
          </a:bodyPr>
          <a:lstStyle/>
          <a:p>
            <a:pPr algn="l">
              <a:lnSpc>
                <a:spcPct val="122000"/>
              </a:lnSpc>
              <a:spcAft>
                <a:spcPts val="0"/>
              </a:spcAft>
            </a:pPr>
            <a:r>
              <a:rPr sz="940" b="1" spc="-21">
                <a:solidFill>
                  <a:srgbClr val="0A1E3C"/>
                </a:solidFill>
                <a:latin typeface="Arial"/>
              </a:rPr>
              <a:t>Blue Owl / Stack APAC process resolution</a:t>
            </a:r>
          </a:p>
        </p:txBody>
      </p:sp>
      <p:sp>
        <p:nvSpPr>
          <p:cNvPr id="26" name="TextBox 25"/>
          <p:cNvSpPr txBox="1"/>
          <p:nvPr/>
        </p:nvSpPr>
        <p:spPr>
          <a:xfrm>
            <a:off x="4548033" y="3582923"/>
            <a:ext cx="2175837" cy="185348"/>
          </a:xfrm>
          <a:prstGeom prst="rect">
            <a:avLst/>
          </a:prstGeom>
          <a:noFill/>
        </p:spPr>
        <p:txBody>
          <a:bodyPr wrap="square" anchor="t" lIns="0" tIns="0" rIns="0" bIns="0">
            <a:noAutofit/>
          </a:bodyPr>
          <a:lstStyle/>
          <a:p>
            <a:pPr algn="l">
              <a:lnSpc>
                <a:spcPct val="126000"/>
              </a:lnSpc>
              <a:spcAft>
                <a:spcPts val="0"/>
              </a:spcAft>
            </a:pPr>
            <a:r>
              <a:rPr sz="869" b="0">
                <a:solidFill>
                  <a:srgbClr val="5B6B84"/>
                </a:solidFill>
                <a:latin typeface="Arial"/>
              </a:rPr>
              <a:t>&gt;US$30bn exit depth test at peak</a:t>
            </a:r>
          </a:p>
        </p:txBody>
      </p:sp>
      <p:sp>
        <p:nvSpPr>
          <p:cNvPr id="27" name="Rectangle 26"/>
          <p:cNvSpPr/>
          <p:nvPr/>
        </p:nvSpPr>
        <p:spPr>
          <a:xfrm>
            <a:off x="502920" y="4049268"/>
            <a:ext cx="6275814" cy="762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TextBox 27"/>
          <p:cNvSpPr txBox="1"/>
          <p:nvPr/>
        </p:nvSpPr>
        <p:spPr>
          <a:xfrm>
            <a:off x="502920" y="4305300"/>
            <a:ext cx="1042415" cy="192024"/>
          </a:xfrm>
          <a:prstGeom prst="rect">
            <a:avLst/>
          </a:prstGeom>
          <a:noFill/>
        </p:spPr>
        <p:txBody>
          <a:bodyPr wrap="square" anchor="t" lIns="0" tIns="0" rIns="0" bIns="0">
            <a:noAutofit/>
          </a:bodyPr>
          <a:lstStyle/>
          <a:p>
            <a:pPr algn="l">
              <a:lnSpc>
                <a:spcPct val="100000"/>
              </a:lnSpc>
              <a:spcAft>
                <a:spcPts val="0"/>
              </a:spcAft>
            </a:pPr>
            <a:r>
              <a:rPr sz="1100" b="1">
                <a:solidFill>
                  <a:srgbClr val="0A1E3C"/>
                </a:solidFill>
                <a:latin typeface="Georgia"/>
              </a:rPr>
              <a:t>Ongoing</a:t>
            </a:r>
          </a:p>
        </p:txBody>
      </p:sp>
      <p:sp>
        <p:nvSpPr>
          <p:cNvPr id="29" name="TextBox 28"/>
          <p:cNvSpPr txBox="1"/>
          <p:nvPr/>
        </p:nvSpPr>
        <p:spPr>
          <a:xfrm>
            <a:off x="1929384" y="4323588"/>
            <a:ext cx="2472345" cy="193060"/>
          </a:xfrm>
          <a:prstGeom prst="rect">
            <a:avLst/>
          </a:prstGeom>
          <a:noFill/>
        </p:spPr>
        <p:txBody>
          <a:bodyPr wrap="square" anchor="t" lIns="0" tIns="0" rIns="0" bIns="0">
            <a:noAutofit/>
          </a:bodyPr>
          <a:lstStyle/>
          <a:p>
            <a:pPr algn="l">
              <a:lnSpc>
                <a:spcPct val="122000"/>
              </a:lnSpc>
              <a:spcAft>
                <a:spcPts val="0"/>
              </a:spcAft>
            </a:pPr>
            <a:r>
              <a:rPr sz="940" b="1" spc="-21">
                <a:solidFill>
                  <a:srgbClr val="0A1E3C"/>
                </a:solidFill>
                <a:latin typeface="Arial"/>
              </a:rPr>
              <a:t>NSW large-load access scheme decisions</a:t>
            </a:r>
          </a:p>
        </p:txBody>
      </p:sp>
      <p:sp>
        <p:nvSpPr>
          <p:cNvPr id="30" name="TextBox 29"/>
          <p:cNvSpPr txBox="1"/>
          <p:nvPr/>
        </p:nvSpPr>
        <p:spPr>
          <a:xfrm>
            <a:off x="4548033" y="4332732"/>
            <a:ext cx="2175837" cy="352409"/>
          </a:xfrm>
          <a:prstGeom prst="rect">
            <a:avLst/>
          </a:prstGeom>
          <a:noFill/>
        </p:spPr>
        <p:txBody>
          <a:bodyPr wrap="square" anchor="t" lIns="0" tIns="0" rIns="0" bIns="0">
            <a:noAutofit/>
          </a:bodyPr>
          <a:lstStyle/>
          <a:p>
            <a:pPr algn="l">
              <a:lnSpc>
                <a:spcPct val="126000"/>
              </a:lnSpc>
              <a:spcAft>
                <a:spcPts val="0"/>
              </a:spcAft>
            </a:pPr>
            <a:r>
              <a:rPr sz="869" b="0">
                <a:solidFill>
                  <a:srgbClr val="5B6B84"/>
                </a:solidFill>
                <a:latin typeface="Arial"/>
              </a:rPr>
              <a:t>First prohibition resets land and pipeline values</a:t>
            </a:r>
          </a:p>
        </p:txBody>
      </p:sp>
      <p:sp>
        <p:nvSpPr>
          <p:cNvPr id="31" name="Rectangle 30"/>
          <p:cNvSpPr/>
          <p:nvPr/>
        </p:nvSpPr>
        <p:spPr>
          <a:xfrm>
            <a:off x="502920" y="4932029"/>
            <a:ext cx="6275814" cy="762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2" name="TextBox 31"/>
          <p:cNvSpPr txBox="1"/>
          <p:nvPr/>
        </p:nvSpPr>
        <p:spPr>
          <a:xfrm>
            <a:off x="502920" y="5188061"/>
            <a:ext cx="1042415" cy="192024"/>
          </a:xfrm>
          <a:prstGeom prst="rect">
            <a:avLst/>
          </a:prstGeom>
          <a:noFill/>
        </p:spPr>
        <p:txBody>
          <a:bodyPr wrap="square" anchor="t" lIns="0" tIns="0" rIns="0" bIns="0">
            <a:noAutofit/>
          </a:bodyPr>
          <a:lstStyle/>
          <a:p>
            <a:pPr algn="l">
              <a:lnSpc>
                <a:spcPct val="100000"/>
              </a:lnSpc>
              <a:spcAft>
                <a:spcPts val="0"/>
              </a:spcAft>
            </a:pPr>
            <a:r>
              <a:rPr sz="1100" b="1">
                <a:solidFill>
                  <a:srgbClr val="0A1E3C"/>
                </a:solidFill>
                <a:latin typeface="Georgia"/>
              </a:rPr>
              <a:t>Ongoing</a:t>
            </a:r>
          </a:p>
        </p:txBody>
      </p:sp>
      <p:sp>
        <p:nvSpPr>
          <p:cNvPr id="33" name="TextBox 32"/>
          <p:cNvSpPr txBox="1"/>
          <p:nvPr/>
        </p:nvSpPr>
        <p:spPr>
          <a:xfrm>
            <a:off x="1929384" y="5206349"/>
            <a:ext cx="2472345" cy="193060"/>
          </a:xfrm>
          <a:prstGeom prst="rect">
            <a:avLst/>
          </a:prstGeom>
          <a:noFill/>
        </p:spPr>
        <p:txBody>
          <a:bodyPr wrap="square" anchor="t" lIns="0" tIns="0" rIns="0" bIns="0">
            <a:noAutofit/>
          </a:bodyPr>
          <a:lstStyle/>
          <a:p>
            <a:pPr algn="l">
              <a:lnSpc>
                <a:spcPct val="122000"/>
              </a:lnSpc>
              <a:spcAft>
                <a:spcPts val="0"/>
              </a:spcAft>
            </a:pPr>
            <a:r>
              <a:rPr sz="940" b="1">
                <a:solidFill>
                  <a:srgbClr val="0A1E3C"/>
                </a:solidFill>
                <a:latin typeface="Arial"/>
              </a:rPr>
              <a:t>Second 400 MW+ single-tenant contract</a:t>
            </a:r>
          </a:p>
        </p:txBody>
      </p:sp>
      <p:sp>
        <p:nvSpPr>
          <p:cNvPr id="34" name="TextBox 33"/>
          <p:cNvSpPr txBox="1"/>
          <p:nvPr/>
        </p:nvSpPr>
        <p:spPr>
          <a:xfrm>
            <a:off x="4548033" y="5215493"/>
            <a:ext cx="2175837" cy="185348"/>
          </a:xfrm>
          <a:prstGeom prst="rect">
            <a:avLst/>
          </a:prstGeom>
          <a:noFill/>
        </p:spPr>
        <p:txBody>
          <a:bodyPr wrap="square" anchor="t" lIns="0" tIns="0" rIns="0" bIns="0">
            <a:noAutofit/>
          </a:bodyPr>
          <a:lstStyle/>
          <a:p>
            <a:pPr algn="l">
              <a:lnSpc>
                <a:spcPct val="126000"/>
              </a:lnSpc>
              <a:spcAft>
                <a:spcPts val="0"/>
              </a:spcAft>
            </a:pPr>
            <a:r>
              <a:rPr sz="869" b="0">
                <a:solidFill>
                  <a:srgbClr val="5B6B84"/>
                </a:solidFill>
                <a:latin typeface="Arial"/>
              </a:rPr>
              <a:t>Confirms or denies the 555 MW trend</a:t>
            </a:r>
          </a:p>
        </p:txBody>
      </p:sp>
      <p:sp>
        <p:nvSpPr>
          <p:cNvPr id="35" name="Rectangle 34"/>
          <p:cNvSpPr/>
          <p:nvPr/>
        </p:nvSpPr>
        <p:spPr>
          <a:xfrm>
            <a:off x="502920" y="5681837"/>
            <a:ext cx="6275814" cy="1143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Rectangle 35"/>
          <p:cNvSpPr/>
          <p:nvPr/>
        </p:nvSpPr>
        <p:spPr>
          <a:xfrm>
            <a:off x="1768449" y="1870557"/>
            <a:ext cx="17780" cy="3413516"/>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7" name="Oval 36"/>
          <p:cNvSpPr/>
          <p:nvPr/>
        </p:nvSpPr>
        <p:spPr>
          <a:xfrm>
            <a:off x="1723644" y="1820265"/>
            <a:ext cx="100584" cy="100584"/>
          </a:xfrm>
          <a:prstGeom prst="ellipse">
            <a:avLst/>
          </a:prstGeom>
          <a:solidFill>
            <a:srgbClr val="0A1E3C"/>
          </a:solidFill>
          <a:ln w="127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8" name="Oval 37"/>
          <p:cNvSpPr/>
          <p:nvPr/>
        </p:nvSpPr>
        <p:spPr>
          <a:xfrm>
            <a:off x="1723644" y="2703027"/>
            <a:ext cx="100584" cy="100584"/>
          </a:xfrm>
          <a:prstGeom prst="ellipse">
            <a:avLst/>
          </a:prstGeom>
          <a:solidFill>
            <a:srgbClr val="0A1E3C"/>
          </a:solidFill>
          <a:ln w="127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9" name="Oval 38"/>
          <p:cNvSpPr/>
          <p:nvPr/>
        </p:nvSpPr>
        <p:spPr>
          <a:xfrm>
            <a:off x="1723644" y="3601211"/>
            <a:ext cx="100584" cy="100584"/>
          </a:xfrm>
          <a:prstGeom prst="ellipse">
            <a:avLst/>
          </a:prstGeom>
          <a:solidFill>
            <a:srgbClr val="0A1E3C"/>
          </a:solidFill>
          <a:ln w="127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0" name="Oval 39"/>
          <p:cNvSpPr/>
          <p:nvPr/>
        </p:nvSpPr>
        <p:spPr>
          <a:xfrm>
            <a:off x="1723644" y="4351020"/>
            <a:ext cx="100584" cy="100584"/>
          </a:xfrm>
          <a:prstGeom prst="ellipse">
            <a:avLst/>
          </a:prstGeom>
          <a:solidFill>
            <a:srgbClr val="0A1E3C"/>
          </a:solidFill>
          <a:ln w="127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1" name="Oval 40"/>
          <p:cNvSpPr/>
          <p:nvPr/>
        </p:nvSpPr>
        <p:spPr>
          <a:xfrm>
            <a:off x="1723644" y="5233781"/>
            <a:ext cx="100584" cy="100584"/>
          </a:xfrm>
          <a:prstGeom prst="ellipse">
            <a:avLst/>
          </a:prstGeom>
          <a:solidFill>
            <a:srgbClr val="0A1E3C"/>
          </a:solidFill>
          <a:ln w="127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2" name="TextBox 41"/>
          <p:cNvSpPr txBox="1"/>
          <p:nvPr/>
        </p:nvSpPr>
        <p:spPr>
          <a:xfrm>
            <a:off x="7144494" y="1006449"/>
            <a:ext cx="4544555"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The numbers each test turns on</a:t>
            </a:r>
          </a:p>
        </p:txBody>
      </p:sp>
      <p:sp>
        <p:nvSpPr>
          <p:cNvPr id="43" name="Rectangle 42"/>
          <p:cNvSpPr/>
          <p:nvPr/>
        </p:nvSpPr>
        <p:spPr>
          <a:xfrm>
            <a:off x="7144494" y="1189329"/>
            <a:ext cx="4544555"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4" name="Rectangle 43"/>
          <p:cNvSpPr/>
          <p:nvPr/>
        </p:nvSpPr>
        <p:spPr>
          <a:xfrm>
            <a:off x="7144494" y="1280769"/>
            <a:ext cx="2208269" cy="9319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5" name="Rectangle 44"/>
          <p:cNvSpPr/>
          <p:nvPr/>
        </p:nvSpPr>
        <p:spPr>
          <a:xfrm>
            <a:off x="7144494" y="1280769"/>
            <a:ext cx="32004" cy="93195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6" name="TextBox 45"/>
          <p:cNvSpPr txBox="1"/>
          <p:nvPr/>
        </p:nvSpPr>
        <p:spPr>
          <a:xfrm>
            <a:off x="7290798" y="1363065"/>
            <a:ext cx="1988813"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612 MW</a:t>
            </a:r>
          </a:p>
        </p:txBody>
      </p:sp>
      <p:sp>
        <p:nvSpPr>
          <p:cNvPr id="47" name="TextBox 46"/>
          <p:cNvSpPr txBox="1"/>
          <p:nvPr/>
        </p:nvSpPr>
        <p:spPr>
          <a:xfrm>
            <a:off x="7290798" y="1862632"/>
            <a:ext cx="1988813"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S7 planning basis</a:t>
            </a:r>
          </a:p>
        </p:txBody>
      </p:sp>
      <p:sp>
        <p:nvSpPr>
          <p:cNvPr id="48" name="Rectangle 47"/>
          <p:cNvSpPr/>
          <p:nvPr/>
        </p:nvSpPr>
        <p:spPr>
          <a:xfrm>
            <a:off x="9480779" y="1280769"/>
            <a:ext cx="2208269" cy="9319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49" name="Rectangle 48"/>
          <p:cNvSpPr/>
          <p:nvPr/>
        </p:nvSpPr>
        <p:spPr>
          <a:xfrm>
            <a:off x="9480779" y="1280769"/>
            <a:ext cx="32004" cy="93195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0" name="TextBox 49"/>
          <p:cNvSpPr txBox="1"/>
          <p:nvPr/>
        </p:nvSpPr>
        <p:spPr>
          <a:xfrm>
            <a:off x="9627083" y="1363065"/>
            <a:ext cx="1988813"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≥A$1bn</a:t>
            </a:r>
          </a:p>
        </p:txBody>
      </p:sp>
      <p:sp>
        <p:nvSpPr>
          <p:cNvPr id="51" name="TextBox 50"/>
          <p:cNvSpPr txBox="1"/>
          <p:nvPr/>
        </p:nvSpPr>
        <p:spPr>
          <a:xfrm>
            <a:off x="9627083" y="1862632"/>
            <a:ext cx="1988813"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CDC FY28 EBITDA test</a:t>
            </a:r>
          </a:p>
        </p:txBody>
      </p:sp>
      <p:sp>
        <p:nvSpPr>
          <p:cNvPr id="52" name="Rectangle 51"/>
          <p:cNvSpPr/>
          <p:nvPr/>
        </p:nvSpPr>
        <p:spPr>
          <a:xfrm>
            <a:off x="7144494" y="2340742"/>
            <a:ext cx="2208269" cy="9319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3" name="Rectangle 52"/>
          <p:cNvSpPr/>
          <p:nvPr/>
        </p:nvSpPr>
        <p:spPr>
          <a:xfrm>
            <a:off x="7144494" y="2340742"/>
            <a:ext cx="32004" cy="93195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4" name="TextBox 53"/>
          <p:cNvSpPr txBox="1"/>
          <p:nvPr/>
        </p:nvSpPr>
        <p:spPr>
          <a:xfrm>
            <a:off x="7290798" y="2423038"/>
            <a:ext cx="1988813"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&gt;US$30bn</a:t>
            </a:r>
          </a:p>
        </p:txBody>
      </p:sp>
      <p:sp>
        <p:nvSpPr>
          <p:cNvPr id="55" name="TextBox 54"/>
          <p:cNvSpPr txBox="1"/>
          <p:nvPr/>
        </p:nvSpPr>
        <p:spPr>
          <a:xfrm>
            <a:off x="7290798" y="2922605"/>
            <a:ext cx="1988813" cy="156758"/>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Blue Owl / Stack APAC exit depth test</a:t>
            </a:r>
          </a:p>
        </p:txBody>
      </p:sp>
      <p:sp>
        <p:nvSpPr>
          <p:cNvPr id="56" name="Rectangle 55"/>
          <p:cNvSpPr/>
          <p:nvPr/>
        </p:nvSpPr>
        <p:spPr>
          <a:xfrm>
            <a:off x="9480779" y="2340742"/>
            <a:ext cx="2208269" cy="931956"/>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7" name="Rectangle 56"/>
          <p:cNvSpPr/>
          <p:nvPr/>
        </p:nvSpPr>
        <p:spPr>
          <a:xfrm>
            <a:off x="9480779" y="2340742"/>
            <a:ext cx="32004" cy="931956"/>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58" name="TextBox 57"/>
          <p:cNvSpPr txBox="1"/>
          <p:nvPr/>
        </p:nvSpPr>
        <p:spPr>
          <a:xfrm>
            <a:off x="9627083" y="2423038"/>
            <a:ext cx="1988813" cy="322326"/>
          </a:xfrm>
          <a:prstGeom prst="rect">
            <a:avLst/>
          </a:prstGeom>
          <a:noFill/>
        </p:spPr>
        <p:txBody>
          <a:bodyPr wrap="square" anchor="t" lIns="0" tIns="0" rIns="0" bIns="0">
            <a:noAutofit/>
          </a:bodyPr>
          <a:lstStyle/>
          <a:p>
            <a:pPr algn="l">
              <a:lnSpc>
                <a:spcPct val="105000"/>
              </a:lnSpc>
              <a:spcAft>
                <a:spcPts val="0"/>
              </a:spcAft>
            </a:pPr>
            <a:r>
              <a:rPr sz="1900" b="1">
                <a:solidFill>
                  <a:srgbClr val="0A1E3C"/>
                </a:solidFill>
                <a:latin typeface="Georgia"/>
              </a:rPr>
              <a:t>555 MW</a:t>
            </a:r>
          </a:p>
        </p:txBody>
      </p:sp>
      <p:sp>
        <p:nvSpPr>
          <p:cNvPr id="59" name="TextBox 58"/>
          <p:cNvSpPr txBox="1"/>
          <p:nvPr/>
        </p:nvSpPr>
        <p:spPr>
          <a:xfrm>
            <a:off x="9627083" y="2922605"/>
            <a:ext cx="1988813" cy="295229"/>
          </a:xfrm>
          <a:prstGeom prst="rect">
            <a:avLst/>
          </a:prstGeom>
          <a:noFill/>
        </p:spPr>
        <p:txBody>
          <a:bodyPr wrap="square" anchor="t" lIns="0" tIns="0" rIns="0" bIns="0">
            <a:noAutofit/>
          </a:bodyPr>
          <a:lstStyle/>
          <a:p>
            <a:pPr algn="l">
              <a:lnSpc>
                <a:spcPct val="118000"/>
              </a:lnSpc>
              <a:spcAft>
                <a:spcPts val="0"/>
              </a:spcAft>
            </a:pPr>
            <a:r>
              <a:rPr sz="770" b="0">
                <a:solidFill>
                  <a:srgbClr val="5B6B84"/>
                </a:solidFill>
                <a:latin typeface="Arial"/>
              </a:rPr>
              <a:t>The trend a second 400 MW+ contract confirms or denies</a:t>
            </a:r>
          </a:p>
        </p:txBody>
      </p:sp>
      <p:sp>
        <p:nvSpPr>
          <p:cNvPr id="60" name="TextBox 59"/>
          <p:cNvSpPr txBox="1"/>
          <p:nvPr/>
        </p:nvSpPr>
        <p:spPr>
          <a:xfrm>
            <a:off x="7144494" y="3528730"/>
            <a:ext cx="4544555"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Positioning checklist (continued)</a:t>
            </a:r>
          </a:p>
        </p:txBody>
      </p:sp>
      <p:sp>
        <p:nvSpPr>
          <p:cNvPr id="61" name="Rectangle 60"/>
          <p:cNvSpPr/>
          <p:nvPr/>
        </p:nvSpPr>
        <p:spPr>
          <a:xfrm>
            <a:off x="7144494" y="3711610"/>
            <a:ext cx="4544555"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2" name="Rectangle 61"/>
          <p:cNvSpPr/>
          <p:nvPr/>
        </p:nvSpPr>
        <p:spPr>
          <a:xfrm>
            <a:off x="7162782" y="3821338"/>
            <a:ext cx="137160" cy="137160"/>
          </a:xfrm>
          <a:prstGeom prst="rect">
            <a:avLst/>
          </a:prstGeom>
          <a:solidFill>
            <a:srgbClr val="FFFFFF"/>
          </a:solidFill>
          <a:ln w="12700">
            <a:solidFill>
              <a:srgbClr val="0A1E3C"/>
            </a:solid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3" name="TextBox 62"/>
          <p:cNvSpPr txBox="1"/>
          <p:nvPr/>
        </p:nvSpPr>
        <p:spPr>
          <a:xfrm>
            <a:off x="7418814" y="3803050"/>
            <a:ext cx="274320" cy="164592"/>
          </a:xfrm>
          <a:prstGeom prst="rect">
            <a:avLst/>
          </a:prstGeom>
          <a:noFill/>
        </p:spPr>
        <p:txBody>
          <a:bodyPr wrap="square" anchor="t" lIns="0" tIns="0" rIns="0" bIns="0">
            <a:noAutofit/>
          </a:bodyPr>
          <a:lstStyle/>
          <a:p>
            <a:pPr algn="l">
              <a:lnSpc>
                <a:spcPct val="122000"/>
              </a:lnSpc>
              <a:spcAft>
                <a:spcPts val="0"/>
              </a:spcAft>
            </a:pPr>
            <a:r>
              <a:rPr sz="869" b="1">
                <a:solidFill>
                  <a:srgbClr val="5B6B84"/>
                </a:solidFill>
                <a:latin typeface="Arial"/>
              </a:rPr>
              <a:t>5</a:t>
            </a:r>
          </a:p>
        </p:txBody>
      </p:sp>
      <p:sp>
        <p:nvSpPr>
          <p:cNvPr id="64" name="TextBox 63"/>
          <p:cNvSpPr txBox="1"/>
          <p:nvPr/>
        </p:nvSpPr>
        <p:spPr>
          <a:xfrm>
            <a:off x="7647414" y="3803050"/>
            <a:ext cx="3977627" cy="195925"/>
          </a:xfrm>
          <a:prstGeom prst="rect">
            <a:avLst/>
          </a:prstGeom>
          <a:noFill/>
        </p:spPr>
        <p:txBody>
          <a:bodyPr wrap="square" anchor="t" lIns="0" tIns="0" rIns="0" bIns="0">
            <a:noAutofit/>
          </a:bodyPr>
          <a:lstStyle/>
          <a:p>
            <a:pPr algn="l">
              <a:lnSpc>
                <a:spcPct val="124000"/>
              </a:lnSpc>
              <a:spcAft>
                <a:spcPts val="0"/>
              </a:spcAft>
            </a:pPr>
            <a:r>
              <a:rPr sz="940" b="0">
                <a:solidFill>
                  <a:srgbClr val="0A1E3C"/>
                </a:solidFill>
                <a:latin typeface="Arial"/>
              </a:rPr>
              <a:t>Watch the REIT window for the sector’s first true public mark.</a:t>
            </a:r>
          </a:p>
        </p:txBody>
      </p:sp>
      <p:sp>
        <p:nvSpPr>
          <p:cNvPr id="65" name="Rectangle 64"/>
          <p:cNvSpPr/>
          <p:nvPr/>
        </p:nvSpPr>
        <p:spPr>
          <a:xfrm>
            <a:off x="7144494" y="4255007"/>
            <a:ext cx="4544555" cy="170688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6" name="Rectangle 65"/>
          <p:cNvSpPr/>
          <p:nvPr/>
        </p:nvSpPr>
        <p:spPr>
          <a:xfrm>
            <a:off x="7144494" y="4255007"/>
            <a:ext cx="41148" cy="170688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7" name="TextBox 66"/>
          <p:cNvSpPr txBox="1"/>
          <p:nvPr/>
        </p:nvSpPr>
        <p:spPr>
          <a:xfrm>
            <a:off x="7373094" y="4437887"/>
            <a:ext cx="4087355" cy="182880"/>
          </a:xfrm>
          <a:prstGeom prst="rect">
            <a:avLst/>
          </a:prstGeom>
          <a:noFill/>
        </p:spPr>
        <p:txBody>
          <a:bodyPr wrap="square" anchor="t" lIns="0" tIns="0" rIns="0" bIns="0">
            <a:noAutofit/>
          </a:bodyPr>
          <a:lstStyle/>
          <a:p>
            <a:r>
              <a:rPr sz="919" b="1" spc="50">
                <a:solidFill>
                  <a:srgbClr val="C9D4E4"/>
                </a:solidFill>
                <a:latin typeface="Arial"/>
              </a:rPr>
              <a:t>INASHANU BASE-CASE POSTURE</a:t>
            </a:r>
          </a:p>
        </p:txBody>
      </p:sp>
      <p:sp>
        <p:nvSpPr>
          <p:cNvPr id="68" name="TextBox 67"/>
          <p:cNvSpPr txBox="1"/>
          <p:nvPr/>
        </p:nvSpPr>
        <p:spPr>
          <a:xfrm>
            <a:off x="7373094" y="4748783"/>
            <a:ext cx="4087355" cy="1048512"/>
          </a:xfrm>
          <a:prstGeom prst="rect">
            <a:avLst/>
          </a:prstGeom>
          <a:noFill/>
        </p:spPr>
        <p:txBody>
          <a:bodyPr wrap="square" anchor="t" lIns="0" tIns="0" rIns="0" bIns="0">
            <a:noAutofit/>
          </a:bodyPr>
          <a:lstStyle/>
          <a:p>
            <a:pPr algn="l">
              <a:lnSpc>
                <a:spcPct val="130000"/>
              </a:lnSpc>
              <a:spcAft>
                <a:spcPts val="0"/>
              </a:spcAft>
            </a:pPr>
            <a:r>
              <a:rPr sz="1300" b="1">
                <a:solidFill>
                  <a:srgbClr val="FFFFFF"/>
                </a:solidFill>
                <a:latin typeface="Georgia"/>
              </a:rPr>
              <a:t>Constructive on powered, contracted capacity; sceptical of unpowered pipeline; watching policy drafts before underwriting any pre-connection project.</a:t>
            </a:r>
          </a:p>
        </p:txBody>
      </p:sp>
      <p:sp>
        <p:nvSpPr>
          <p:cNvPr id="69" name="TextBox 68"/>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inashanu synthesis; underlying sources as per Sections 04–10.</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13 · Data-gap register</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73</a:t>
            </a:r>
          </a:p>
        </p:txBody>
      </p:sp>
      <p:sp>
        <p:nvSpPr>
          <p:cNvPr id="9" name="TextBox 8"/>
          <p:cNvSpPr txBox="1"/>
          <p:nvPr/>
        </p:nvSpPr>
        <p:spPr>
          <a:xfrm>
            <a:off x="502920" y="521208"/>
            <a:ext cx="868680" cy="576072"/>
          </a:xfrm>
          <a:prstGeom prst="rect">
            <a:avLst/>
          </a:prstGeom>
          <a:noFill/>
        </p:spPr>
        <p:txBody>
          <a:bodyPr wrap="square" anchor="t" lIns="0" tIns="0" rIns="0" bIns="0">
            <a:noAutofit/>
          </a:bodyPr>
          <a:lstStyle/>
          <a:p>
            <a:pPr algn="l">
              <a:lnSpc>
                <a:spcPct val="122000"/>
              </a:lnSpc>
              <a:spcAft>
                <a:spcPts val="0"/>
              </a:spcAft>
            </a:pPr>
            <a:r>
              <a:rPr sz="3000" b="1">
                <a:solidFill>
                  <a:srgbClr val="D7DEE9"/>
                </a:solidFill>
                <a:latin typeface="Georgia"/>
              </a:rPr>
              <a:t>13</a:t>
            </a:r>
          </a:p>
        </p:txBody>
      </p:sp>
      <p:sp>
        <p:nvSpPr>
          <p:cNvPr id="10" name="TextBox 9"/>
          <p:cNvSpPr txBox="1"/>
          <p:nvPr/>
        </p:nvSpPr>
        <p:spPr>
          <a:xfrm>
            <a:off x="1435608" y="576072"/>
            <a:ext cx="10253441" cy="390144"/>
          </a:xfrm>
          <a:prstGeom prst="rect">
            <a:avLst/>
          </a:prstGeom>
          <a:noFill/>
        </p:spPr>
        <p:txBody>
          <a:bodyPr wrap="square" anchor="t" lIns="0" tIns="0" rIns="0" bIns="0">
            <a:noAutofit/>
          </a:bodyPr>
          <a:lstStyle/>
          <a:p>
            <a:pPr algn="l">
              <a:lnSpc>
                <a:spcPct val="122000"/>
              </a:lnSpc>
              <a:spcAft>
                <a:spcPts val="0"/>
              </a:spcAft>
            </a:pPr>
            <a:r>
              <a:rPr sz="2000" b="1">
                <a:solidFill>
                  <a:srgbClr val="0A1E3C"/>
                </a:solidFill>
                <a:latin typeface="Georgia"/>
              </a:rPr>
              <a:t>Data-gap register</a:t>
            </a:r>
          </a:p>
        </p:txBody>
      </p:sp>
      <p:sp>
        <p:nvSpPr>
          <p:cNvPr id="11" name="Rectangle 10"/>
          <p:cNvSpPr/>
          <p:nvPr/>
        </p:nvSpPr>
        <p:spPr>
          <a:xfrm>
            <a:off x="1435608" y="978408"/>
            <a:ext cx="566928" cy="2926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2093976" y="989380"/>
            <a:ext cx="9595073"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1435608" y="1097280"/>
            <a:ext cx="10253441" cy="196778"/>
          </a:xfrm>
          <a:prstGeom prst="rect">
            <a:avLst/>
          </a:prstGeom>
          <a:noFill/>
        </p:spPr>
        <p:txBody>
          <a:bodyPr wrap="square" anchor="t" lIns="0" tIns="0" rIns="0" bIns="0">
            <a:noAutofit/>
          </a:bodyPr>
          <a:lstStyle/>
          <a:p>
            <a:pPr algn="l">
              <a:lnSpc>
                <a:spcPct val="122000"/>
              </a:lnSpc>
              <a:spcAft>
                <a:spcPts val="0"/>
              </a:spcAft>
            </a:pPr>
            <a:r>
              <a:rPr sz="960" b="0">
                <a:solidFill>
                  <a:srgbClr val="5B6B84"/>
                </a:solidFill>
                <a:latin typeface="Arial"/>
              </a:rPr>
              <a:t>Fifteen gaps, each with its analytical consequence</a:t>
            </a:r>
          </a:p>
        </p:txBody>
      </p:sp>
      <p:sp>
        <p:nvSpPr>
          <p:cNvPr id="14" name="TextBox 13"/>
          <p:cNvSpPr txBox="1"/>
          <p:nvPr/>
        </p:nvSpPr>
        <p:spPr>
          <a:xfrm>
            <a:off x="502920" y="1389888"/>
            <a:ext cx="8343877" cy="542544"/>
          </a:xfrm>
          <a:prstGeom prst="rect">
            <a:avLst/>
          </a:prstGeom>
          <a:noFill/>
        </p:spPr>
        <p:txBody>
          <a:bodyPr wrap="square" anchor="t" lIns="0" tIns="0" rIns="0" bIns="0">
            <a:noAutofit/>
          </a:bodyPr>
          <a:lstStyle/>
          <a:p>
            <a:pPr algn="l">
              <a:lnSpc>
                <a:spcPct val="130000"/>
              </a:lnSpc>
              <a:spcAft>
                <a:spcPts val="0"/>
              </a:spcAft>
            </a:pPr>
            <a:r>
              <a:rPr sz="1300" b="0">
                <a:solidFill>
                  <a:srgbClr val="24385A"/>
                </a:solidFill>
                <a:latin typeface="Georgia"/>
              </a:rPr>
              <a:t>Each gap below constrained the analysis in a named way; none was filled by invention. Where a gap materially affects a conclusion, the conclusion carries an ‘inashanu estimate’ label and the gap’s number is cited.</a:t>
            </a:r>
          </a:p>
        </p:txBody>
      </p:sp>
      <p:graphicFrame>
        <p:nvGraphicFramePr>
          <p:cNvPr id="15" name="Table 14"/>
          <p:cNvGraphicFramePr>
            <a:graphicFrameLocks noGrp="1"/>
          </p:cNvGraphicFramePr>
          <p:nvPr/>
        </p:nvGraphicFramePr>
        <p:xfrm>
          <a:off x="502920" y="2106168"/>
          <a:ext cx="11186128" cy="2543249"/>
        </p:xfrm>
        <a:graphic>
          <a:graphicData uri="http://schemas.openxmlformats.org/drawingml/2006/table">
            <a:tbl>
              <a:tblPr firstRow="0" bandRow="0" firstCol="0" bandCol="0">
                <a:tableStyleId>{2D5ABB26-0587-4C30-8999-92F81FD0307C}</a:tableStyleId>
              </a:tblPr>
              <a:tblGrid>
                <a:gridCol w="566928"/>
                <a:gridCol w="2971799"/>
                <a:gridCol w="3767328"/>
                <a:gridCol w="3880073"/>
              </a:tblGrid>
              <a:tr h="358785">
                <a:tc>
                  <a:txBody>
                    <a:bodyPr wrap="square">
                      <a:noAutofit/>
                    </a:bodyPr>
                    <a:lstStyle/>
                    <a:p>
                      <a:pPr algn="l">
                        <a:lnSpc>
                          <a:spcPct val="118000"/>
                        </a:lnSpc>
                      </a:pPr>
                      <a:r>
                        <a:rPr sz="860" b="1">
                          <a:solidFill>
                            <a:srgbClr val="0A1E3C"/>
                          </a:solidFill>
                          <a:latin typeface="Arial"/>
                        </a:rPr>
                        <a:t>#</a:t>
                      </a:r>
                    </a:p>
                  </a:txBody>
                  <a:tcPr marL="91440" marR="82296" marT="91440" marB="91440"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Gap</a:t>
                      </a:r>
                    </a:p>
                  </a:txBody>
                  <a:tcPr marL="82296" marR="82296" marT="91440" marB="91440"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Why it persists</a:t>
                      </a:r>
                    </a:p>
                  </a:txBody>
                  <a:tcPr marL="82296" marR="82296" marT="91440" marB="91440"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How this report treats it</a:t>
                      </a:r>
                    </a:p>
                  </a:txBody>
                  <a:tcPr marL="82296" marR="82296" marT="91440" marB="91440" anchor="t">
                    <a:lnT w="11430" cap="flat" cmpd="sng" algn="ctr">
                      <a:solidFill>
                        <a:srgbClr val="0A1E3C"/>
                      </a:solidFill>
                    </a:lnT>
                    <a:lnB w="11430" cap="flat" cmpd="sng" algn="ctr">
                      <a:solidFill>
                        <a:srgbClr val="0A1E3C"/>
                      </a:solidFill>
                    </a:lnB>
                    <a:noFill/>
                  </a:tcPr>
                </a:tc>
              </a:tr>
              <a:tr h="546116">
                <a:tc>
                  <a:txBody>
                    <a:bodyPr wrap="square">
                      <a:noAutofit/>
                    </a:bodyPr>
                    <a:lstStyle/>
                    <a:p>
                      <a:pPr algn="l">
                        <a:lnSpc>
                          <a:spcPct val="118000"/>
                        </a:lnSpc>
                      </a:pPr>
                      <a:r>
                        <a:rPr sz="919" b="1">
                          <a:solidFill>
                            <a:srgbClr val="0A1E3C"/>
                          </a:solidFill>
                          <a:latin typeface="Arial"/>
                        </a:rPr>
                        <a:t>G1</a:t>
                      </a:r>
                    </a:p>
                  </a:txBody>
                  <a:tcPr marL="91440"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No audited operator market-share series by operational MW</a:t>
                      </a:r>
                    </a:p>
                  </a:txBody>
                  <a:tcPr marL="82296"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5B6B84"/>
                          </a:solidFill>
                          <a:latin typeface="Arial"/>
                        </a:rPr>
                        <a:t>DC Byte / Structure Research / C&amp;W hold facility data behind paywalls</a:t>
                      </a:r>
                    </a:p>
                  </a:txBody>
                  <a:tcPr marL="82296"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All share figures (Section 07) are triangulations; we show method and ranges</a:t>
                      </a:r>
                    </a:p>
                  </a:txBody>
                  <a:tcPr marL="82296" marR="82296" marT="91440" marB="91440" anchor="t">
                    <a:lnB w="7620" cap="flat" cmpd="sng" algn="ctr">
                      <a:solidFill>
                        <a:srgbClr val="D7DEE9"/>
                      </a:solidFill>
                    </a:lnB>
                    <a:noFill/>
                  </a:tcPr>
                </a:tc>
              </a:tr>
              <a:tr h="546116">
                <a:tc>
                  <a:txBody>
                    <a:bodyPr wrap="square">
                      <a:noAutofit/>
                    </a:bodyPr>
                    <a:lstStyle/>
                    <a:p>
                      <a:pPr algn="l">
                        <a:lnSpc>
                          <a:spcPct val="118000"/>
                        </a:lnSpc>
                      </a:pPr>
                      <a:r>
                        <a:rPr sz="919" b="1">
                          <a:solidFill>
                            <a:srgbClr val="0A1E3C"/>
                          </a:solidFill>
                          <a:latin typeface="Arial"/>
                        </a:rPr>
                        <a:t>G2</a:t>
                      </a:r>
                    </a:p>
                  </a:txBody>
                  <a:tcPr marL="91440"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ResearchAndMarkets facility-level database paywalled</a:t>
                      </a:r>
                    </a:p>
                  </a:txBody>
                  <a:tcPr marL="82296"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5B6B84"/>
                          </a:solidFill>
                          <a:latin typeface="Arial"/>
                        </a:rPr>
                        <a:t>145 existing / 48 upcoming facilities with rack pricing; public summary only</a:t>
                      </a:r>
                    </a:p>
                  </a:txBody>
                  <a:tcPr marL="82296"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Retail rack pricing absent from Section 08; flagged in text</a:t>
                      </a:r>
                    </a:p>
                  </a:txBody>
                  <a:tcPr marL="82296" marR="82296" marT="91440" marB="91440" anchor="t">
                    <a:lnB w="7620" cap="flat" cmpd="sng" algn="ctr">
                      <a:solidFill>
                        <a:srgbClr val="D7DEE9"/>
                      </a:solidFill>
                    </a:lnB>
                    <a:noFill/>
                  </a:tcPr>
                </a:tc>
              </a:tr>
              <a:tr h="546116">
                <a:tc>
                  <a:txBody>
                    <a:bodyPr wrap="square">
                      <a:noAutofit/>
                    </a:bodyPr>
                    <a:lstStyle/>
                    <a:p>
                      <a:pPr algn="l">
                        <a:lnSpc>
                          <a:spcPct val="118000"/>
                        </a:lnSpc>
                      </a:pPr>
                      <a:r>
                        <a:rPr sz="919" b="1">
                          <a:solidFill>
                            <a:srgbClr val="0A1E3C"/>
                          </a:solidFill>
                          <a:latin typeface="Arial"/>
                        </a:rPr>
                        <a:t>G3</a:t>
                      </a:r>
                    </a:p>
                  </a:txBody>
                  <a:tcPr marL="91440"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Knight Frank 2025 AU chapter retrievable only in poor OCR</a:t>
                      </a:r>
                    </a:p>
                  </a:txBody>
                  <a:tcPr marL="82296"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5B6B84"/>
                          </a:solidFill>
                          <a:latin typeface="Arial"/>
                        </a:rPr>
                        <a:t>‘4.5 GW built / ~15 GW pipeline’ unverifiable against original</a:t>
                      </a:r>
                    </a:p>
                  </a:txBody>
                  <a:tcPr marL="82296"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Figures shown as UNVERIFIED wherever cited; excluded from scenario anchors</a:t>
                      </a:r>
                    </a:p>
                  </a:txBody>
                  <a:tcPr marL="82296" marR="82296" marT="91440" marB="91440" anchor="t">
                    <a:lnB w="7620" cap="flat" cmpd="sng" algn="ctr">
                      <a:solidFill>
                        <a:srgbClr val="D7DEE9"/>
                      </a:solidFill>
                    </a:lnB>
                    <a:noFill/>
                  </a:tcPr>
                </a:tc>
              </a:tr>
              <a:tr h="546116">
                <a:tc>
                  <a:txBody>
                    <a:bodyPr wrap="square">
                      <a:noAutofit/>
                    </a:bodyPr>
                    <a:lstStyle/>
                    <a:p>
                      <a:pPr algn="l">
                        <a:lnSpc>
                          <a:spcPct val="118000"/>
                        </a:lnSpc>
                      </a:pPr>
                      <a:r>
                        <a:rPr sz="919" b="1">
                          <a:solidFill>
                            <a:srgbClr val="0A1E3C"/>
                          </a:solidFill>
                          <a:latin typeface="Arial"/>
                        </a:rPr>
                        <a:t>G4</a:t>
                      </a:r>
                    </a:p>
                  </a:txBody>
                  <a:tcPr marL="91440" marR="82296" marT="91440" marB="91440" anchor="t">
                    <a:lnB w="11430" cap="flat" cmpd="sng" algn="ctr">
                      <a:solidFill>
                        <a:srgbClr val="0A1E3C"/>
                      </a:solidFill>
                    </a:lnB>
                    <a:noFill/>
                  </a:tcPr>
                </a:tc>
                <a:tc>
                  <a:txBody>
                    <a:bodyPr wrap="square">
                      <a:noAutofit/>
                    </a:bodyPr>
                    <a:lstStyle/>
                    <a:p>
                      <a:pPr algn="l">
                        <a:lnSpc>
                          <a:spcPct val="118000"/>
                        </a:lnSpc>
                      </a:pPr>
                      <a:r>
                        <a:rPr sz="919" b="0">
                          <a:solidFill>
                            <a:srgbClr val="0A1E3C"/>
                          </a:solidFill>
                          <a:latin typeface="Arial"/>
                        </a:rPr>
                        <a:t>IBISWorld full reports paywalled</a:t>
                      </a:r>
                    </a:p>
                  </a:txBody>
                  <a:tcPr marL="82296" marR="82296" marT="91440" marB="91440" anchor="t">
                    <a:lnB w="11430" cap="flat" cmpd="sng" algn="ctr">
                      <a:solidFill>
                        <a:srgbClr val="0A1E3C"/>
                      </a:solidFill>
                    </a:lnB>
                    <a:noFill/>
                  </a:tcPr>
                </a:tc>
                <a:tc>
                  <a:txBody>
                    <a:bodyPr wrap="square">
                      <a:noAutofit/>
                    </a:bodyPr>
                    <a:lstStyle/>
                    <a:p>
                      <a:pPr algn="l">
                        <a:lnSpc>
                          <a:spcPct val="118000"/>
                        </a:lnSpc>
                      </a:pPr>
                      <a:r>
                        <a:rPr sz="919" b="0">
                          <a:solidFill>
                            <a:srgbClr val="5B6B84"/>
                          </a:solidFill>
                          <a:latin typeface="Arial"/>
                        </a:rPr>
                        <a:t>Segment revenue, &gt;5% company shares, 2025–30 forecasts unavailable</a:t>
                      </a:r>
                    </a:p>
                  </a:txBody>
                  <a:tcPr marL="82296" marR="82296" marT="91440" marB="91440" anchor="t">
                    <a:lnB w="11430" cap="flat" cmpd="sng" algn="ctr">
                      <a:solidFill>
                        <a:srgbClr val="0A1E3C"/>
                      </a:solidFill>
                    </a:lnB>
                    <a:noFill/>
                  </a:tcPr>
                </a:tc>
                <a:tc>
                  <a:txBody>
                    <a:bodyPr wrap="square">
                      <a:noAutofit/>
                    </a:bodyPr>
                    <a:lstStyle/>
                    <a:p>
                      <a:pPr algn="l">
                        <a:lnSpc>
                          <a:spcPct val="118000"/>
                        </a:lnSpc>
                      </a:pPr>
                      <a:r>
                        <a:rPr sz="919" b="0">
                          <a:solidFill>
                            <a:srgbClr val="0A1E3C"/>
                          </a:solidFill>
                          <a:latin typeface="Arial"/>
                        </a:rPr>
                        <a:t>Section 02 uses public teasers only; no company-share claims from IBISWorld</a:t>
                      </a:r>
                    </a:p>
                  </a:txBody>
                  <a:tcPr marL="82296" marR="82296" marT="91440" marB="91440" anchor="t">
                    <a:lnB w="11430" cap="flat" cmpd="sng" algn="ctr">
                      <a:solidFill>
                        <a:srgbClr val="0A1E3C"/>
                      </a:solidFill>
                    </a:lnB>
                    <a:noFill/>
                  </a:tcPr>
                </a:tc>
              </a:tr>
            </a:tbl>
          </a:graphicData>
        </a:graphic>
      </p:graphicFrame>
      <p:sp>
        <p:nvSpPr>
          <p:cNvPr id="16" name="TextBox 15"/>
          <p:cNvSpPr txBox="1"/>
          <p:nvPr/>
        </p:nvSpPr>
        <p:spPr>
          <a:xfrm>
            <a:off x="502920" y="4868875"/>
            <a:ext cx="11186129"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How these gaps are flagged elsewhere in the report</a:t>
            </a:r>
          </a:p>
        </p:txBody>
      </p:sp>
      <p:sp>
        <p:nvSpPr>
          <p:cNvPr id="17" name="Rectangle 16"/>
          <p:cNvSpPr/>
          <p:nvPr/>
        </p:nvSpPr>
        <p:spPr>
          <a:xfrm>
            <a:off x="502920" y="5051755"/>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8" name="Rectangle 17"/>
          <p:cNvSpPr/>
          <p:nvPr/>
        </p:nvSpPr>
        <p:spPr>
          <a:xfrm>
            <a:off x="502920" y="5143195"/>
            <a:ext cx="2134813" cy="81869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9" name="Rectangle 18"/>
          <p:cNvSpPr/>
          <p:nvPr/>
        </p:nvSpPr>
        <p:spPr>
          <a:xfrm>
            <a:off x="502920" y="5143195"/>
            <a:ext cx="2134813"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0" name="TextBox 19"/>
          <p:cNvSpPr txBox="1"/>
          <p:nvPr/>
        </p:nvSpPr>
        <p:spPr>
          <a:xfrm>
            <a:off x="630936" y="5280355"/>
            <a:ext cx="1878781" cy="197510"/>
          </a:xfrm>
          <a:prstGeom prst="rect">
            <a:avLst/>
          </a:prstGeom>
          <a:noFill/>
        </p:spPr>
        <p:txBody>
          <a:bodyPr wrap="square" anchor="t" lIns="0" tIns="0" rIns="0" bIns="0">
            <a:noAutofit/>
          </a:bodyPr>
          <a:lstStyle/>
          <a:p>
            <a:pPr algn="l">
              <a:lnSpc>
                <a:spcPct val="112000"/>
              </a:lnSpc>
              <a:spcAft>
                <a:spcPts val="0"/>
              </a:spcAft>
            </a:pPr>
            <a:r>
              <a:rPr sz="1050" b="1">
                <a:solidFill>
                  <a:srgbClr val="0A1E3C"/>
                </a:solidFill>
                <a:latin typeface="Georgia"/>
              </a:rPr>
              <a:t>‘inashanu estimate’</a:t>
            </a:r>
          </a:p>
        </p:txBody>
      </p:sp>
      <p:sp>
        <p:nvSpPr>
          <p:cNvPr id="21" name="TextBox 20"/>
          <p:cNvSpPr txBox="1"/>
          <p:nvPr/>
        </p:nvSpPr>
        <p:spPr>
          <a:xfrm>
            <a:off x="630936" y="5523585"/>
            <a:ext cx="1878781" cy="319430"/>
          </a:xfrm>
          <a:prstGeom prst="rect">
            <a:avLst/>
          </a:prstGeom>
          <a:noFill/>
        </p:spPr>
        <p:txBody>
          <a:bodyPr wrap="square" anchor="t" lIns="0" tIns="0" rIns="0" bIns="0">
            <a:noAutofit/>
          </a:bodyPr>
          <a:lstStyle/>
          <a:p>
            <a:pPr algn="l">
              <a:lnSpc>
                <a:spcPct val="130000"/>
              </a:lnSpc>
              <a:spcAft>
                <a:spcPts val="0"/>
              </a:spcAft>
            </a:pPr>
            <a:r>
              <a:rPr sz="760" b="0">
                <a:solidFill>
                  <a:srgbClr val="5B6B84"/>
                </a:solidFill>
                <a:latin typeface="Arial"/>
              </a:rPr>
              <a:t>A conclusion materially affected by a gap: method shown, gap number cited</a:t>
            </a:r>
          </a:p>
        </p:txBody>
      </p:sp>
      <p:sp>
        <p:nvSpPr>
          <p:cNvPr id="22" name="Rectangle 21"/>
          <p:cNvSpPr/>
          <p:nvPr/>
        </p:nvSpPr>
        <p:spPr>
          <a:xfrm>
            <a:off x="2765749" y="5143195"/>
            <a:ext cx="2134813" cy="81869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3" name="Rectangle 22"/>
          <p:cNvSpPr/>
          <p:nvPr/>
        </p:nvSpPr>
        <p:spPr>
          <a:xfrm>
            <a:off x="2765749" y="5143195"/>
            <a:ext cx="2134813"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4" name="TextBox 23"/>
          <p:cNvSpPr txBox="1"/>
          <p:nvPr/>
        </p:nvSpPr>
        <p:spPr>
          <a:xfrm>
            <a:off x="2893765" y="5280355"/>
            <a:ext cx="1878781" cy="197510"/>
          </a:xfrm>
          <a:prstGeom prst="rect">
            <a:avLst/>
          </a:prstGeom>
          <a:noFill/>
        </p:spPr>
        <p:txBody>
          <a:bodyPr wrap="square" anchor="t" lIns="0" tIns="0" rIns="0" bIns="0">
            <a:noAutofit/>
          </a:bodyPr>
          <a:lstStyle/>
          <a:p>
            <a:pPr algn="l">
              <a:lnSpc>
                <a:spcPct val="112000"/>
              </a:lnSpc>
              <a:spcAft>
                <a:spcPts val="0"/>
              </a:spcAft>
            </a:pPr>
            <a:r>
              <a:rPr sz="1050" b="1">
                <a:solidFill>
                  <a:srgbClr val="0A1E3C"/>
                </a:solidFill>
                <a:latin typeface="Georgia"/>
              </a:rPr>
              <a:t>UNVERIFIED</a:t>
            </a:r>
          </a:p>
        </p:txBody>
      </p:sp>
      <p:sp>
        <p:nvSpPr>
          <p:cNvPr id="25" name="TextBox 24"/>
          <p:cNvSpPr txBox="1"/>
          <p:nvPr/>
        </p:nvSpPr>
        <p:spPr>
          <a:xfrm>
            <a:off x="2893765" y="5523585"/>
            <a:ext cx="1878781" cy="319430"/>
          </a:xfrm>
          <a:prstGeom prst="rect">
            <a:avLst/>
          </a:prstGeom>
          <a:noFill/>
        </p:spPr>
        <p:txBody>
          <a:bodyPr wrap="square" anchor="t" lIns="0" tIns="0" rIns="0" bIns="0">
            <a:noAutofit/>
          </a:bodyPr>
          <a:lstStyle/>
          <a:p>
            <a:pPr algn="l">
              <a:lnSpc>
                <a:spcPct val="130000"/>
              </a:lnSpc>
              <a:spcAft>
                <a:spcPts val="0"/>
              </a:spcAft>
            </a:pPr>
            <a:r>
              <a:rPr sz="760" b="0">
                <a:solidFill>
                  <a:srgbClr val="5B6B84"/>
                </a:solidFill>
                <a:latin typeface="Arial"/>
              </a:rPr>
              <a:t>Knight Frank 2025 AU figures (G3); excluded from scenario anchors</a:t>
            </a:r>
          </a:p>
        </p:txBody>
      </p:sp>
      <p:sp>
        <p:nvSpPr>
          <p:cNvPr id="26" name="Rectangle 25"/>
          <p:cNvSpPr/>
          <p:nvPr/>
        </p:nvSpPr>
        <p:spPr>
          <a:xfrm>
            <a:off x="5028578" y="5143195"/>
            <a:ext cx="2134813" cy="81869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7" name="Rectangle 26"/>
          <p:cNvSpPr/>
          <p:nvPr/>
        </p:nvSpPr>
        <p:spPr>
          <a:xfrm>
            <a:off x="5028578" y="5143195"/>
            <a:ext cx="2134813"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8" name="TextBox 27"/>
          <p:cNvSpPr txBox="1"/>
          <p:nvPr/>
        </p:nvSpPr>
        <p:spPr>
          <a:xfrm>
            <a:off x="5156594" y="5280355"/>
            <a:ext cx="1878781" cy="197510"/>
          </a:xfrm>
          <a:prstGeom prst="rect">
            <a:avLst/>
          </a:prstGeom>
          <a:noFill/>
        </p:spPr>
        <p:txBody>
          <a:bodyPr wrap="square" anchor="t" lIns="0" tIns="0" rIns="0" bIns="0">
            <a:noAutofit/>
          </a:bodyPr>
          <a:lstStyle/>
          <a:p>
            <a:pPr algn="l">
              <a:lnSpc>
                <a:spcPct val="112000"/>
              </a:lnSpc>
              <a:spcAft>
                <a:spcPts val="0"/>
              </a:spcAft>
            </a:pPr>
            <a:r>
              <a:rPr sz="1050" b="1">
                <a:solidFill>
                  <a:srgbClr val="0A1E3C"/>
                </a:solidFill>
                <a:latin typeface="Georgia"/>
              </a:rPr>
              <a:t>Estimates</a:t>
            </a:r>
          </a:p>
        </p:txBody>
      </p:sp>
      <p:sp>
        <p:nvSpPr>
          <p:cNvPr id="29" name="TextBox 28"/>
          <p:cNvSpPr txBox="1"/>
          <p:nvPr/>
        </p:nvSpPr>
        <p:spPr>
          <a:xfrm>
            <a:off x="5156594" y="5523585"/>
            <a:ext cx="1878781" cy="319430"/>
          </a:xfrm>
          <a:prstGeom prst="rect">
            <a:avLst/>
          </a:prstGeom>
          <a:noFill/>
        </p:spPr>
        <p:txBody>
          <a:bodyPr wrap="square" anchor="t" lIns="0" tIns="0" rIns="0" bIns="0">
            <a:noAutofit/>
          </a:bodyPr>
          <a:lstStyle/>
          <a:p>
            <a:pPr algn="l">
              <a:lnSpc>
                <a:spcPct val="130000"/>
              </a:lnSpc>
              <a:spcAft>
                <a:spcPts val="0"/>
              </a:spcAft>
            </a:pPr>
            <a:r>
              <a:rPr sz="760" b="0">
                <a:solidFill>
                  <a:srgbClr val="5B6B84"/>
                </a:solidFill>
                <a:latin typeface="Arial"/>
              </a:rPr>
              <a:t>Hyperscaler self-build rows (G5) and water figures (G11)</a:t>
            </a:r>
          </a:p>
        </p:txBody>
      </p:sp>
      <p:sp>
        <p:nvSpPr>
          <p:cNvPr id="30" name="Rectangle 29"/>
          <p:cNvSpPr/>
          <p:nvPr/>
        </p:nvSpPr>
        <p:spPr>
          <a:xfrm>
            <a:off x="7291407" y="5143195"/>
            <a:ext cx="2134813" cy="81869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1" name="Rectangle 30"/>
          <p:cNvSpPr/>
          <p:nvPr/>
        </p:nvSpPr>
        <p:spPr>
          <a:xfrm>
            <a:off x="7291407" y="5143195"/>
            <a:ext cx="2134813"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2" name="TextBox 31"/>
          <p:cNvSpPr txBox="1"/>
          <p:nvPr/>
        </p:nvSpPr>
        <p:spPr>
          <a:xfrm>
            <a:off x="7419423" y="5280355"/>
            <a:ext cx="1878781" cy="197510"/>
          </a:xfrm>
          <a:prstGeom prst="rect">
            <a:avLst/>
          </a:prstGeom>
          <a:noFill/>
        </p:spPr>
        <p:txBody>
          <a:bodyPr wrap="square" anchor="t" lIns="0" tIns="0" rIns="0" bIns="0">
            <a:noAutofit/>
          </a:bodyPr>
          <a:lstStyle/>
          <a:p>
            <a:pPr algn="l">
              <a:lnSpc>
                <a:spcPct val="112000"/>
              </a:lnSpc>
              <a:spcAft>
                <a:spcPts val="0"/>
              </a:spcAft>
            </a:pPr>
            <a:r>
              <a:rPr sz="1050" b="1">
                <a:solidFill>
                  <a:srgbClr val="0A1E3C"/>
                </a:solidFill>
                <a:latin typeface="Georgia"/>
              </a:rPr>
              <a:t>Operator-attributed</a:t>
            </a:r>
          </a:p>
        </p:txBody>
      </p:sp>
      <p:sp>
        <p:nvSpPr>
          <p:cNvPr id="33" name="TextBox 32"/>
          <p:cNvSpPr txBox="1"/>
          <p:nvPr/>
        </p:nvSpPr>
        <p:spPr>
          <a:xfrm>
            <a:off x="7419423" y="5523585"/>
            <a:ext cx="1878781" cy="319430"/>
          </a:xfrm>
          <a:prstGeom prst="rect">
            <a:avLst/>
          </a:prstGeom>
          <a:noFill/>
        </p:spPr>
        <p:txBody>
          <a:bodyPr wrap="square" anchor="t" lIns="0" tIns="0" rIns="0" bIns="0">
            <a:noAutofit/>
          </a:bodyPr>
          <a:lstStyle/>
          <a:p>
            <a:pPr algn="l">
              <a:lnSpc>
                <a:spcPct val="130000"/>
              </a:lnSpc>
              <a:spcAft>
                <a:spcPts val="0"/>
              </a:spcAft>
            </a:pPr>
            <a:r>
              <a:rPr sz="760" b="0">
                <a:solidFill>
                  <a:srgbClr val="5B6B84"/>
                </a:solidFill>
                <a:latin typeface="Arial"/>
              </a:rPr>
              <a:t>PUE figures, in the absence of an official AU series (G9)</a:t>
            </a:r>
          </a:p>
        </p:txBody>
      </p:sp>
      <p:sp>
        <p:nvSpPr>
          <p:cNvPr id="34" name="Rectangle 33"/>
          <p:cNvSpPr/>
          <p:nvPr/>
        </p:nvSpPr>
        <p:spPr>
          <a:xfrm>
            <a:off x="9554236" y="5143195"/>
            <a:ext cx="2134813" cy="818692"/>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5" name="Rectangle 34"/>
          <p:cNvSpPr/>
          <p:nvPr/>
        </p:nvSpPr>
        <p:spPr>
          <a:xfrm>
            <a:off x="9554236" y="5143195"/>
            <a:ext cx="2134813"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6" name="TextBox 35"/>
          <p:cNvSpPr txBox="1"/>
          <p:nvPr/>
        </p:nvSpPr>
        <p:spPr>
          <a:xfrm>
            <a:off x="9682252" y="5280355"/>
            <a:ext cx="1878781" cy="197510"/>
          </a:xfrm>
          <a:prstGeom prst="rect">
            <a:avLst/>
          </a:prstGeom>
          <a:noFill/>
        </p:spPr>
        <p:txBody>
          <a:bodyPr wrap="square" anchor="t" lIns="0" tIns="0" rIns="0" bIns="0">
            <a:noAutofit/>
          </a:bodyPr>
          <a:lstStyle/>
          <a:p>
            <a:pPr algn="l">
              <a:lnSpc>
                <a:spcPct val="112000"/>
              </a:lnSpc>
              <a:spcAft>
                <a:spcPts val="0"/>
              </a:spcAft>
            </a:pPr>
            <a:r>
              <a:rPr sz="1050" b="1">
                <a:solidFill>
                  <a:srgbClr val="0A1E3C"/>
                </a:solidFill>
                <a:latin typeface="Georgia"/>
              </a:rPr>
              <a:t>Single-company evidence</a:t>
            </a:r>
          </a:p>
        </p:txBody>
      </p:sp>
      <p:sp>
        <p:nvSpPr>
          <p:cNvPr id="37" name="TextBox 36"/>
          <p:cNvSpPr txBox="1"/>
          <p:nvPr/>
        </p:nvSpPr>
        <p:spPr>
          <a:xfrm>
            <a:off x="9682252" y="5523585"/>
            <a:ext cx="1878781" cy="319430"/>
          </a:xfrm>
          <a:prstGeom prst="rect">
            <a:avLst/>
          </a:prstGeom>
          <a:noFill/>
        </p:spPr>
        <p:txBody>
          <a:bodyPr wrap="square" anchor="t" lIns="0" tIns="0" rIns="0" bIns="0">
            <a:noAutofit/>
          </a:bodyPr>
          <a:lstStyle/>
          <a:p>
            <a:pPr algn="l">
              <a:lnSpc>
                <a:spcPct val="130000"/>
              </a:lnSpc>
              <a:spcAft>
                <a:spcPts val="0"/>
              </a:spcAft>
            </a:pPr>
            <a:r>
              <a:rPr sz="760" b="0">
                <a:solidFill>
                  <a:srgbClr val="5B6B84"/>
                </a:solidFill>
                <a:latin typeface="Arial"/>
              </a:rPr>
              <a:t>The J-curve argument, resting on NEXTDC micro-data (G15)</a:t>
            </a:r>
          </a:p>
        </p:txBody>
      </p:sp>
      <p:sp>
        <p:nvSpPr>
          <p:cNvPr id="38" name="TextBox 37"/>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Evidence dossier Section 11 (17 Sep 2026), items 1–15, reformatted without substantive change.</a:t>
            </a:r>
          </a:p>
        </p:txBody>
      </p:sp>
      <p:pic>
        <p:nvPicPr>
          <p:cNvPr id="39" name="Picture 38" descr="rule_gaps.png"/>
          <p:cNvPicPr>
            <a:picLocks noChangeAspect="1"/>
          </p:cNvPicPr>
          <p:nvPr/>
        </p:nvPicPr>
        <p:blipFill>
          <a:blip r:embed="rId2"/>
          <a:stretch>
            <a:fillRect/>
          </a:stretch>
        </p:blipFill>
        <p:spPr>
          <a:xfrm>
            <a:off x="11323289" y="603504"/>
            <a:ext cx="365760" cy="365760"/>
          </a:xfrm>
          <a:prstGeom prst="rect">
            <a:avLst/>
          </a:prstGeom>
        </p:spPr>
      </p:pic>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13 · Data-gap register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74</a:t>
            </a:r>
          </a:p>
        </p:txBody>
      </p:sp>
      <p:sp>
        <p:nvSpPr>
          <p:cNvPr id="9" name="TextBox 8"/>
          <p:cNvSpPr txBox="1"/>
          <p:nvPr/>
        </p:nvSpPr>
        <p:spPr>
          <a:xfrm>
            <a:off x="502920" y="576072"/>
            <a:ext cx="11186129"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Data-gap register (continued): gaps G5–G8</a:t>
            </a:r>
          </a:p>
        </p:txBody>
      </p:sp>
      <p:graphicFrame>
        <p:nvGraphicFramePr>
          <p:cNvPr id="10" name="Table 9"/>
          <p:cNvGraphicFramePr>
            <a:graphicFrameLocks noGrp="1"/>
          </p:cNvGraphicFramePr>
          <p:nvPr/>
        </p:nvGraphicFramePr>
        <p:xfrm>
          <a:off x="502920" y="1006449"/>
          <a:ext cx="11186128" cy="2565561"/>
        </p:xfrm>
        <a:graphic>
          <a:graphicData uri="http://schemas.openxmlformats.org/drawingml/2006/table">
            <a:tbl>
              <a:tblPr firstRow="0" bandRow="0" firstCol="0" bandCol="0">
                <a:tableStyleId>{2D5ABB26-0587-4C30-8999-92F81FD0307C}</a:tableStyleId>
              </a:tblPr>
              <a:tblGrid>
                <a:gridCol w="566928"/>
                <a:gridCol w="2971799"/>
                <a:gridCol w="3767328"/>
                <a:gridCol w="3880073"/>
              </a:tblGrid>
              <a:tr h="361933">
                <a:tc>
                  <a:txBody>
                    <a:bodyPr wrap="square">
                      <a:noAutofit/>
                    </a:bodyPr>
                    <a:lstStyle/>
                    <a:p>
                      <a:pPr algn="l">
                        <a:lnSpc>
                          <a:spcPct val="118000"/>
                        </a:lnSpc>
                      </a:pPr>
                      <a:r>
                        <a:rPr sz="860" b="1">
                          <a:solidFill>
                            <a:srgbClr val="0A1E3C"/>
                          </a:solidFill>
                          <a:latin typeface="Arial"/>
                        </a:rPr>
                        <a:t>#</a:t>
                      </a:r>
                    </a:p>
                  </a:txBody>
                  <a:tcPr marL="91440" marR="82296" marT="91440" marB="91440"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Gap</a:t>
                      </a:r>
                    </a:p>
                  </a:txBody>
                  <a:tcPr marL="82296" marR="82296" marT="91440" marB="91440"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Why it persists</a:t>
                      </a:r>
                    </a:p>
                  </a:txBody>
                  <a:tcPr marL="82296" marR="82296" marT="91440" marB="91440"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How this report treats it</a:t>
                      </a:r>
                    </a:p>
                  </a:txBody>
                  <a:tcPr marL="82296" marR="82296" marT="91440" marB="91440" anchor="t">
                    <a:lnT w="11430" cap="flat" cmpd="sng" algn="ctr">
                      <a:solidFill>
                        <a:srgbClr val="0A1E3C"/>
                      </a:solidFill>
                    </a:lnT>
                    <a:lnB w="11430" cap="flat" cmpd="sng" algn="ctr">
                      <a:solidFill>
                        <a:srgbClr val="0A1E3C"/>
                      </a:solidFill>
                    </a:lnB>
                    <a:noFill/>
                  </a:tcPr>
                </a:tc>
              </a:tr>
              <a:tr h="550907">
                <a:tc>
                  <a:txBody>
                    <a:bodyPr wrap="square">
                      <a:noAutofit/>
                    </a:bodyPr>
                    <a:lstStyle/>
                    <a:p>
                      <a:pPr algn="l">
                        <a:lnSpc>
                          <a:spcPct val="118000"/>
                        </a:lnSpc>
                      </a:pPr>
                      <a:r>
                        <a:rPr sz="919" b="1">
                          <a:solidFill>
                            <a:srgbClr val="0A1E3C"/>
                          </a:solidFill>
                          <a:latin typeface="Arial"/>
                        </a:rPr>
                        <a:t>G5</a:t>
                      </a:r>
                    </a:p>
                  </a:txBody>
                  <a:tcPr marL="91440"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Hyperscaler self-build capacity not disclosed</a:t>
                      </a:r>
                    </a:p>
                  </a:txBody>
                  <a:tcPr marL="82296"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5B6B84"/>
                          </a:solidFill>
                          <a:latin typeface="Arial"/>
                        </a:rPr>
                        <a:t>AWS/Google/Microsoft do not itemise AU MW; site figures are research estimates</a:t>
                      </a:r>
                    </a:p>
                  </a:txBody>
                  <a:tcPr marL="82296"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Self-build rows shown as estimates; capacity totals carry the caveat</a:t>
                      </a:r>
                    </a:p>
                  </a:txBody>
                  <a:tcPr marL="82296" marR="82296" marT="91440" marB="91440" anchor="t">
                    <a:lnB w="7620" cap="flat" cmpd="sng" algn="ctr">
                      <a:solidFill>
                        <a:srgbClr val="D7DEE9"/>
                      </a:solidFill>
                    </a:lnB>
                    <a:noFill/>
                  </a:tcPr>
                </a:tc>
              </a:tr>
              <a:tr h="550907">
                <a:tc>
                  <a:txBody>
                    <a:bodyPr wrap="square">
                      <a:noAutofit/>
                    </a:bodyPr>
                    <a:lstStyle/>
                    <a:p>
                      <a:pPr algn="l">
                        <a:lnSpc>
                          <a:spcPct val="118000"/>
                        </a:lnSpc>
                      </a:pPr>
                      <a:r>
                        <a:rPr sz="919" b="1">
                          <a:solidFill>
                            <a:srgbClr val="0A1E3C"/>
                          </a:solidFill>
                          <a:latin typeface="Arial"/>
                        </a:rPr>
                        <a:t>G6</a:t>
                      </a:r>
                    </a:p>
                  </a:txBody>
                  <a:tcPr marL="91440" marR="82296" marT="91440" marB="91440" anchor="t">
                    <a:lnB w="7620" cap="flat" cmpd="sng" algn="ctr">
                      <a:solidFill>
                        <a:srgbClr val="D7DEE9"/>
                      </a:solidFill>
                    </a:lnB>
                    <a:solidFill>
                      <a:srgbClr val="F6E9E2"/>
                    </a:solidFill>
                  </a:tcPr>
                </a:tc>
                <a:tc>
                  <a:txBody>
                    <a:bodyPr wrap="square">
                      <a:noAutofit/>
                    </a:bodyPr>
                    <a:lstStyle/>
                    <a:p>
                      <a:pPr algn="l">
                        <a:lnSpc>
                          <a:spcPct val="118000"/>
                        </a:lnSpc>
                      </a:pPr>
                      <a:r>
                        <a:rPr sz="919" b="0">
                          <a:solidFill>
                            <a:srgbClr val="0A1E3C"/>
                          </a:solidFill>
                          <a:latin typeface="Arial"/>
                        </a:rPr>
                        <a:t>AirTrunk private post-Blackstone, no public financials</a:t>
                      </a:r>
                    </a:p>
                  </a:txBody>
                  <a:tcPr marL="82296" marR="82296" marT="91440" marB="91440" anchor="t">
                    <a:lnB w="7620" cap="flat" cmpd="sng" algn="ctr">
                      <a:solidFill>
                        <a:srgbClr val="D7DEE9"/>
                      </a:solidFill>
                    </a:lnB>
                    <a:solidFill>
                      <a:srgbClr val="F6E9E2"/>
                    </a:solidFill>
                  </a:tcPr>
                </a:tc>
                <a:tc>
                  <a:txBody>
                    <a:bodyPr wrap="square">
                      <a:noAutofit/>
                    </a:bodyPr>
                    <a:lstStyle/>
                    <a:p>
                      <a:pPr algn="l">
                        <a:lnSpc>
                          <a:spcPct val="118000"/>
                        </a:lnSpc>
                      </a:pPr>
                      <a:r>
                        <a:rPr sz="919" b="0">
                          <a:solidFill>
                            <a:srgbClr val="5B6B84"/>
                          </a:solidFill>
                          <a:latin typeface="Arial"/>
                        </a:rPr>
                        <a:t>Deal multiple itself contested (21x vs ~87x)</a:t>
                      </a:r>
                    </a:p>
                  </a:txBody>
                  <a:tcPr marL="82296" marR="82296" marT="91440" marB="91440" anchor="t">
                    <a:lnB w="7620" cap="flat" cmpd="sng" algn="ctr">
                      <a:solidFill>
                        <a:srgbClr val="D7DEE9"/>
                      </a:solidFill>
                    </a:lnB>
                    <a:solidFill>
                      <a:srgbClr val="F6E9E2"/>
                    </a:solidFill>
                  </a:tcPr>
                </a:tc>
                <a:tc>
                  <a:txBody>
                    <a:bodyPr wrap="square">
                      <a:noAutofit/>
                    </a:bodyPr>
                    <a:lstStyle/>
                    <a:p>
                      <a:pPr algn="l">
                        <a:lnSpc>
                          <a:spcPct val="118000"/>
                        </a:lnSpc>
                      </a:pPr>
                      <a:r>
                        <a:rPr sz="919" b="0">
                          <a:solidFill>
                            <a:srgbClr val="0A1E3C"/>
                          </a:solidFill>
                          <a:latin typeface="Arial"/>
                        </a:rPr>
                        <a:t>Section 09 presents both multiples with denominators; REIT prospectus flagged as resolution</a:t>
                      </a:r>
                    </a:p>
                  </a:txBody>
                  <a:tcPr marL="82296" marR="82296" marT="91440" marB="91440" anchor="t">
                    <a:lnB w="7620" cap="flat" cmpd="sng" algn="ctr">
                      <a:solidFill>
                        <a:srgbClr val="D7DEE9"/>
                      </a:solidFill>
                    </a:lnB>
                    <a:solidFill>
                      <a:srgbClr val="F6E9E2"/>
                    </a:solidFill>
                  </a:tcPr>
                </a:tc>
              </a:tr>
              <a:tr h="550907">
                <a:tc>
                  <a:txBody>
                    <a:bodyPr wrap="square">
                      <a:noAutofit/>
                    </a:bodyPr>
                    <a:lstStyle/>
                    <a:p>
                      <a:pPr algn="l">
                        <a:lnSpc>
                          <a:spcPct val="118000"/>
                        </a:lnSpc>
                      </a:pPr>
                      <a:r>
                        <a:rPr sz="919" b="1">
                          <a:solidFill>
                            <a:srgbClr val="0A1E3C"/>
                          </a:solidFill>
                          <a:latin typeface="Arial"/>
                        </a:rPr>
                        <a:t>G7</a:t>
                      </a:r>
                    </a:p>
                  </a:txBody>
                  <a:tcPr marL="91440"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CDC detailed financials unavailable</a:t>
                      </a:r>
                    </a:p>
                  </a:txBody>
                  <a:tcPr marL="82296"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5B6B84"/>
                          </a:solidFill>
                          <a:latin typeface="Arial"/>
                        </a:rPr>
                        <a:t>Only Infratil quarterly valuation notes (DCF, 11.84% cost of equity, projections to 2040)</a:t>
                      </a:r>
                    </a:p>
                  </a:txBody>
                  <a:tcPr marL="82296"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CDC economics limited to disclosed anchors (~A$2m/MW/yr; FY28 ≥A$1bn)</a:t>
                      </a:r>
                    </a:p>
                  </a:txBody>
                  <a:tcPr marL="82296" marR="82296" marT="91440" marB="91440" anchor="t">
                    <a:lnB w="7620" cap="flat" cmpd="sng" algn="ctr">
                      <a:solidFill>
                        <a:srgbClr val="D7DEE9"/>
                      </a:solidFill>
                    </a:lnB>
                    <a:noFill/>
                  </a:tcPr>
                </a:tc>
              </a:tr>
              <a:tr h="550907">
                <a:tc>
                  <a:txBody>
                    <a:bodyPr wrap="square">
                      <a:noAutofit/>
                    </a:bodyPr>
                    <a:lstStyle/>
                    <a:p>
                      <a:pPr algn="l">
                        <a:lnSpc>
                          <a:spcPct val="118000"/>
                        </a:lnSpc>
                      </a:pPr>
                      <a:r>
                        <a:rPr sz="919" b="1">
                          <a:solidFill>
                            <a:srgbClr val="0A1E3C"/>
                          </a:solidFill>
                          <a:latin typeface="Arial"/>
                        </a:rPr>
                        <a:t>G8</a:t>
                      </a:r>
                    </a:p>
                  </a:txBody>
                  <a:tcPr marL="91440" marR="82296" marT="91440" marB="91440" anchor="t">
                    <a:lnB w="11430" cap="flat" cmpd="sng" algn="ctr">
                      <a:solidFill>
                        <a:srgbClr val="0A1E3C"/>
                      </a:solidFill>
                    </a:lnB>
                    <a:solidFill>
                      <a:srgbClr val="F6E9E2"/>
                    </a:solidFill>
                  </a:tcPr>
                </a:tc>
                <a:tc>
                  <a:txBody>
                    <a:bodyPr wrap="square">
                      <a:noAutofit/>
                    </a:bodyPr>
                    <a:lstStyle/>
                    <a:p>
                      <a:pPr algn="l">
                        <a:lnSpc>
                          <a:spcPct val="118000"/>
                        </a:lnSpc>
                      </a:pPr>
                      <a:r>
                        <a:rPr sz="919" b="0">
                          <a:solidFill>
                            <a:srgbClr val="0A1E3C"/>
                          </a:solidFill>
                          <a:latin typeface="Arial"/>
                        </a:rPr>
                        <a:t>Wholesale/hyperscale AU lease rates unpublished</a:t>
                      </a:r>
                    </a:p>
                  </a:txBody>
                  <a:tcPr marL="82296" marR="82296" marT="91440" marB="91440" anchor="t">
                    <a:lnB w="11430" cap="flat" cmpd="sng" algn="ctr">
                      <a:solidFill>
                        <a:srgbClr val="0A1E3C"/>
                      </a:solidFill>
                    </a:lnB>
                    <a:solidFill>
                      <a:srgbClr val="F6E9E2"/>
                    </a:solidFill>
                  </a:tcPr>
                </a:tc>
                <a:tc>
                  <a:txBody>
                    <a:bodyPr wrap="square">
                      <a:noAutofit/>
                    </a:bodyPr>
                    <a:lstStyle/>
                    <a:p>
                      <a:pPr algn="l">
                        <a:lnSpc>
                          <a:spcPct val="118000"/>
                        </a:lnSpc>
                      </a:pPr>
                      <a:r>
                        <a:rPr sz="919" b="0">
                          <a:solidFill>
                            <a:srgbClr val="5B6B84"/>
                          </a:solidFill>
                          <a:latin typeface="Arial"/>
                        </a:rPr>
                        <a:t>CBRE US$140–215 covers 250–500 kW colocation only; CDC 555 MW pricing undisclosed</a:t>
                      </a:r>
                    </a:p>
                  </a:txBody>
                  <a:tcPr marL="82296" marR="82296" marT="91440" marB="91440" anchor="t">
                    <a:lnB w="11430" cap="flat" cmpd="sng" algn="ctr">
                      <a:solidFill>
                        <a:srgbClr val="0A1E3C"/>
                      </a:solidFill>
                    </a:lnB>
                    <a:solidFill>
                      <a:srgbClr val="F6E9E2"/>
                    </a:solidFill>
                  </a:tcPr>
                </a:tc>
                <a:tc>
                  <a:txBody>
                    <a:bodyPr wrap="square">
                      <a:noAutofit/>
                    </a:bodyPr>
                    <a:lstStyle/>
                    <a:p>
                      <a:pPr algn="l">
                        <a:lnSpc>
                          <a:spcPct val="118000"/>
                        </a:lnSpc>
                      </a:pPr>
                      <a:r>
                        <a:rPr sz="919" b="0">
                          <a:solidFill>
                            <a:srgbClr val="0A1E3C"/>
                          </a:solidFill>
                          <a:latin typeface="Arial"/>
                        </a:rPr>
                        <a:t>Section 08 uses colocation band + EBITDA anchors; no invented lease rates</a:t>
                      </a:r>
                    </a:p>
                  </a:txBody>
                  <a:tcPr marL="82296" marR="82296" marT="91440" marB="91440" anchor="t">
                    <a:lnB w="11430" cap="flat" cmpd="sng" algn="ctr">
                      <a:solidFill>
                        <a:srgbClr val="0A1E3C"/>
                      </a:solidFill>
                    </a:lnB>
                    <a:solidFill>
                      <a:srgbClr val="F6E9E2"/>
                    </a:solidFill>
                  </a:tcPr>
                </a:tc>
              </a:tr>
            </a:tbl>
          </a:graphicData>
        </a:graphic>
      </p:graphicFrame>
      <p:sp>
        <p:nvSpPr>
          <p:cNvPr id="11" name="Rectangle 10"/>
          <p:cNvSpPr/>
          <p:nvPr/>
        </p:nvSpPr>
        <p:spPr>
          <a:xfrm>
            <a:off x="502920" y="3754892"/>
            <a:ext cx="11186129" cy="365394"/>
          </a:xfrm>
          <a:prstGeom prst="rect">
            <a:avLst/>
          </a:prstGeom>
          <a:solidFill>
            <a:srgbClr val="F6E9E2"/>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502920" y="3754892"/>
            <a:ext cx="36576" cy="365394"/>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667512" y="3864620"/>
            <a:ext cx="10875233" cy="164226"/>
          </a:xfrm>
          <a:prstGeom prst="rect">
            <a:avLst/>
          </a:prstGeom>
          <a:noFill/>
        </p:spPr>
        <p:txBody>
          <a:bodyPr wrap="square" anchor="t" lIns="0" tIns="0" rIns="0" bIns="0">
            <a:noAutofit/>
          </a:bodyPr>
          <a:lstStyle/>
          <a:p>
            <a:pPr algn="l">
              <a:lnSpc>
                <a:spcPct val="126000"/>
              </a:lnSpc>
              <a:spcAft>
                <a:spcPts val="0"/>
              </a:spcAft>
            </a:pPr>
            <a:r>
              <a:rPr sz="760" b="0">
                <a:solidFill>
                  <a:srgbClr val="0A1E3C"/>
                </a:solidFill>
                <a:latin typeface="Arial"/>
              </a:rPr>
              <a:t>Tinted rows: G6 and G8, the two gaps most likely to close soon, both via the anticipated Singapore REIT prospectus (see the standing rule, p.75).</a:t>
            </a:r>
          </a:p>
        </p:txBody>
      </p:sp>
      <p:sp>
        <p:nvSpPr>
          <p:cNvPr id="14" name="TextBox 13"/>
          <p:cNvSpPr txBox="1"/>
          <p:nvPr/>
        </p:nvSpPr>
        <p:spPr>
          <a:xfrm>
            <a:off x="502920" y="4321454"/>
            <a:ext cx="11186129" cy="204215"/>
          </a:xfrm>
          <a:prstGeom prst="rect">
            <a:avLst/>
          </a:prstGeom>
          <a:noFill/>
        </p:spPr>
        <p:txBody>
          <a:bodyPr wrap="square" anchor="t" lIns="0" tIns="0" rIns="0" bIns="0">
            <a:noAutofit/>
          </a:bodyPr>
          <a:lstStyle/>
          <a:p>
            <a:pPr algn="l">
              <a:lnSpc>
                <a:spcPct val="122000"/>
              </a:lnSpc>
              <a:spcAft>
                <a:spcPts val="0"/>
              </a:spcAft>
            </a:pPr>
            <a:r>
              <a:rPr sz="1000" b="1">
                <a:solidFill>
                  <a:srgbClr val="0A1E3C"/>
                </a:solidFill>
                <a:latin typeface="Arial"/>
              </a:rPr>
              <a:t>Disclosed figures available in place of the missing data (G6–G8)</a:t>
            </a:r>
          </a:p>
        </p:txBody>
      </p:sp>
      <p:sp>
        <p:nvSpPr>
          <p:cNvPr id="15" name="Rectangle 14"/>
          <p:cNvSpPr/>
          <p:nvPr/>
        </p:nvSpPr>
        <p:spPr>
          <a:xfrm>
            <a:off x="502920" y="4504334"/>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6" name="Rectangle 15"/>
          <p:cNvSpPr/>
          <p:nvPr/>
        </p:nvSpPr>
        <p:spPr>
          <a:xfrm>
            <a:off x="502920" y="4595774"/>
            <a:ext cx="2134813" cy="1046073"/>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7" name="Rectangle 16"/>
          <p:cNvSpPr/>
          <p:nvPr/>
        </p:nvSpPr>
        <p:spPr>
          <a:xfrm>
            <a:off x="502920" y="4595774"/>
            <a:ext cx="2134813"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8" name="TextBox 17"/>
          <p:cNvSpPr txBox="1"/>
          <p:nvPr/>
        </p:nvSpPr>
        <p:spPr>
          <a:xfrm>
            <a:off x="630936" y="4732934"/>
            <a:ext cx="1878781" cy="274320"/>
          </a:xfrm>
          <a:prstGeom prst="rect">
            <a:avLst/>
          </a:prstGeom>
          <a:noFill/>
        </p:spPr>
        <p:txBody>
          <a:bodyPr wrap="square" anchor="t" lIns="0" tIns="0" rIns="0" bIns="0">
            <a:noAutofit/>
          </a:bodyPr>
          <a:lstStyle/>
          <a:p>
            <a:pPr algn="l">
              <a:lnSpc>
                <a:spcPct val="112000"/>
              </a:lnSpc>
              <a:spcAft>
                <a:spcPts val="0"/>
              </a:spcAft>
            </a:pPr>
            <a:r>
              <a:rPr sz="1500" b="1">
                <a:solidFill>
                  <a:srgbClr val="0A1E3C"/>
                </a:solidFill>
                <a:latin typeface="Georgia"/>
              </a:rPr>
              <a:t>21x vs ~87x</a:t>
            </a:r>
          </a:p>
        </p:txBody>
      </p:sp>
      <p:sp>
        <p:nvSpPr>
          <p:cNvPr id="19" name="TextBox 18"/>
          <p:cNvSpPr txBox="1"/>
          <p:nvPr/>
        </p:nvSpPr>
        <p:spPr>
          <a:xfrm>
            <a:off x="630936" y="5052974"/>
            <a:ext cx="1878781" cy="470001"/>
          </a:xfrm>
          <a:prstGeom prst="rect">
            <a:avLst/>
          </a:prstGeom>
          <a:noFill/>
        </p:spPr>
        <p:txBody>
          <a:bodyPr wrap="square" anchor="t" lIns="0" tIns="0" rIns="0" bIns="0">
            <a:noAutofit/>
          </a:bodyPr>
          <a:lstStyle/>
          <a:p>
            <a:pPr algn="l">
              <a:lnSpc>
                <a:spcPct val="130000"/>
              </a:lnSpc>
              <a:spcAft>
                <a:spcPts val="0"/>
              </a:spcAft>
            </a:pPr>
            <a:r>
              <a:rPr sz="760" b="0">
                <a:solidFill>
                  <a:srgbClr val="5B6B84"/>
                </a:solidFill>
                <a:latin typeface="Arial"/>
              </a:rPr>
              <a:t>AirTrunk deal multiple, itself contested; Section 09 presents both with denominators (G6)</a:t>
            </a:r>
          </a:p>
        </p:txBody>
      </p:sp>
      <p:sp>
        <p:nvSpPr>
          <p:cNvPr id="20" name="Rectangle 19"/>
          <p:cNvSpPr/>
          <p:nvPr/>
        </p:nvSpPr>
        <p:spPr>
          <a:xfrm>
            <a:off x="2765749" y="4595774"/>
            <a:ext cx="2134813" cy="1046073"/>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1" name="Rectangle 20"/>
          <p:cNvSpPr/>
          <p:nvPr/>
        </p:nvSpPr>
        <p:spPr>
          <a:xfrm>
            <a:off x="2765749" y="4595774"/>
            <a:ext cx="2134813"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2" name="TextBox 21"/>
          <p:cNvSpPr txBox="1"/>
          <p:nvPr/>
        </p:nvSpPr>
        <p:spPr>
          <a:xfrm>
            <a:off x="2893765" y="4732934"/>
            <a:ext cx="1878781" cy="274320"/>
          </a:xfrm>
          <a:prstGeom prst="rect">
            <a:avLst/>
          </a:prstGeom>
          <a:noFill/>
        </p:spPr>
        <p:txBody>
          <a:bodyPr wrap="square" anchor="t" lIns="0" tIns="0" rIns="0" bIns="0">
            <a:noAutofit/>
          </a:bodyPr>
          <a:lstStyle/>
          <a:p>
            <a:pPr algn="l">
              <a:lnSpc>
                <a:spcPct val="112000"/>
              </a:lnSpc>
              <a:spcAft>
                <a:spcPts val="0"/>
              </a:spcAft>
            </a:pPr>
            <a:r>
              <a:rPr sz="1500" b="1">
                <a:solidFill>
                  <a:srgbClr val="0A1E3C"/>
                </a:solidFill>
                <a:latin typeface="Georgia"/>
              </a:rPr>
              <a:t>11.84%</a:t>
            </a:r>
          </a:p>
        </p:txBody>
      </p:sp>
      <p:sp>
        <p:nvSpPr>
          <p:cNvPr id="23" name="TextBox 22"/>
          <p:cNvSpPr txBox="1"/>
          <p:nvPr/>
        </p:nvSpPr>
        <p:spPr>
          <a:xfrm>
            <a:off x="2893765" y="5052974"/>
            <a:ext cx="1878781" cy="470001"/>
          </a:xfrm>
          <a:prstGeom prst="rect">
            <a:avLst/>
          </a:prstGeom>
          <a:noFill/>
        </p:spPr>
        <p:txBody>
          <a:bodyPr wrap="square" anchor="t" lIns="0" tIns="0" rIns="0" bIns="0">
            <a:noAutofit/>
          </a:bodyPr>
          <a:lstStyle/>
          <a:p>
            <a:pPr algn="l">
              <a:lnSpc>
                <a:spcPct val="130000"/>
              </a:lnSpc>
              <a:spcAft>
                <a:spcPts val="0"/>
              </a:spcAft>
            </a:pPr>
            <a:r>
              <a:rPr sz="760" b="0" spc="-17">
                <a:solidFill>
                  <a:srgbClr val="5B6B84"/>
                </a:solidFill>
                <a:latin typeface="Arial"/>
              </a:rPr>
              <a:t>Cost of equity in Infratil’s quarterly valuation notes: DCF, projections to 2040 (G7)</a:t>
            </a:r>
          </a:p>
        </p:txBody>
      </p:sp>
      <p:sp>
        <p:nvSpPr>
          <p:cNvPr id="24" name="Rectangle 23"/>
          <p:cNvSpPr/>
          <p:nvPr/>
        </p:nvSpPr>
        <p:spPr>
          <a:xfrm>
            <a:off x="5028578" y="4595774"/>
            <a:ext cx="2134813" cy="1046073"/>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5" name="Rectangle 24"/>
          <p:cNvSpPr/>
          <p:nvPr/>
        </p:nvSpPr>
        <p:spPr>
          <a:xfrm>
            <a:off x="5028578" y="4595774"/>
            <a:ext cx="2134813"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6" name="TextBox 25"/>
          <p:cNvSpPr txBox="1"/>
          <p:nvPr/>
        </p:nvSpPr>
        <p:spPr>
          <a:xfrm>
            <a:off x="5156594" y="4732934"/>
            <a:ext cx="1878781" cy="274320"/>
          </a:xfrm>
          <a:prstGeom prst="rect">
            <a:avLst/>
          </a:prstGeom>
          <a:noFill/>
        </p:spPr>
        <p:txBody>
          <a:bodyPr wrap="square" anchor="t" lIns="0" tIns="0" rIns="0" bIns="0">
            <a:noAutofit/>
          </a:bodyPr>
          <a:lstStyle/>
          <a:p>
            <a:pPr algn="l">
              <a:lnSpc>
                <a:spcPct val="112000"/>
              </a:lnSpc>
              <a:spcAft>
                <a:spcPts val="0"/>
              </a:spcAft>
            </a:pPr>
            <a:r>
              <a:rPr sz="1500" b="1">
                <a:solidFill>
                  <a:srgbClr val="0A1E3C"/>
                </a:solidFill>
                <a:latin typeface="Georgia"/>
              </a:rPr>
              <a:t>~A$2m/MW/yr</a:t>
            </a:r>
          </a:p>
        </p:txBody>
      </p:sp>
      <p:sp>
        <p:nvSpPr>
          <p:cNvPr id="27" name="TextBox 26"/>
          <p:cNvSpPr txBox="1"/>
          <p:nvPr/>
        </p:nvSpPr>
        <p:spPr>
          <a:xfrm>
            <a:off x="5156594" y="5052974"/>
            <a:ext cx="1878781" cy="319430"/>
          </a:xfrm>
          <a:prstGeom prst="rect">
            <a:avLst/>
          </a:prstGeom>
          <a:noFill/>
        </p:spPr>
        <p:txBody>
          <a:bodyPr wrap="square" anchor="t" lIns="0" tIns="0" rIns="0" bIns="0">
            <a:noAutofit/>
          </a:bodyPr>
          <a:lstStyle/>
          <a:p>
            <a:pPr algn="l">
              <a:lnSpc>
                <a:spcPct val="130000"/>
              </a:lnSpc>
              <a:spcAft>
                <a:spcPts val="0"/>
              </a:spcAft>
            </a:pPr>
            <a:r>
              <a:rPr sz="760" b="0">
                <a:solidFill>
                  <a:srgbClr val="5B6B84"/>
                </a:solidFill>
                <a:latin typeface="Arial"/>
              </a:rPr>
              <a:t>CDC disclosed anchor; CDC economics are limited to disclosed anchors (G7)</a:t>
            </a:r>
          </a:p>
        </p:txBody>
      </p:sp>
      <p:sp>
        <p:nvSpPr>
          <p:cNvPr id="28" name="Rectangle 27"/>
          <p:cNvSpPr/>
          <p:nvPr/>
        </p:nvSpPr>
        <p:spPr>
          <a:xfrm>
            <a:off x="7291407" y="4595774"/>
            <a:ext cx="2134813" cy="1046073"/>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29" name="Rectangle 28"/>
          <p:cNvSpPr/>
          <p:nvPr/>
        </p:nvSpPr>
        <p:spPr>
          <a:xfrm>
            <a:off x="7291407" y="4595774"/>
            <a:ext cx="2134813"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0" name="TextBox 29"/>
          <p:cNvSpPr txBox="1"/>
          <p:nvPr/>
        </p:nvSpPr>
        <p:spPr>
          <a:xfrm>
            <a:off x="7419423" y="4732934"/>
            <a:ext cx="1878781" cy="274320"/>
          </a:xfrm>
          <a:prstGeom prst="rect">
            <a:avLst/>
          </a:prstGeom>
          <a:noFill/>
        </p:spPr>
        <p:txBody>
          <a:bodyPr wrap="square" anchor="t" lIns="0" tIns="0" rIns="0" bIns="0">
            <a:noAutofit/>
          </a:bodyPr>
          <a:lstStyle/>
          <a:p>
            <a:pPr algn="l">
              <a:lnSpc>
                <a:spcPct val="112000"/>
              </a:lnSpc>
              <a:spcAft>
                <a:spcPts val="0"/>
              </a:spcAft>
            </a:pPr>
            <a:r>
              <a:rPr sz="1500" b="1">
                <a:solidFill>
                  <a:srgbClr val="0A1E3C"/>
                </a:solidFill>
                <a:latin typeface="Georgia"/>
              </a:rPr>
              <a:t>FY28 ≥A$1bn</a:t>
            </a:r>
          </a:p>
        </p:txBody>
      </p:sp>
      <p:sp>
        <p:nvSpPr>
          <p:cNvPr id="31" name="TextBox 30"/>
          <p:cNvSpPr txBox="1"/>
          <p:nvPr/>
        </p:nvSpPr>
        <p:spPr>
          <a:xfrm>
            <a:off x="7419423" y="5052974"/>
            <a:ext cx="1878781" cy="168859"/>
          </a:xfrm>
          <a:prstGeom prst="rect">
            <a:avLst/>
          </a:prstGeom>
          <a:noFill/>
        </p:spPr>
        <p:txBody>
          <a:bodyPr wrap="square" anchor="t" lIns="0" tIns="0" rIns="0" bIns="0">
            <a:noAutofit/>
          </a:bodyPr>
          <a:lstStyle/>
          <a:p>
            <a:pPr algn="l">
              <a:lnSpc>
                <a:spcPct val="130000"/>
              </a:lnSpc>
              <a:spcAft>
                <a:spcPts val="0"/>
              </a:spcAft>
            </a:pPr>
            <a:r>
              <a:rPr sz="760" b="0">
                <a:solidFill>
                  <a:srgbClr val="5B6B84"/>
                </a:solidFill>
                <a:latin typeface="Arial"/>
              </a:rPr>
              <a:t>CDC disclosed anchor (G7)</a:t>
            </a:r>
          </a:p>
        </p:txBody>
      </p:sp>
      <p:sp>
        <p:nvSpPr>
          <p:cNvPr id="32" name="Rectangle 31"/>
          <p:cNvSpPr/>
          <p:nvPr/>
        </p:nvSpPr>
        <p:spPr>
          <a:xfrm>
            <a:off x="9554236" y="4595774"/>
            <a:ext cx="2134813" cy="1046073"/>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3" name="Rectangle 32"/>
          <p:cNvSpPr/>
          <p:nvPr/>
        </p:nvSpPr>
        <p:spPr>
          <a:xfrm>
            <a:off x="9554236" y="4595774"/>
            <a:ext cx="2134813" cy="32004"/>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34" name="TextBox 33"/>
          <p:cNvSpPr txBox="1"/>
          <p:nvPr/>
        </p:nvSpPr>
        <p:spPr>
          <a:xfrm>
            <a:off x="9682252" y="4732934"/>
            <a:ext cx="1878781" cy="274320"/>
          </a:xfrm>
          <a:prstGeom prst="rect">
            <a:avLst/>
          </a:prstGeom>
          <a:noFill/>
        </p:spPr>
        <p:txBody>
          <a:bodyPr wrap="square" anchor="t" lIns="0" tIns="0" rIns="0" bIns="0">
            <a:noAutofit/>
          </a:bodyPr>
          <a:lstStyle/>
          <a:p>
            <a:pPr algn="l">
              <a:lnSpc>
                <a:spcPct val="112000"/>
              </a:lnSpc>
              <a:spcAft>
                <a:spcPts val="0"/>
              </a:spcAft>
            </a:pPr>
            <a:r>
              <a:rPr sz="1500" b="1">
                <a:solidFill>
                  <a:srgbClr val="0A1E3C"/>
                </a:solidFill>
                <a:latin typeface="Georgia"/>
              </a:rPr>
              <a:t>US$140–215</a:t>
            </a:r>
          </a:p>
        </p:txBody>
      </p:sp>
      <p:sp>
        <p:nvSpPr>
          <p:cNvPr id="35" name="TextBox 34"/>
          <p:cNvSpPr txBox="1"/>
          <p:nvPr/>
        </p:nvSpPr>
        <p:spPr>
          <a:xfrm>
            <a:off x="9682252" y="5052974"/>
            <a:ext cx="1878781" cy="470001"/>
          </a:xfrm>
          <a:prstGeom prst="rect">
            <a:avLst/>
          </a:prstGeom>
          <a:noFill/>
        </p:spPr>
        <p:txBody>
          <a:bodyPr wrap="square" anchor="t" lIns="0" tIns="0" rIns="0" bIns="0">
            <a:noAutofit/>
          </a:bodyPr>
          <a:lstStyle/>
          <a:p>
            <a:pPr algn="l">
              <a:lnSpc>
                <a:spcPct val="130000"/>
              </a:lnSpc>
              <a:spcAft>
                <a:spcPts val="0"/>
              </a:spcAft>
            </a:pPr>
            <a:r>
              <a:rPr sz="760" b="0">
                <a:solidFill>
                  <a:srgbClr val="5B6B84"/>
                </a:solidFill>
                <a:latin typeface="Arial"/>
              </a:rPr>
              <a:t>CBRE band, covering 250–500 kW colocation only; CDC 555 MW pricing undisclosed (G8)</a:t>
            </a:r>
          </a:p>
        </p:txBody>
      </p:sp>
      <p:sp>
        <p:nvSpPr>
          <p:cNvPr id="36" name="TextBox 35"/>
          <p:cNvSpPr txBox="1"/>
          <p:nvPr/>
        </p:nvSpPr>
        <p:spPr>
          <a:xfrm>
            <a:off x="502920" y="5806440"/>
            <a:ext cx="11186129" cy="159593"/>
          </a:xfrm>
          <a:prstGeom prst="rect">
            <a:avLst/>
          </a:prstGeom>
          <a:noFill/>
        </p:spPr>
        <p:txBody>
          <a:bodyPr wrap="square" anchor="t" lIns="0" tIns="0" rIns="0" bIns="0">
            <a:noAutofit/>
          </a:bodyPr>
          <a:lstStyle/>
          <a:p>
            <a:pPr algn="l">
              <a:lnSpc>
                <a:spcPct val="122000"/>
              </a:lnSpc>
              <a:spcAft>
                <a:spcPts val="0"/>
              </a:spcAft>
            </a:pPr>
            <a:r>
              <a:rPr sz="760" b="0">
                <a:solidFill>
                  <a:srgbClr val="5B6B84"/>
                </a:solidFill>
                <a:latin typeface="Arial"/>
              </a:rPr>
              <a:t>Register compiled from evidence dossier Section 11 (17 Sep 2026).</a:t>
            </a:r>
          </a:p>
        </p:txBody>
      </p:sp>
      <p:sp>
        <p:nvSpPr>
          <p:cNvPr id="37" name="TextBox 36"/>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Evidence dossier Section 11 (17 Sep 2026), items 1–15, reformatted without substantive change.</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13 · Data-gap register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75</a:t>
            </a:r>
          </a:p>
        </p:txBody>
      </p:sp>
      <p:sp>
        <p:nvSpPr>
          <p:cNvPr id="9" name="TextBox 8"/>
          <p:cNvSpPr txBox="1"/>
          <p:nvPr/>
        </p:nvSpPr>
        <p:spPr>
          <a:xfrm>
            <a:off x="502920" y="576072"/>
            <a:ext cx="11186129"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Data-gap register (continued): gaps G9–G15 and the standing rule for handling them</a:t>
            </a:r>
          </a:p>
        </p:txBody>
      </p:sp>
      <p:graphicFrame>
        <p:nvGraphicFramePr>
          <p:cNvPr id="10" name="Table 9"/>
          <p:cNvGraphicFramePr>
            <a:graphicFrameLocks noGrp="1"/>
          </p:cNvGraphicFramePr>
          <p:nvPr/>
        </p:nvGraphicFramePr>
        <p:xfrm>
          <a:off x="502920" y="1006449"/>
          <a:ext cx="11186128" cy="3905762"/>
        </p:xfrm>
        <a:graphic>
          <a:graphicData uri="http://schemas.openxmlformats.org/drawingml/2006/table">
            <a:tbl>
              <a:tblPr firstRow="0" bandRow="0" firstCol="0" bandCol="0">
                <a:tableStyleId>{2D5ABB26-0587-4C30-8999-92F81FD0307C}</a:tableStyleId>
              </a:tblPr>
              <a:tblGrid>
                <a:gridCol w="566928"/>
                <a:gridCol w="2971799"/>
                <a:gridCol w="3767328"/>
                <a:gridCol w="3880073"/>
              </a:tblGrid>
              <a:tr h="365895">
                <a:tc>
                  <a:txBody>
                    <a:bodyPr wrap="square">
                      <a:noAutofit/>
                    </a:bodyPr>
                    <a:lstStyle/>
                    <a:p>
                      <a:pPr algn="l">
                        <a:lnSpc>
                          <a:spcPct val="118000"/>
                        </a:lnSpc>
                      </a:pPr>
                      <a:r>
                        <a:rPr sz="860" b="1">
                          <a:solidFill>
                            <a:srgbClr val="0A1E3C"/>
                          </a:solidFill>
                          <a:latin typeface="Arial"/>
                        </a:rPr>
                        <a:t>#</a:t>
                      </a:r>
                    </a:p>
                  </a:txBody>
                  <a:tcPr marL="91440" marR="82296" marT="91440" marB="91440"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Gap</a:t>
                      </a:r>
                    </a:p>
                  </a:txBody>
                  <a:tcPr marL="82296" marR="82296" marT="91440" marB="91440"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Why it persists</a:t>
                      </a:r>
                    </a:p>
                  </a:txBody>
                  <a:tcPr marL="82296" marR="82296" marT="91440" marB="91440" anchor="t">
                    <a:lnT w="11430" cap="flat" cmpd="sng" algn="ctr">
                      <a:solidFill>
                        <a:srgbClr val="0A1E3C"/>
                      </a:solidFill>
                    </a:lnT>
                    <a:lnB w="11430" cap="flat" cmpd="sng" algn="ctr">
                      <a:solidFill>
                        <a:srgbClr val="0A1E3C"/>
                      </a:solidFill>
                    </a:lnB>
                    <a:noFill/>
                  </a:tcPr>
                </a:tc>
                <a:tc>
                  <a:txBody>
                    <a:bodyPr wrap="square">
                      <a:noAutofit/>
                    </a:bodyPr>
                    <a:lstStyle/>
                    <a:p>
                      <a:pPr algn="l">
                        <a:lnSpc>
                          <a:spcPct val="118000"/>
                        </a:lnSpc>
                      </a:pPr>
                      <a:r>
                        <a:rPr sz="860" b="1">
                          <a:solidFill>
                            <a:srgbClr val="0A1E3C"/>
                          </a:solidFill>
                          <a:latin typeface="Arial"/>
                        </a:rPr>
                        <a:t>How this report treats it</a:t>
                      </a:r>
                    </a:p>
                  </a:txBody>
                  <a:tcPr marL="82296" marR="82296" marT="91440" marB="91440" anchor="t">
                    <a:lnT w="11430" cap="flat" cmpd="sng" algn="ctr">
                      <a:solidFill>
                        <a:srgbClr val="0A1E3C"/>
                      </a:solidFill>
                    </a:lnT>
                    <a:lnB w="11430" cap="flat" cmpd="sng" algn="ctr">
                      <a:solidFill>
                        <a:srgbClr val="0A1E3C"/>
                      </a:solidFill>
                    </a:lnB>
                    <a:noFill/>
                  </a:tcPr>
                </a:tc>
              </a:tr>
              <a:tr h="556937">
                <a:tc>
                  <a:txBody>
                    <a:bodyPr wrap="square">
                      <a:noAutofit/>
                    </a:bodyPr>
                    <a:lstStyle/>
                    <a:p>
                      <a:pPr algn="l">
                        <a:lnSpc>
                          <a:spcPct val="118000"/>
                        </a:lnSpc>
                      </a:pPr>
                      <a:r>
                        <a:rPr sz="919" b="1">
                          <a:solidFill>
                            <a:srgbClr val="0A1E3C"/>
                          </a:solidFill>
                          <a:latin typeface="Arial"/>
                        </a:rPr>
                        <a:t>G9</a:t>
                      </a:r>
                    </a:p>
                  </a:txBody>
                  <a:tcPr marL="91440"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No official AU PUE/WUE series</a:t>
                      </a:r>
                    </a:p>
                  </a:txBody>
                  <a:tcPr marL="82296"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5B6B84"/>
                          </a:solidFill>
                          <a:latin typeface="Arial"/>
                        </a:rPr>
                        <a:t>Operator self-report only (MEL1 1.15); no NABERS-style mandatory disclosure yet</a:t>
                      </a:r>
                    </a:p>
                  </a:txBody>
                  <a:tcPr marL="82296"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PUE figures attributed to operators; May 2026 Ministerial transparency expectation noted</a:t>
                      </a:r>
                    </a:p>
                  </a:txBody>
                  <a:tcPr marL="82296" marR="82296" marT="91440" marB="91440" anchor="t">
                    <a:lnB w="7620" cap="flat" cmpd="sng" algn="ctr">
                      <a:solidFill>
                        <a:srgbClr val="D7DEE9"/>
                      </a:solidFill>
                    </a:lnB>
                    <a:noFill/>
                  </a:tcPr>
                </a:tc>
              </a:tr>
              <a:tr h="556937">
                <a:tc>
                  <a:txBody>
                    <a:bodyPr wrap="square">
                      <a:noAutofit/>
                    </a:bodyPr>
                    <a:lstStyle/>
                    <a:p>
                      <a:pPr algn="l">
                        <a:lnSpc>
                          <a:spcPct val="118000"/>
                        </a:lnSpc>
                      </a:pPr>
                      <a:r>
                        <a:rPr sz="919" b="1">
                          <a:solidFill>
                            <a:srgbClr val="0A1E3C"/>
                          </a:solidFill>
                          <a:latin typeface="Arial"/>
                        </a:rPr>
                        <a:t>G10</a:t>
                      </a:r>
                    </a:p>
                  </a:txBody>
                  <a:tcPr marL="91440"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AEMO connection-queue project detail not fully public</a:t>
                      </a:r>
                    </a:p>
                  </a:txBody>
                  <a:tcPr marL="82296"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5B6B84"/>
                          </a:solidFill>
                          <a:latin typeface="Arial"/>
                        </a:rPr>
                        <a:t>44 GW request breakdown by project/NSP partially published only</a:t>
                      </a:r>
                    </a:p>
                  </a:txBody>
                  <a:tcPr marL="82296"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Phantom-demand analysis kept at aggregate level</a:t>
                      </a:r>
                    </a:p>
                  </a:txBody>
                  <a:tcPr marL="82296" marR="82296" marT="91440" marB="91440" anchor="t">
                    <a:lnB w="7620" cap="flat" cmpd="sng" algn="ctr">
                      <a:solidFill>
                        <a:srgbClr val="D7DEE9"/>
                      </a:solidFill>
                    </a:lnB>
                    <a:noFill/>
                  </a:tcPr>
                </a:tc>
              </a:tr>
              <a:tr h="556937">
                <a:tc>
                  <a:txBody>
                    <a:bodyPr wrap="square">
                      <a:noAutofit/>
                    </a:bodyPr>
                    <a:lstStyle/>
                    <a:p>
                      <a:pPr algn="l">
                        <a:lnSpc>
                          <a:spcPct val="118000"/>
                        </a:lnSpc>
                      </a:pPr>
                      <a:r>
                        <a:rPr sz="919" b="1">
                          <a:solidFill>
                            <a:srgbClr val="0A1E3C"/>
                          </a:solidFill>
                          <a:latin typeface="Arial"/>
                        </a:rPr>
                        <a:t>G11</a:t>
                      </a:r>
                    </a:p>
                  </a:txBody>
                  <a:tcPr marL="91440"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Water usage actuals not public</a:t>
                      </a:r>
                    </a:p>
                  </a:txBody>
                  <a:tcPr marL="82296"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5B6B84"/>
                          </a:solidFill>
                          <a:latin typeface="Arial"/>
                        </a:rPr>
                        <a:t>Sydney Water application data unavailable; 5.5 → 17 GL is an industry estimate without named methodology</a:t>
                      </a:r>
                    </a:p>
                  </a:txBody>
                  <a:tcPr marL="82296"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Water figures labelled as estimates; register cited wherever used</a:t>
                      </a:r>
                    </a:p>
                  </a:txBody>
                  <a:tcPr marL="82296" marR="82296" marT="91440" marB="91440" anchor="t">
                    <a:lnB w="7620" cap="flat" cmpd="sng" algn="ctr">
                      <a:solidFill>
                        <a:srgbClr val="D7DEE9"/>
                      </a:solidFill>
                    </a:lnB>
                    <a:noFill/>
                  </a:tcPr>
                </a:tc>
              </a:tr>
              <a:tr h="556937">
                <a:tc>
                  <a:txBody>
                    <a:bodyPr wrap="square">
                      <a:noAutofit/>
                    </a:bodyPr>
                    <a:lstStyle/>
                    <a:p>
                      <a:pPr algn="l">
                        <a:lnSpc>
                          <a:spcPct val="118000"/>
                        </a:lnSpc>
                      </a:pPr>
                      <a:r>
                        <a:rPr sz="919" b="1">
                          <a:solidFill>
                            <a:srgbClr val="0A1E3C"/>
                          </a:solidFill>
                          <a:latin typeface="Arial"/>
                        </a:rPr>
                        <a:t>G12</a:t>
                      </a:r>
                    </a:p>
                  </a:txBody>
                  <a:tcPr marL="91440"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No published index for DC-suitable land</a:t>
                      </a:r>
                    </a:p>
                  </a:txBody>
                  <a:tcPr marL="82296"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5B6B84"/>
                          </a:solidFill>
                          <a:latin typeface="Arial"/>
                        </a:rPr>
                        <a:t>Emerging-precinct values (Marsden Park, Mamre Rd post-rezoning) anecdotal between major deals</a:t>
                      </a:r>
                    </a:p>
                  </a:txBody>
                  <a:tcPr marL="82296"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Land analysis confined to PwC’s 10 disclosed comparables + recompute flags</a:t>
                      </a:r>
                    </a:p>
                  </a:txBody>
                  <a:tcPr marL="82296" marR="82296" marT="91440" marB="91440" anchor="t">
                    <a:lnB w="7620" cap="flat" cmpd="sng" algn="ctr">
                      <a:solidFill>
                        <a:srgbClr val="D7DEE9"/>
                      </a:solidFill>
                    </a:lnB>
                    <a:noFill/>
                  </a:tcPr>
                </a:tc>
              </a:tr>
              <a:tr h="377591">
                <a:tc>
                  <a:txBody>
                    <a:bodyPr wrap="square">
                      <a:noAutofit/>
                    </a:bodyPr>
                    <a:lstStyle/>
                    <a:p>
                      <a:pPr algn="l">
                        <a:lnSpc>
                          <a:spcPct val="118000"/>
                        </a:lnSpc>
                      </a:pPr>
                      <a:r>
                        <a:rPr sz="919" b="1">
                          <a:solidFill>
                            <a:srgbClr val="0A1E3C"/>
                          </a:solidFill>
                          <a:latin typeface="Arial"/>
                        </a:rPr>
                        <a:t>G13</a:t>
                      </a:r>
                    </a:p>
                  </a:txBody>
                  <a:tcPr marL="91440"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No capacity-based edge census</a:t>
                      </a:r>
                    </a:p>
                  </a:txBody>
                  <a:tcPr marL="82296"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5B6B84"/>
                          </a:solidFill>
                          <a:latin typeface="Arial"/>
                        </a:rPr>
                        <a:t>IMARC’s 16.8% is a revenue estimate</a:t>
                      </a:r>
                    </a:p>
                  </a:txBody>
                  <a:tcPr marL="82296"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Edge discussed qualitatively; no MW claims</a:t>
                      </a:r>
                    </a:p>
                  </a:txBody>
                  <a:tcPr marL="82296" marR="82296" marT="91440" marB="91440" anchor="t">
                    <a:lnB w="7620" cap="flat" cmpd="sng" algn="ctr">
                      <a:solidFill>
                        <a:srgbClr val="D7DEE9"/>
                      </a:solidFill>
                    </a:lnB>
                    <a:noFill/>
                  </a:tcPr>
                </a:tc>
              </a:tr>
              <a:tr h="377591">
                <a:tc>
                  <a:txBody>
                    <a:bodyPr wrap="square">
                      <a:noAutofit/>
                    </a:bodyPr>
                    <a:lstStyle/>
                    <a:p>
                      <a:pPr algn="l">
                        <a:lnSpc>
                          <a:spcPct val="118000"/>
                        </a:lnSpc>
                      </a:pPr>
                      <a:r>
                        <a:rPr sz="919" b="1">
                          <a:solidFill>
                            <a:srgbClr val="0A1E3C"/>
                          </a:solidFill>
                          <a:latin typeface="Arial"/>
                        </a:rPr>
                        <a:t>G14</a:t>
                      </a:r>
                    </a:p>
                  </a:txBody>
                  <a:tcPr marL="91440"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No public AU construction cost book by fit-out level</a:t>
                      </a:r>
                    </a:p>
                  </a:txBody>
                  <a:tcPr marL="82296"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5B6B84"/>
                          </a:solidFill>
                          <a:latin typeface="Arial"/>
                        </a:rPr>
                        <a:t>Turner &amp; Townsend global cost index AU cut is paywalled</a:t>
                      </a:r>
                    </a:p>
                  </a:txBody>
                  <a:tcPr marL="82296" marR="82296" marT="91440" marB="91440" anchor="t">
                    <a:lnB w="7620" cap="flat" cmpd="sng" algn="ctr">
                      <a:solidFill>
                        <a:srgbClr val="D7DEE9"/>
                      </a:solidFill>
                    </a:lnB>
                    <a:noFill/>
                  </a:tcPr>
                </a:tc>
                <a:tc>
                  <a:txBody>
                    <a:bodyPr wrap="square">
                      <a:noAutofit/>
                    </a:bodyPr>
                    <a:lstStyle/>
                    <a:p>
                      <a:pPr algn="l">
                        <a:lnSpc>
                          <a:spcPct val="118000"/>
                        </a:lnSpc>
                      </a:pPr>
                      <a:r>
                        <a:rPr sz="919" b="0">
                          <a:solidFill>
                            <a:srgbClr val="0A1E3C"/>
                          </a:solidFill>
                          <a:latin typeface="Arial"/>
                        </a:rPr>
                        <a:t>Capex/MW derived only from disclosed project figures, method shown</a:t>
                      </a:r>
                    </a:p>
                  </a:txBody>
                  <a:tcPr marL="82296" marR="82296" marT="91440" marB="91440" anchor="t">
                    <a:lnB w="7620" cap="flat" cmpd="sng" algn="ctr">
                      <a:solidFill>
                        <a:srgbClr val="D7DEE9"/>
                      </a:solidFill>
                    </a:lnB>
                    <a:noFill/>
                  </a:tcPr>
                </a:tc>
              </a:tr>
              <a:tr h="556937">
                <a:tc>
                  <a:txBody>
                    <a:bodyPr wrap="square">
                      <a:noAutofit/>
                    </a:bodyPr>
                    <a:lstStyle/>
                    <a:p>
                      <a:pPr algn="l">
                        <a:lnSpc>
                          <a:spcPct val="118000"/>
                        </a:lnSpc>
                      </a:pPr>
                      <a:r>
                        <a:rPr sz="919" b="1">
                          <a:solidFill>
                            <a:srgbClr val="0A1E3C"/>
                          </a:solidFill>
                          <a:latin typeface="Arial"/>
                        </a:rPr>
                        <a:t>G15</a:t>
                      </a:r>
                    </a:p>
                  </a:txBody>
                  <a:tcPr marL="91440" marR="82296" marT="91440" marB="91440" anchor="t">
                    <a:lnB w="11430" cap="flat" cmpd="sng" algn="ctr">
                      <a:solidFill>
                        <a:srgbClr val="0A1E3C"/>
                      </a:solidFill>
                    </a:lnB>
                    <a:noFill/>
                  </a:tcPr>
                </a:tc>
                <a:tc>
                  <a:txBody>
                    <a:bodyPr wrap="square">
                      <a:noAutofit/>
                    </a:bodyPr>
                    <a:lstStyle/>
                    <a:p>
                      <a:pPr algn="l">
                        <a:lnSpc>
                          <a:spcPct val="118000"/>
                        </a:lnSpc>
                      </a:pPr>
                      <a:r>
                        <a:rPr sz="919" b="0">
                          <a:solidFill>
                            <a:srgbClr val="0A1E3C"/>
                          </a:solidFill>
                          <a:latin typeface="Arial"/>
                        </a:rPr>
                        <a:t>No industry-wide contracted-to-billing conversion data</a:t>
                      </a:r>
                    </a:p>
                  </a:txBody>
                  <a:tcPr marL="82296" marR="82296" marT="91440" marB="91440" anchor="t">
                    <a:lnB w="11430" cap="flat" cmpd="sng" algn="ctr">
                      <a:solidFill>
                        <a:srgbClr val="0A1E3C"/>
                      </a:solidFill>
                    </a:lnB>
                    <a:noFill/>
                  </a:tcPr>
                </a:tc>
                <a:tc>
                  <a:txBody>
                    <a:bodyPr wrap="square">
                      <a:noAutofit/>
                    </a:bodyPr>
                    <a:lstStyle/>
                    <a:p>
                      <a:pPr algn="l">
                        <a:lnSpc>
                          <a:spcPct val="118000"/>
                        </a:lnSpc>
                      </a:pPr>
                      <a:r>
                        <a:rPr sz="919" b="0">
                          <a:solidFill>
                            <a:srgbClr val="5B6B84"/>
                          </a:solidFill>
                          <a:latin typeface="Arial"/>
                        </a:rPr>
                        <a:t>Only NEXTDC discloses (110.9 MW billing vs 244.8 MW contracted, FY25)</a:t>
                      </a:r>
                    </a:p>
                  </a:txBody>
                  <a:tcPr marL="82296" marR="82296" marT="91440" marB="91440" anchor="t">
                    <a:lnB w="11430" cap="flat" cmpd="sng" algn="ctr">
                      <a:solidFill>
                        <a:srgbClr val="0A1E3C"/>
                      </a:solidFill>
                    </a:lnB>
                    <a:noFill/>
                  </a:tcPr>
                </a:tc>
                <a:tc>
                  <a:txBody>
                    <a:bodyPr wrap="square">
                      <a:noAutofit/>
                    </a:bodyPr>
                    <a:lstStyle/>
                    <a:p>
                      <a:pPr algn="l">
                        <a:lnSpc>
                          <a:spcPct val="118000"/>
                        </a:lnSpc>
                      </a:pPr>
                      <a:r>
                        <a:rPr sz="919" b="0">
                          <a:solidFill>
                            <a:srgbClr val="0A1E3C"/>
                          </a:solidFill>
                          <a:latin typeface="Arial"/>
                        </a:rPr>
                        <a:t>J-curve argument rests on NEXTDC micro-data, labelled as single-company evidence</a:t>
                      </a:r>
                    </a:p>
                  </a:txBody>
                  <a:tcPr marL="82296" marR="82296" marT="91440" marB="91440" anchor="t">
                    <a:lnB w="11430" cap="flat" cmpd="sng" algn="ctr">
                      <a:solidFill>
                        <a:srgbClr val="0A1E3C"/>
                      </a:solidFill>
                    </a:lnB>
                    <a:noFill/>
                  </a:tcPr>
                </a:tc>
              </a:tr>
            </a:tbl>
          </a:graphicData>
        </a:graphic>
      </p:graphicFrame>
      <p:sp>
        <p:nvSpPr>
          <p:cNvPr id="11" name="Rectangle 10"/>
          <p:cNvSpPr/>
          <p:nvPr/>
        </p:nvSpPr>
        <p:spPr>
          <a:xfrm>
            <a:off x="502920" y="5131673"/>
            <a:ext cx="11186129" cy="830214"/>
          </a:xfrm>
          <a:prstGeom prst="rect">
            <a:avLst/>
          </a:prstGeom>
          <a:solidFill>
            <a:srgbClr val="FBF9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502920" y="5131673"/>
            <a:ext cx="41148" cy="830214"/>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685800" y="5259689"/>
            <a:ext cx="10875233" cy="183733"/>
          </a:xfrm>
          <a:prstGeom prst="rect">
            <a:avLst/>
          </a:prstGeom>
          <a:noFill/>
        </p:spPr>
        <p:txBody>
          <a:bodyPr wrap="square" anchor="t" lIns="0" tIns="0" rIns="0" bIns="0">
            <a:noAutofit/>
          </a:bodyPr>
          <a:lstStyle/>
          <a:p>
            <a:pPr>
              <a:lnSpc>
                <a:spcPct val="118000"/>
              </a:lnSpc>
            </a:pPr>
            <a:r>
              <a:rPr sz="919" b="1" spc="50">
                <a:solidFill>
                  <a:srgbClr val="C2410C"/>
                </a:solidFill>
                <a:latin typeface="Arial"/>
              </a:rPr>
              <a:t>STANDING RULE</a:t>
            </a:r>
          </a:p>
        </p:txBody>
      </p:sp>
      <p:sp>
        <p:nvSpPr>
          <p:cNvPr id="14" name="TextBox 13"/>
          <p:cNvSpPr txBox="1"/>
          <p:nvPr/>
        </p:nvSpPr>
        <p:spPr>
          <a:xfrm>
            <a:off x="685800" y="5489143"/>
            <a:ext cx="10875233" cy="363016"/>
          </a:xfrm>
          <a:prstGeom prst="rect">
            <a:avLst/>
          </a:prstGeom>
          <a:noFill/>
        </p:spPr>
        <p:txBody>
          <a:bodyPr wrap="square" anchor="t" lIns="0" tIns="0" rIns="0" bIns="0">
            <a:noAutofit/>
          </a:bodyPr>
          <a:lstStyle/>
          <a:p>
            <a:pPr algn="l">
              <a:lnSpc>
                <a:spcPct val="130000"/>
              </a:lnSpc>
              <a:spcAft>
                <a:spcPts val="0"/>
              </a:spcAft>
            </a:pPr>
            <a:r>
              <a:rPr sz="869" b="0">
                <a:solidFill>
                  <a:srgbClr val="0A1E3C"/>
                </a:solidFill>
                <a:latin typeface="Arial"/>
              </a:rPr>
              <a:t>A gap is never filled with an unsourced number. If a figure cannot be traced to the evidence base, it either appears as an ‘inashanu estimate’ with method, or it does not appear. G6 (AirTrunk financials) and G8 (hyperscale lease rates) are the two gaps most likely to close soon, both via the anticipated Singapore REIT prospectus.</a:t>
            </a:r>
          </a:p>
        </p:txBody>
      </p:sp>
      <p:sp>
        <p:nvSpPr>
          <p:cNvPr id="15" name="TextBox 14"/>
          <p:cNvSpPr txBox="1"/>
          <p:nvPr/>
        </p:nvSpPr>
        <p:spPr>
          <a:xfrm>
            <a:off x="502920" y="6203289"/>
            <a:ext cx="11186129" cy="151790"/>
          </a:xfrm>
          <a:prstGeom prst="rect">
            <a:avLst/>
          </a:prstGeom>
          <a:noFill/>
        </p:spPr>
        <p:txBody>
          <a:bodyPr wrap="square" anchor="t" lIns="0" tIns="0" rIns="0" bIns="0">
            <a:noAutofit/>
          </a:bodyPr>
          <a:lstStyle/>
          <a:p>
            <a:pPr>
              <a:lnSpc>
                <a:spcPct val="120000"/>
              </a:lnSpc>
            </a:pPr>
            <a:r>
              <a:rPr sz="730" b="1">
                <a:solidFill>
                  <a:srgbClr val="5B6B84"/>
                </a:solidFill>
                <a:latin typeface="Arial"/>
              </a:rPr>
              <a:t>Sources: </a:t>
            </a:r>
            <a:r>
              <a:rPr sz="730" b="0">
                <a:solidFill>
                  <a:srgbClr val="8A99B0"/>
                </a:solidFill>
                <a:latin typeface="Arial"/>
              </a:rPr>
              <a:t>Evidence dossier Section 11 (17 Sep 2026), items 1–15, reformatted without substantive change.</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14 · Source log</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76</a:t>
            </a:r>
          </a:p>
        </p:txBody>
      </p:sp>
      <p:sp>
        <p:nvSpPr>
          <p:cNvPr id="9" name="TextBox 8"/>
          <p:cNvSpPr txBox="1"/>
          <p:nvPr/>
        </p:nvSpPr>
        <p:spPr>
          <a:xfrm>
            <a:off x="502920" y="521208"/>
            <a:ext cx="868680" cy="576072"/>
          </a:xfrm>
          <a:prstGeom prst="rect">
            <a:avLst/>
          </a:prstGeom>
          <a:noFill/>
        </p:spPr>
        <p:txBody>
          <a:bodyPr wrap="square" anchor="t" lIns="0" tIns="0" rIns="0" bIns="0">
            <a:noAutofit/>
          </a:bodyPr>
          <a:lstStyle/>
          <a:p>
            <a:pPr algn="l">
              <a:lnSpc>
                <a:spcPct val="122000"/>
              </a:lnSpc>
              <a:spcAft>
                <a:spcPts val="0"/>
              </a:spcAft>
            </a:pPr>
            <a:r>
              <a:rPr sz="3000" b="1">
                <a:solidFill>
                  <a:srgbClr val="D7DEE9"/>
                </a:solidFill>
                <a:latin typeface="Georgia"/>
              </a:rPr>
              <a:t>14</a:t>
            </a:r>
          </a:p>
        </p:txBody>
      </p:sp>
      <p:sp>
        <p:nvSpPr>
          <p:cNvPr id="10" name="TextBox 9"/>
          <p:cNvSpPr txBox="1"/>
          <p:nvPr/>
        </p:nvSpPr>
        <p:spPr>
          <a:xfrm>
            <a:off x="1435608" y="576072"/>
            <a:ext cx="10253441" cy="390144"/>
          </a:xfrm>
          <a:prstGeom prst="rect">
            <a:avLst/>
          </a:prstGeom>
          <a:noFill/>
        </p:spPr>
        <p:txBody>
          <a:bodyPr wrap="square" anchor="t" lIns="0" tIns="0" rIns="0" bIns="0">
            <a:noAutofit/>
          </a:bodyPr>
          <a:lstStyle/>
          <a:p>
            <a:pPr algn="l">
              <a:lnSpc>
                <a:spcPct val="122000"/>
              </a:lnSpc>
              <a:spcAft>
                <a:spcPts val="0"/>
              </a:spcAft>
            </a:pPr>
            <a:r>
              <a:rPr sz="2000" b="1">
                <a:solidFill>
                  <a:srgbClr val="0A1E3C"/>
                </a:solidFill>
                <a:latin typeface="Georgia"/>
              </a:rPr>
              <a:t>Source log</a:t>
            </a:r>
          </a:p>
        </p:txBody>
      </p:sp>
      <p:sp>
        <p:nvSpPr>
          <p:cNvPr id="11" name="Rectangle 10"/>
          <p:cNvSpPr/>
          <p:nvPr/>
        </p:nvSpPr>
        <p:spPr>
          <a:xfrm>
            <a:off x="1435608" y="978408"/>
            <a:ext cx="566928" cy="2926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2093976" y="989380"/>
            <a:ext cx="9595073"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1435608" y="1097280"/>
            <a:ext cx="10253441" cy="196778"/>
          </a:xfrm>
          <a:prstGeom prst="rect">
            <a:avLst/>
          </a:prstGeom>
          <a:noFill/>
        </p:spPr>
        <p:txBody>
          <a:bodyPr wrap="square" anchor="t" lIns="0" tIns="0" rIns="0" bIns="0">
            <a:noAutofit/>
          </a:bodyPr>
          <a:lstStyle/>
          <a:p>
            <a:pPr algn="l">
              <a:lnSpc>
                <a:spcPct val="122000"/>
              </a:lnSpc>
              <a:spcAft>
                <a:spcPts val="0"/>
              </a:spcAft>
            </a:pPr>
            <a:r>
              <a:rPr sz="960" b="0">
                <a:solidFill>
                  <a:srgbClr val="5B6B84"/>
                </a:solidFill>
                <a:latin typeface="Arial"/>
              </a:rPr>
              <a:t>Every source relied upon, with publisher and date</a:t>
            </a:r>
          </a:p>
        </p:txBody>
      </p:sp>
      <p:sp>
        <p:nvSpPr>
          <p:cNvPr id="14" name="Rectangle 13"/>
          <p:cNvSpPr/>
          <p:nvPr/>
        </p:nvSpPr>
        <p:spPr>
          <a:xfrm>
            <a:off x="502920" y="1444752"/>
            <a:ext cx="11186129" cy="657270"/>
          </a:xfrm>
          <a:prstGeom prst="rect">
            <a:avLst/>
          </a:prstGeom>
          <a:solidFill>
            <a:srgbClr val="F4F6FA"/>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5" name="Rectangle 14"/>
          <p:cNvSpPr/>
          <p:nvPr/>
        </p:nvSpPr>
        <p:spPr>
          <a:xfrm>
            <a:off x="502920" y="1444752"/>
            <a:ext cx="36576" cy="657270"/>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6" name="TextBox 15"/>
          <p:cNvSpPr txBox="1"/>
          <p:nvPr/>
        </p:nvSpPr>
        <p:spPr>
          <a:xfrm>
            <a:off x="667512" y="1554480"/>
            <a:ext cx="10875233" cy="456102"/>
          </a:xfrm>
          <a:prstGeom prst="rect">
            <a:avLst/>
          </a:prstGeom>
          <a:noFill/>
        </p:spPr>
        <p:txBody>
          <a:bodyPr wrap="square" anchor="t" lIns="0" tIns="0" rIns="0" bIns="0">
            <a:noAutofit/>
          </a:bodyPr>
          <a:lstStyle/>
          <a:p>
            <a:pPr algn="l">
              <a:lnSpc>
                <a:spcPct val="126000"/>
              </a:lnSpc>
              <a:spcAft>
                <a:spcPts val="0"/>
              </a:spcAft>
            </a:pPr>
            <a:r>
              <a:rPr sz="760" b="0">
                <a:solidFill>
                  <a:srgbClr val="0A1E3C"/>
                </a:solidFill>
                <a:latin typeface="Arial"/>
              </a:rPr>
              <a:t>Locators abbreviated for layout; full URLs held in the evidence dossier (research/au-data-centre-dossier.md), which also records secondary-aggregator flags and per-figure conflict notes. Where a source is a page that can change without this report changing (a quote, a directory, a research-house landing page, a current-capacity page), the date column carries a retrieval date and says so, and any update stamp shown by the publisher is recorded with it. Fixed-in-time sources carry the date of the filing, announcement, release or report edition.</a:t>
            </a:r>
          </a:p>
        </p:txBody>
      </p:sp>
      <p:sp>
        <p:nvSpPr>
          <p:cNvPr id="17" name="Rectangle 16"/>
          <p:cNvSpPr/>
          <p:nvPr/>
        </p:nvSpPr>
        <p:spPr>
          <a:xfrm>
            <a:off x="502920" y="2339766"/>
            <a:ext cx="11186129" cy="11430"/>
          </a:xfrm>
          <a:prstGeom prst="rect">
            <a:avLst/>
          </a:prstGeom>
          <a:solidFill>
            <a:srgbClr val="0A1E3C"/>
          </a:solidFill>
          <a:ln>
            <a:noFill/>
          </a:ln>
          <a:effectLst/>
        </p:spPr>
        <p:txBody>
          <a:bodyPr rtlCol="0" anchor="ctr" wrap="square">
            <a:noAutofit/>
          </a:bodyPr>
          <a:lstStyle/>
          <a:p>
            <a:pPr algn="ctr"/>
          </a:p>
        </p:txBody>
      </p:sp>
      <p:sp>
        <p:nvSpPr>
          <p:cNvPr id="18" name="TextBox 17"/>
          <p:cNvSpPr txBox="1"/>
          <p:nvPr/>
        </p:nvSpPr>
        <p:spPr>
          <a:xfrm>
            <a:off x="502920" y="2399202"/>
            <a:ext cx="329184" cy="146304"/>
          </a:xfrm>
          <a:prstGeom prst="rect">
            <a:avLst/>
          </a:prstGeom>
          <a:noFill/>
        </p:spPr>
        <p:txBody>
          <a:bodyPr wrap="square" anchor="t" lIns="0" tIns="0" rIns="0" bIns="0">
            <a:noAutofit/>
          </a:bodyPr>
          <a:lstStyle/>
          <a:p>
            <a:pPr algn="r">
              <a:lnSpc>
                <a:spcPct val="116000"/>
              </a:lnSpc>
            </a:pPr>
            <a:r>
              <a:rPr sz="860" b="1">
                <a:solidFill>
                  <a:srgbClr val="0A1E3C"/>
                </a:solidFill>
                <a:latin typeface="Arial"/>
              </a:rPr>
              <a:t>No.</a:t>
            </a:r>
          </a:p>
        </p:txBody>
      </p:sp>
      <p:sp>
        <p:nvSpPr>
          <p:cNvPr id="19" name="TextBox 18"/>
          <p:cNvSpPr txBox="1"/>
          <p:nvPr/>
        </p:nvSpPr>
        <p:spPr>
          <a:xfrm>
            <a:off x="978408" y="2399202"/>
            <a:ext cx="2487168" cy="146304"/>
          </a:xfrm>
          <a:prstGeom prst="rect">
            <a:avLst/>
          </a:prstGeom>
          <a:noFill/>
        </p:spPr>
        <p:txBody>
          <a:bodyPr wrap="square" anchor="t" lIns="0" tIns="0" rIns="0" bIns="0">
            <a:noAutofit/>
          </a:bodyPr>
          <a:lstStyle/>
          <a:p>
            <a:pPr algn="l">
              <a:lnSpc>
                <a:spcPct val="116000"/>
              </a:lnSpc>
            </a:pPr>
            <a:r>
              <a:rPr sz="860" b="1">
                <a:solidFill>
                  <a:srgbClr val="0A1E3C"/>
                </a:solidFill>
                <a:latin typeface="Arial"/>
              </a:rPr>
              <a:t>Publisher and date</a:t>
            </a:r>
          </a:p>
        </p:txBody>
      </p:sp>
      <p:sp>
        <p:nvSpPr>
          <p:cNvPr id="20" name="TextBox 19"/>
          <p:cNvSpPr txBox="1"/>
          <p:nvPr/>
        </p:nvSpPr>
        <p:spPr>
          <a:xfrm>
            <a:off x="3630168" y="2399202"/>
            <a:ext cx="3657600" cy="146304"/>
          </a:xfrm>
          <a:prstGeom prst="rect">
            <a:avLst/>
          </a:prstGeom>
          <a:noFill/>
        </p:spPr>
        <p:txBody>
          <a:bodyPr wrap="square" anchor="t" lIns="0" tIns="0" rIns="0" bIns="0">
            <a:noAutofit/>
          </a:bodyPr>
          <a:lstStyle/>
          <a:p>
            <a:pPr algn="l">
              <a:lnSpc>
                <a:spcPct val="116000"/>
              </a:lnSpc>
            </a:pPr>
            <a:r>
              <a:rPr sz="860" b="1">
                <a:solidFill>
                  <a:srgbClr val="0A1E3C"/>
                </a:solidFill>
                <a:latin typeface="Arial"/>
              </a:rPr>
              <a:t>Title and locator</a:t>
            </a:r>
          </a:p>
        </p:txBody>
      </p:sp>
      <p:sp>
        <p:nvSpPr>
          <p:cNvPr id="21" name="TextBox 20"/>
          <p:cNvSpPr txBox="1"/>
          <p:nvPr/>
        </p:nvSpPr>
        <p:spPr>
          <a:xfrm>
            <a:off x="9494489" y="2399202"/>
            <a:ext cx="2194560" cy="146304"/>
          </a:xfrm>
          <a:prstGeom prst="rect">
            <a:avLst/>
          </a:prstGeom>
          <a:noFill/>
        </p:spPr>
        <p:txBody>
          <a:bodyPr wrap="square" anchor="t" lIns="0" tIns="0" rIns="0" bIns="0">
            <a:noAutofit/>
          </a:bodyPr>
          <a:lstStyle/>
          <a:p>
            <a:pPr algn="r">
              <a:lnSpc>
                <a:spcPct val="116000"/>
              </a:lnSpc>
            </a:pPr>
            <a:r>
              <a:rPr sz="860" b="1">
                <a:solidFill>
                  <a:srgbClr val="C2410C"/>
                </a:solidFill>
                <a:latin typeface="Arial"/>
              </a:rPr>
              <a:t>Entries 1–10</a:t>
            </a:r>
          </a:p>
        </p:txBody>
      </p:sp>
      <p:sp>
        <p:nvSpPr>
          <p:cNvPr id="22" name="Rectangle 21"/>
          <p:cNvSpPr/>
          <p:nvPr/>
        </p:nvSpPr>
        <p:spPr>
          <a:xfrm>
            <a:off x="502920" y="2575224"/>
            <a:ext cx="11186129" cy="11430"/>
          </a:xfrm>
          <a:prstGeom prst="rect">
            <a:avLst/>
          </a:prstGeom>
          <a:solidFill>
            <a:srgbClr val="0A1E3C"/>
          </a:solidFill>
          <a:ln>
            <a:noFill/>
          </a:ln>
          <a:effectLst/>
        </p:spPr>
        <p:txBody>
          <a:bodyPr rtlCol="0" anchor="ctr" wrap="square">
            <a:noAutofit/>
          </a:bodyPr>
          <a:lstStyle/>
          <a:p>
            <a:pPr algn="ctr"/>
          </a:p>
        </p:txBody>
      </p:sp>
      <p:sp>
        <p:nvSpPr>
          <p:cNvPr id="23" name="src-num"/>
          <p:cNvSpPr txBox="1"/>
          <p:nvPr/>
        </p:nvSpPr>
        <p:spPr>
          <a:xfrm>
            <a:off x="502920" y="2592898"/>
            <a:ext cx="329184" cy="439033"/>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a:t>
            </a:r>
          </a:p>
        </p:txBody>
      </p:sp>
      <p:sp>
        <p:nvSpPr>
          <p:cNvPr id="24" name="TextBox 23"/>
          <p:cNvSpPr txBox="1"/>
          <p:nvPr/>
        </p:nvSpPr>
        <p:spPr>
          <a:xfrm>
            <a:off x="978408" y="2592898"/>
            <a:ext cx="2487168" cy="439033"/>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IBISWorld</a:t>
            </a:r>
          </a:p>
          <a:p>
            <a:pPr algn="l">
              <a:lnSpc>
                <a:spcPct val="116000"/>
              </a:lnSpc>
            </a:pPr>
            <a:r>
              <a:rPr sz="700" b="0">
                <a:solidFill>
                  <a:srgbClr val="5B6B84"/>
                </a:solidFill>
                <a:latin typeface="Arial"/>
              </a:rPr>
              <a:t>live page; Oct 2025 retrieval, re-read 21 Sep 2026</a:t>
            </a:r>
          </a:p>
        </p:txBody>
      </p:sp>
      <p:sp>
        <p:nvSpPr>
          <p:cNvPr id="25" name="TextBox 24"/>
          <p:cNvSpPr txBox="1"/>
          <p:nvPr/>
        </p:nvSpPr>
        <p:spPr>
          <a:xfrm>
            <a:off x="3630168" y="2592898"/>
            <a:ext cx="8058881" cy="439033"/>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Cloud Hosting and Data Processing Services in Australia (J5921) market size. The page read A$4.1bn for 2026 at the Oct 2025 retrieval used here; on 21 Sep 2026 it reads A$3.9bn for 2026 and 7.3% CAGR 2021–26. Both readings recorded; the report carries the Oct 2025 one</a:t>
            </a:r>
          </a:p>
          <a:p>
            <a:pPr algn="l">
              <a:lnSpc>
                <a:spcPct val="116000"/>
              </a:lnSpc>
            </a:pPr>
            <a:r>
              <a:rPr sz="700" b="0">
                <a:solidFill>
                  <a:srgbClr val="5B6B84"/>
                </a:solidFill>
                <a:latin typeface="Arial"/>
              </a:rPr>
              <a:t>ibisworld.com/australia/market-size/cloud-hosting-and-data-processing-services/2246/</a:t>
            </a:r>
          </a:p>
        </p:txBody>
      </p:sp>
      <p:sp>
        <p:nvSpPr>
          <p:cNvPr id="26" name="Rectangle 25"/>
          <p:cNvSpPr/>
          <p:nvPr/>
        </p:nvSpPr>
        <p:spPr>
          <a:xfrm>
            <a:off x="502920" y="3041833"/>
            <a:ext cx="11186129" cy="7620"/>
          </a:xfrm>
          <a:prstGeom prst="rect">
            <a:avLst/>
          </a:prstGeom>
          <a:solidFill>
            <a:srgbClr val="D7DEE9"/>
          </a:solidFill>
          <a:ln>
            <a:noFill/>
          </a:ln>
          <a:effectLst/>
        </p:spPr>
        <p:txBody>
          <a:bodyPr rtlCol="0" anchor="ctr" wrap="square">
            <a:noAutofit/>
          </a:bodyPr>
          <a:lstStyle/>
          <a:p>
            <a:pPr algn="ctr"/>
          </a:p>
        </p:txBody>
      </p:sp>
      <p:sp>
        <p:nvSpPr>
          <p:cNvPr id="27" name="src-num"/>
          <p:cNvSpPr txBox="1"/>
          <p:nvPr/>
        </p:nvSpPr>
        <p:spPr>
          <a:xfrm>
            <a:off x="502920" y="3048077"/>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2</a:t>
            </a:r>
          </a:p>
        </p:txBody>
      </p:sp>
      <p:sp>
        <p:nvSpPr>
          <p:cNvPr id="28" name="TextBox 27"/>
          <p:cNvSpPr txBox="1"/>
          <p:nvPr/>
        </p:nvSpPr>
        <p:spPr>
          <a:xfrm>
            <a:off x="978408" y="3048077"/>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IBISWorld</a:t>
            </a:r>
          </a:p>
          <a:p>
            <a:pPr algn="l">
              <a:lnSpc>
                <a:spcPct val="116000"/>
              </a:lnSpc>
            </a:pPr>
            <a:r>
              <a:rPr sz="700" b="0">
                <a:solidFill>
                  <a:srgbClr val="5B6B84"/>
                </a:solidFill>
                <a:latin typeface="Arial"/>
              </a:rPr>
              <a:t>live page; Mar 2026 retrieval</a:t>
            </a:r>
          </a:p>
        </p:txBody>
      </p:sp>
      <p:sp>
        <p:nvSpPr>
          <p:cNvPr id="29" name="TextBox 28"/>
          <p:cNvSpPr txBox="1"/>
          <p:nvPr/>
        </p:nvSpPr>
        <p:spPr>
          <a:xfrm>
            <a:off x="3630168" y="3048077"/>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Internet Hosting Services in Australia (OD5323)</a:t>
            </a:r>
          </a:p>
          <a:p>
            <a:pPr algn="l">
              <a:lnSpc>
                <a:spcPct val="116000"/>
              </a:lnSpc>
            </a:pPr>
            <a:r>
              <a:rPr sz="700" b="0">
                <a:solidFill>
                  <a:srgbClr val="5B6B84"/>
                </a:solidFill>
                <a:latin typeface="Arial"/>
              </a:rPr>
              <a:t>ibisworld.com/australia/industry/internet-hosting-services/5323/</a:t>
            </a:r>
          </a:p>
        </p:txBody>
      </p:sp>
      <p:sp>
        <p:nvSpPr>
          <p:cNvPr id="30" name="Rectangle 29"/>
          <p:cNvSpPr/>
          <p:nvPr/>
        </p:nvSpPr>
        <p:spPr>
          <a:xfrm>
            <a:off x="502920" y="3348514"/>
            <a:ext cx="11186129" cy="7620"/>
          </a:xfrm>
          <a:prstGeom prst="rect">
            <a:avLst/>
          </a:prstGeom>
          <a:solidFill>
            <a:srgbClr val="D7DEE9"/>
          </a:solidFill>
          <a:ln>
            <a:noFill/>
          </a:ln>
          <a:effectLst/>
        </p:spPr>
        <p:txBody>
          <a:bodyPr rtlCol="0" anchor="ctr" wrap="square">
            <a:noAutofit/>
          </a:bodyPr>
          <a:lstStyle/>
          <a:p>
            <a:pPr algn="ctr"/>
          </a:p>
        </p:txBody>
      </p:sp>
      <p:sp>
        <p:nvSpPr>
          <p:cNvPr id="31" name="src-num"/>
          <p:cNvSpPr txBox="1"/>
          <p:nvPr/>
        </p:nvSpPr>
        <p:spPr>
          <a:xfrm>
            <a:off x="502920" y="3354758"/>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3</a:t>
            </a:r>
          </a:p>
        </p:txBody>
      </p:sp>
      <p:sp>
        <p:nvSpPr>
          <p:cNvPr id="32" name="TextBox 31"/>
          <p:cNvSpPr txBox="1"/>
          <p:nvPr/>
        </p:nvSpPr>
        <p:spPr>
          <a:xfrm>
            <a:off x="978408" y="3354758"/>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CBRE</a:t>
            </a:r>
          </a:p>
          <a:p>
            <a:pPr algn="l">
              <a:lnSpc>
                <a:spcPct val="116000"/>
              </a:lnSpc>
            </a:pPr>
            <a:r>
              <a:rPr sz="700" b="0">
                <a:solidFill>
                  <a:srgbClr val="5B6B84"/>
                </a:solidFill>
                <a:latin typeface="Arial"/>
              </a:rPr>
              <a:t>24 Jun 2025</a:t>
            </a:r>
          </a:p>
        </p:txBody>
      </p:sp>
      <p:sp>
        <p:nvSpPr>
          <p:cNvPr id="33" name="TextBox 32"/>
          <p:cNvSpPr txBox="1"/>
          <p:nvPr/>
        </p:nvSpPr>
        <p:spPr>
          <a:xfrm>
            <a:off x="3630168" y="3354758"/>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Global Data Center Trends 2025</a:t>
            </a:r>
          </a:p>
          <a:p>
            <a:pPr algn="l">
              <a:lnSpc>
                <a:spcPct val="116000"/>
              </a:lnSpc>
            </a:pPr>
            <a:r>
              <a:rPr sz="700" b="0">
                <a:solidFill>
                  <a:srgbClr val="5B6B84"/>
                </a:solidFill>
                <a:latin typeface="Arial"/>
              </a:rPr>
              <a:t>cbre.com/insights/reports/global-data-center-trends-2025</a:t>
            </a:r>
          </a:p>
        </p:txBody>
      </p:sp>
      <p:sp>
        <p:nvSpPr>
          <p:cNvPr id="34" name="Rectangle 33"/>
          <p:cNvSpPr/>
          <p:nvPr/>
        </p:nvSpPr>
        <p:spPr>
          <a:xfrm>
            <a:off x="502920" y="3655195"/>
            <a:ext cx="11186129" cy="7620"/>
          </a:xfrm>
          <a:prstGeom prst="rect">
            <a:avLst/>
          </a:prstGeom>
          <a:solidFill>
            <a:srgbClr val="D7DEE9"/>
          </a:solidFill>
          <a:ln>
            <a:noFill/>
          </a:ln>
          <a:effectLst/>
        </p:spPr>
        <p:txBody>
          <a:bodyPr rtlCol="0" anchor="ctr" wrap="square">
            <a:noAutofit/>
          </a:bodyPr>
          <a:lstStyle/>
          <a:p>
            <a:pPr algn="ctr"/>
          </a:p>
        </p:txBody>
      </p:sp>
      <p:sp>
        <p:nvSpPr>
          <p:cNvPr id="35" name="src-num"/>
          <p:cNvSpPr txBox="1"/>
          <p:nvPr/>
        </p:nvSpPr>
        <p:spPr>
          <a:xfrm>
            <a:off x="502920" y="3661438"/>
            <a:ext cx="329184" cy="439033"/>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4</a:t>
            </a:r>
          </a:p>
        </p:txBody>
      </p:sp>
      <p:sp>
        <p:nvSpPr>
          <p:cNvPr id="36" name="TextBox 35"/>
          <p:cNvSpPr txBox="1"/>
          <p:nvPr/>
        </p:nvSpPr>
        <p:spPr>
          <a:xfrm>
            <a:off x="978408" y="3661438"/>
            <a:ext cx="2487168" cy="439033"/>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IMARC</a:t>
            </a:r>
          </a:p>
          <a:p>
            <a:pPr algn="l">
              <a:lnSpc>
                <a:spcPct val="116000"/>
              </a:lnSpc>
            </a:pPr>
            <a:r>
              <a:rPr sz="700" b="0">
                <a:solidFill>
                  <a:srgbClr val="5B6B84"/>
                </a:solidFill>
                <a:latin typeface="Arial"/>
              </a:rPr>
              <a:t>page updated 10 Sep 2026; retrieved 21 Sep 2026</a:t>
            </a:r>
          </a:p>
        </p:txBody>
      </p:sp>
      <p:sp>
        <p:nvSpPr>
          <p:cNvPr id="37" name="TextBox 36"/>
          <p:cNvSpPr txBox="1"/>
          <p:nvPr/>
        </p:nvSpPr>
        <p:spPr>
          <a:xfrm>
            <a:off x="3630168" y="3661438"/>
            <a:ext cx="8058881" cy="439033"/>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Australia Data Center Market (US$4.8bn 2025; US$8.2bn 2034; 5.47% CAGR 2026–34; base year 2025). Live landing page, revised without a new edition; cited by its own update stamp and a retrieval date rather than as a fixed edition</a:t>
            </a:r>
          </a:p>
          <a:p>
            <a:pPr algn="l">
              <a:lnSpc>
                <a:spcPct val="116000"/>
              </a:lnSpc>
            </a:pPr>
            <a:r>
              <a:rPr sz="700" b="0">
                <a:solidFill>
                  <a:srgbClr val="5B6B84"/>
                </a:solidFill>
                <a:latin typeface="Arial"/>
              </a:rPr>
              <a:t>imarcgroup.com/australia-data-center-market</a:t>
            </a:r>
          </a:p>
        </p:txBody>
      </p:sp>
      <p:sp>
        <p:nvSpPr>
          <p:cNvPr id="38" name="Rectangle 37"/>
          <p:cNvSpPr/>
          <p:nvPr/>
        </p:nvSpPr>
        <p:spPr>
          <a:xfrm>
            <a:off x="502920" y="4110374"/>
            <a:ext cx="11186129" cy="7620"/>
          </a:xfrm>
          <a:prstGeom prst="rect">
            <a:avLst/>
          </a:prstGeom>
          <a:solidFill>
            <a:srgbClr val="D7DEE9"/>
          </a:solidFill>
          <a:ln>
            <a:noFill/>
          </a:ln>
          <a:effectLst/>
        </p:spPr>
        <p:txBody>
          <a:bodyPr rtlCol="0" anchor="ctr" wrap="square">
            <a:noAutofit/>
          </a:bodyPr>
          <a:lstStyle/>
          <a:p>
            <a:pPr algn="ctr"/>
          </a:p>
        </p:txBody>
      </p:sp>
      <p:sp>
        <p:nvSpPr>
          <p:cNvPr id="39" name="src-num"/>
          <p:cNvSpPr txBox="1"/>
          <p:nvPr/>
        </p:nvSpPr>
        <p:spPr>
          <a:xfrm>
            <a:off x="502920" y="4116618"/>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5</a:t>
            </a:r>
          </a:p>
        </p:txBody>
      </p:sp>
      <p:sp>
        <p:nvSpPr>
          <p:cNvPr id="40" name="TextBox 39"/>
          <p:cNvSpPr txBox="1"/>
          <p:nvPr/>
        </p:nvSpPr>
        <p:spPr>
          <a:xfrm>
            <a:off x="978408" y="4116618"/>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M3 Property</a:t>
            </a:r>
          </a:p>
          <a:p>
            <a:pPr algn="l">
              <a:lnSpc>
                <a:spcPct val="116000"/>
              </a:lnSpc>
            </a:pPr>
            <a:r>
              <a:rPr sz="700" b="0">
                <a:solidFill>
                  <a:srgbClr val="5B6B84"/>
                </a:solidFill>
                <a:latin typeface="Arial"/>
              </a:rPr>
              <a:t>18 Nov 2025</a:t>
            </a:r>
          </a:p>
        </p:txBody>
      </p:sp>
      <p:sp>
        <p:nvSpPr>
          <p:cNvPr id="41" name="TextBox 40"/>
          <p:cNvSpPr txBox="1"/>
          <p:nvPr/>
        </p:nvSpPr>
        <p:spPr>
          <a:xfrm>
            <a:off x="3630168" y="4116618"/>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Data Centre Growth in Australia, November 2025</a:t>
            </a:r>
          </a:p>
          <a:p>
            <a:pPr algn="l">
              <a:lnSpc>
                <a:spcPct val="116000"/>
              </a:lnSpc>
            </a:pPr>
            <a:r>
              <a:rPr sz="700" b="0">
                <a:solidFill>
                  <a:srgbClr val="5B6B84"/>
                </a:solidFill>
                <a:latin typeface="Arial"/>
              </a:rPr>
              <a:t>m3property.com.au/australias-data-centre-sector-expands-fortyfold-in-the-past-20-years/</a:t>
            </a:r>
          </a:p>
        </p:txBody>
      </p:sp>
      <p:sp>
        <p:nvSpPr>
          <p:cNvPr id="42" name="Rectangle 41"/>
          <p:cNvSpPr/>
          <p:nvPr/>
        </p:nvSpPr>
        <p:spPr>
          <a:xfrm>
            <a:off x="502920" y="4417054"/>
            <a:ext cx="11186129" cy="7620"/>
          </a:xfrm>
          <a:prstGeom prst="rect">
            <a:avLst/>
          </a:prstGeom>
          <a:solidFill>
            <a:srgbClr val="D7DEE9"/>
          </a:solidFill>
          <a:ln>
            <a:noFill/>
          </a:ln>
          <a:effectLst/>
        </p:spPr>
        <p:txBody>
          <a:bodyPr rtlCol="0" anchor="ctr" wrap="square">
            <a:noAutofit/>
          </a:bodyPr>
          <a:lstStyle/>
          <a:p>
            <a:pPr algn="ctr"/>
          </a:p>
        </p:txBody>
      </p:sp>
      <p:sp>
        <p:nvSpPr>
          <p:cNvPr id="43" name="src-num"/>
          <p:cNvSpPr txBox="1"/>
          <p:nvPr/>
        </p:nvSpPr>
        <p:spPr>
          <a:xfrm>
            <a:off x="502920" y="4423298"/>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6</a:t>
            </a:r>
          </a:p>
        </p:txBody>
      </p:sp>
      <p:sp>
        <p:nvSpPr>
          <p:cNvPr id="44" name="TextBox 43"/>
          <p:cNvSpPr txBox="1"/>
          <p:nvPr/>
        </p:nvSpPr>
        <p:spPr>
          <a:xfrm>
            <a:off x="978408" y="4423298"/>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M3 Property</a:t>
            </a:r>
          </a:p>
          <a:p>
            <a:pPr algn="l">
              <a:lnSpc>
                <a:spcPct val="116000"/>
              </a:lnSpc>
            </a:pPr>
            <a:r>
              <a:rPr sz="700" b="0">
                <a:solidFill>
                  <a:srgbClr val="5B6B84"/>
                </a:solidFill>
                <a:latin typeface="Arial"/>
              </a:rPr>
              <a:t>Sep 2024</a:t>
            </a:r>
          </a:p>
        </p:txBody>
      </p:sp>
      <p:sp>
        <p:nvSpPr>
          <p:cNvPr id="45" name="TextBox 44"/>
          <p:cNvSpPr txBox="1"/>
          <p:nvPr/>
        </p:nvSpPr>
        <p:spPr>
          <a:xfrm>
            <a:off x="3630168" y="4423298"/>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Data Centre Insight September 2024 (PDF)</a:t>
            </a:r>
          </a:p>
          <a:p>
            <a:pPr algn="l">
              <a:lnSpc>
                <a:spcPct val="116000"/>
              </a:lnSpc>
            </a:pPr>
            <a:r>
              <a:rPr sz="700" b="0">
                <a:solidFill>
                  <a:srgbClr val="5B6B84"/>
                </a:solidFill>
                <a:latin typeface="Arial"/>
              </a:rPr>
              <a:t>m3property.com.au/static/6bf62cb9d98da7205f8f30dbb8919748/Data-Centre-Insight-September-24.pdf</a:t>
            </a:r>
          </a:p>
        </p:txBody>
      </p:sp>
      <p:sp>
        <p:nvSpPr>
          <p:cNvPr id="46" name="Rectangle 45"/>
          <p:cNvSpPr/>
          <p:nvPr/>
        </p:nvSpPr>
        <p:spPr>
          <a:xfrm>
            <a:off x="502920" y="4723735"/>
            <a:ext cx="11186129" cy="7620"/>
          </a:xfrm>
          <a:prstGeom prst="rect">
            <a:avLst/>
          </a:prstGeom>
          <a:solidFill>
            <a:srgbClr val="D7DEE9"/>
          </a:solidFill>
          <a:ln>
            <a:noFill/>
          </a:ln>
          <a:effectLst/>
        </p:spPr>
        <p:txBody>
          <a:bodyPr rtlCol="0" anchor="ctr" wrap="square">
            <a:noAutofit/>
          </a:bodyPr>
          <a:lstStyle/>
          <a:p>
            <a:pPr algn="ctr"/>
          </a:p>
        </p:txBody>
      </p:sp>
      <p:sp>
        <p:nvSpPr>
          <p:cNvPr id="47" name="src-num"/>
          <p:cNvSpPr txBox="1"/>
          <p:nvPr/>
        </p:nvSpPr>
        <p:spPr>
          <a:xfrm>
            <a:off x="502920" y="4729979"/>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7</a:t>
            </a:r>
          </a:p>
        </p:txBody>
      </p:sp>
      <p:sp>
        <p:nvSpPr>
          <p:cNvPr id="48" name="TextBox 47"/>
          <p:cNvSpPr txBox="1"/>
          <p:nvPr/>
        </p:nvSpPr>
        <p:spPr>
          <a:xfrm>
            <a:off x="978408" y="4729979"/>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The Industrialist</a:t>
            </a:r>
          </a:p>
          <a:p>
            <a:pPr algn="l">
              <a:lnSpc>
                <a:spcPct val="116000"/>
              </a:lnSpc>
            </a:pPr>
            <a:r>
              <a:rPr sz="700" b="0">
                <a:solidFill>
                  <a:srgbClr val="5B6B84"/>
                </a:solidFill>
                <a:latin typeface="Arial"/>
              </a:rPr>
              <a:t>24 Nov 2025</a:t>
            </a:r>
          </a:p>
        </p:txBody>
      </p:sp>
      <p:sp>
        <p:nvSpPr>
          <p:cNvPr id="49" name="TextBox 48"/>
          <p:cNvSpPr txBox="1"/>
          <p:nvPr/>
        </p:nvSpPr>
        <p:spPr>
          <a:xfrm>
            <a:off x="3630168" y="4729979"/>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Australia’s data centre sector expands fortyfold (M3)</a:t>
            </a:r>
          </a:p>
          <a:p>
            <a:pPr algn="l">
              <a:lnSpc>
                <a:spcPct val="116000"/>
              </a:lnSpc>
            </a:pPr>
            <a:r>
              <a:rPr sz="700" b="0">
                <a:solidFill>
                  <a:srgbClr val="5B6B84"/>
                </a:solidFill>
                <a:latin typeface="Arial"/>
              </a:rPr>
              <a:t>theindustrialist.com.au/news/2025/11/24/</a:t>
            </a:r>
          </a:p>
        </p:txBody>
      </p:sp>
      <p:sp>
        <p:nvSpPr>
          <p:cNvPr id="50" name="Rectangle 49"/>
          <p:cNvSpPr/>
          <p:nvPr/>
        </p:nvSpPr>
        <p:spPr>
          <a:xfrm>
            <a:off x="502920" y="5030416"/>
            <a:ext cx="11186129" cy="7620"/>
          </a:xfrm>
          <a:prstGeom prst="rect">
            <a:avLst/>
          </a:prstGeom>
          <a:solidFill>
            <a:srgbClr val="D7DEE9"/>
          </a:solidFill>
          <a:ln>
            <a:noFill/>
          </a:ln>
          <a:effectLst/>
        </p:spPr>
        <p:txBody>
          <a:bodyPr rtlCol="0" anchor="ctr" wrap="square">
            <a:noAutofit/>
          </a:bodyPr>
          <a:lstStyle/>
          <a:p>
            <a:pPr algn="ctr"/>
          </a:p>
        </p:txBody>
      </p:sp>
      <p:sp>
        <p:nvSpPr>
          <p:cNvPr id="51" name="src-num"/>
          <p:cNvSpPr txBox="1"/>
          <p:nvPr/>
        </p:nvSpPr>
        <p:spPr>
          <a:xfrm>
            <a:off x="502920" y="5036659"/>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8</a:t>
            </a:r>
          </a:p>
        </p:txBody>
      </p:sp>
      <p:sp>
        <p:nvSpPr>
          <p:cNvPr id="52" name="TextBox 51"/>
          <p:cNvSpPr txBox="1"/>
          <p:nvPr/>
        </p:nvSpPr>
        <p:spPr>
          <a:xfrm>
            <a:off x="978408" y="5036659"/>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ResearchAndMarkets via Business Wire</a:t>
            </a:r>
          </a:p>
          <a:p>
            <a:pPr algn="l">
              <a:lnSpc>
                <a:spcPct val="116000"/>
              </a:lnSpc>
            </a:pPr>
            <a:r>
              <a:rPr sz="700" b="0">
                <a:solidFill>
                  <a:srgbClr val="5B6B84"/>
                </a:solidFill>
                <a:latin typeface="Arial"/>
              </a:rPr>
              <a:t>5 Dec 2025</a:t>
            </a:r>
          </a:p>
        </p:txBody>
      </p:sp>
      <p:sp>
        <p:nvSpPr>
          <p:cNvPr id="53" name="TextBox 52"/>
          <p:cNvSpPr txBox="1"/>
          <p:nvPr/>
        </p:nvSpPr>
        <p:spPr>
          <a:xfrm>
            <a:off x="3630168" y="5036659"/>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Australia Colocation Portfolio database</a:t>
            </a:r>
          </a:p>
          <a:p>
            <a:pPr algn="l">
              <a:lnSpc>
                <a:spcPct val="116000"/>
              </a:lnSpc>
            </a:pPr>
            <a:r>
              <a:rPr sz="700" b="0">
                <a:solidFill>
                  <a:srgbClr val="5B6B84"/>
                </a:solidFill>
                <a:latin typeface="Arial"/>
              </a:rPr>
              <a:t>businesswire.com/news/home/20251205007956/en/</a:t>
            </a:r>
          </a:p>
        </p:txBody>
      </p:sp>
      <p:sp>
        <p:nvSpPr>
          <p:cNvPr id="54" name="Rectangle 53"/>
          <p:cNvSpPr/>
          <p:nvPr/>
        </p:nvSpPr>
        <p:spPr>
          <a:xfrm>
            <a:off x="502920" y="5337096"/>
            <a:ext cx="11186129" cy="7620"/>
          </a:xfrm>
          <a:prstGeom prst="rect">
            <a:avLst/>
          </a:prstGeom>
          <a:solidFill>
            <a:srgbClr val="D7DEE9"/>
          </a:solidFill>
          <a:ln>
            <a:noFill/>
          </a:ln>
          <a:effectLst/>
        </p:spPr>
        <p:txBody>
          <a:bodyPr rtlCol="0" anchor="ctr" wrap="square">
            <a:noAutofit/>
          </a:bodyPr>
          <a:lstStyle/>
          <a:p>
            <a:pPr algn="ctr"/>
          </a:p>
        </p:txBody>
      </p:sp>
      <p:sp>
        <p:nvSpPr>
          <p:cNvPr id="55" name="src-num"/>
          <p:cNvSpPr txBox="1"/>
          <p:nvPr/>
        </p:nvSpPr>
        <p:spPr>
          <a:xfrm>
            <a:off x="502920" y="5343340"/>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9</a:t>
            </a:r>
          </a:p>
        </p:txBody>
      </p:sp>
      <p:sp>
        <p:nvSpPr>
          <p:cNvPr id="56" name="TextBox 55"/>
          <p:cNvSpPr txBox="1"/>
          <p:nvPr/>
        </p:nvSpPr>
        <p:spPr>
          <a:xfrm>
            <a:off x="978408" y="5343340"/>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ResearchAndMarkets via Business Wire</a:t>
            </a:r>
          </a:p>
          <a:p>
            <a:pPr algn="l">
              <a:lnSpc>
                <a:spcPct val="116000"/>
              </a:lnSpc>
            </a:pPr>
            <a:r>
              <a:rPr sz="700" b="0">
                <a:solidFill>
                  <a:srgbClr val="5B6B84"/>
                </a:solidFill>
                <a:latin typeface="Arial"/>
              </a:rPr>
              <a:t>16 Jul 2025</a:t>
            </a:r>
          </a:p>
        </p:txBody>
      </p:sp>
      <p:sp>
        <p:nvSpPr>
          <p:cNvPr id="57" name="TextBox 56"/>
          <p:cNvSpPr txBox="1"/>
          <p:nvPr/>
        </p:nvSpPr>
        <p:spPr>
          <a:xfrm>
            <a:off x="3630168" y="5343340"/>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Australia data centre market report</a:t>
            </a:r>
          </a:p>
          <a:p>
            <a:pPr algn="l">
              <a:lnSpc>
                <a:spcPct val="116000"/>
              </a:lnSpc>
            </a:pPr>
            <a:r>
              <a:rPr sz="700" b="0">
                <a:solidFill>
                  <a:srgbClr val="5B6B84"/>
                </a:solidFill>
                <a:latin typeface="Arial"/>
              </a:rPr>
              <a:t>businesswire.com/news/home/20250716298816/en/</a:t>
            </a:r>
          </a:p>
        </p:txBody>
      </p:sp>
      <p:sp>
        <p:nvSpPr>
          <p:cNvPr id="58" name="Rectangle 57"/>
          <p:cNvSpPr/>
          <p:nvPr/>
        </p:nvSpPr>
        <p:spPr>
          <a:xfrm>
            <a:off x="502920" y="5643777"/>
            <a:ext cx="11186129" cy="7620"/>
          </a:xfrm>
          <a:prstGeom prst="rect">
            <a:avLst/>
          </a:prstGeom>
          <a:solidFill>
            <a:srgbClr val="D7DEE9"/>
          </a:solidFill>
          <a:ln>
            <a:noFill/>
          </a:ln>
          <a:effectLst/>
        </p:spPr>
        <p:txBody>
          <a:bodyPr rtlCol="0" anchor="ctr" wrap="square">
            <a:noAutofit/>
          </a:bodyPr>
          <a:lstStyle/>
          <a:p>
            <a:pPr algn="ctr"/>
          </a:p>
        </p:txBody>
      </p:sp>
      <p:sp>
        <p:nvSpPr>
          <p:cNvPr id="59" name="src-num"/>
          <p:cNvSpPr txBox="1"/>
          <p:nvPr/>
        </p:nvSpPr>
        <p:spPr>
          <a:xfrm>
            <a:off x="502920" y="5650021"/>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10</a:t>
            </a:r>
          </a:p>
        </p:txBody>
      </p:sp>
      <p:sp>
        <p:nvSpPr>
          <p:cNvPr id="60" name="TextBox 59"/>
          <p:cNvSpPr txBox="1"/>
          <p:nvPr/>
        </p:nvSpPr>
        <p:spPr>
          <a:xfrm>
            <a:off x="978408" y="5650021"/>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Mordor Intelligence</a:t>
            </a:r>
          </a:p>
          <a:p>
            <a:pPr algn="l">
              <a:lnSpc>
                <a:spcPct val="116000"/>
              </a:lnSpc>
            </a:pPr>
            <a:r>
              <a:rPr sz="700" b="0">
                <a:solidFill>
                  <a:srgbClr val="5B6B84"/>
                </a:solidFill>
                <a:latin typeface="Arial"/>
              </a:rPr>
              <a:t>live page; 14 Jan 2026 retrieval, re-read 21 Sep 2026</a:t>
            </a:r>
          </a:p>
        </p:txBody>
      </p:sp>
      <p:sp>
        <p:nvSpPr>
          <p:cNvPr id="61" name="TextBox 60"/>
          <p:cNvSpPr txBox="1"/>
          <p:nvPr/>
        </p:nvSpPr>
        <p:spPr>
          <a:xfrm>
            <a:off x="3630168" y="5650021"/>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Australia Data Center Market (IT load 15.25% CAGR 2025–30; revenue 4.25% CAGR 2026–31; page read US$6.95bn 2025 to US$8.92bn 2031 on 21 Sep 2026)</a:t>
            </a:r>
          </a:p>
          <a:p>
            <a:pPr algn="l">
              <a:lnSpc>
                <a:spcPct val="116000"/>
              </a:lnSpc>
            </a:pPr>
            <a:r>
              <a:rPr sz="700" b="0">
                <a:solidFill>
                  <a:srgbClr val="5B6B84"/>
                </a:solidFill>
                <a:latin typeface="Arial"/>
              </a:rPr>
              <a:t>mordorintelligence.com/industry-reports/australia-data-center-market</a:t>
            </a:r>
          </a:p>
        </p:txBody>
      </p:sp>
      <p:sp>
        <p:nvSpPr>
          <p:cNvPr id="62" name="Rectangle 61"/>
          <p:cNvSpPr/>
          <p:nvPr/>
        </p:nvSpPr>
        <p:spPr>
          <a:xfrm>
            <a:off x="502920" y="5950458"/>
            <a:ext cx="11186129" cy="11430"/>
          </a:xfrm>
          <a:prstGeom prst="rect">
            <a:avLst/>
          </a:prstGeom>
          <a:solidFill>
            <a:srgbClr val="0A1E3C"/>
          </a:solidFill>
          <a:ln>
            <a:noFill/>
          </a:ln>
          <a:effectLst/>
        </p:spPr>
        <p:txBody>
          <a:bodyPr rtlCol="0" anchor="ctr" wrap="square">
            <a:noAutofit/>
          </a:bodyPr>
          <a:lstStyle/>
          <a:p>
            <a:pPr algn="ctr"/>
          </a:p>
        </p:txBody>
      </p:sp>
      <p:pic>
        <p:nvPicPr>
          <p:cNvPr id="63" name="Picture 62" descr="rule_sources.png"/>
          <p:cNvPicPr>
            <a:picLocks noChangeAspect="1"/>
          </p:cNvPicPr>
          <p:nvPr/>
        </p:nvPicPr>
        <p:blipFill>
          <a:blip r:embed="rId2"/>
          <a:stretch>
            <a:fillRect/>
          </a:stretch>
        </p:blipFill>
        <p:spPr>
          <a:xfrm>
            <a:off x="11323289" y="603504"/>
            <a:ext cx="365760" cy="365760"/>
          </a:xfrm>
          <a:prstGeom prst="rect">
            <a:avLst/>
          </a:prstGeom>
        </p:spPr>
      </p:pic>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14 · Source log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77</a:t>
            </a:r>
          </a:p>
        </p:txBody>
      </p:sp>
      <p:sp>
        <p:nvSpPr>
          <p:cNvPr id="9" name="TextBox 8"/>
          <p:cNvSpPr txBox="1"/>
          <p:nvPr/>
        </p:nvSpPr>
        <p:spPr>
          <a:xfrm>
            <a:off x="502920" y="576072"/>
            <a:ext cx="6400800"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Source log (continued)</a:t>
            </a:r>
          </a:p>
        </p:txBody>
      </p:sp>
      <p:sp>
        <p:nvSpPr>
          <p:cNvPr id="10" name="Rectangle 9"/>
          <p:cNvSpPr/>
          <p:nvPr/>
        </p:nvSpPr>
        <p:spPr>
          <a:xfrm>
            <a:off x="502920" y="951585"/>
            <a:ext cx="11186129" cy="11430"/>
          </a:xfrm>
          <a:prstGeom prst="rect">
            <a:avLst/>
          </a:prstGeom>
          <a:solidFill>
            <a:srgbClr val="0A1E3C"/>
          </a:solidFill>
          <a:ln>
            <a:noFill/>
          </a:ln>
          <a:effectLst/>
        </p:spPr>
        <p:txBody>
          <a:bodyPr rtlCol="0" anchor="ctr" wrap="square">
            <a:noAutofit/>
          </a:bodyPr>
          <a:lstStyle/>
          <a:p>
            <a:pPr algn="ctr"/>
          </a:p>
        </p:txBody>
      </p:sp>
      <p:sp>
        <p:nvSpPr>
          <p:cNvPr id="11" name="TextBox 10"/>
          <p:cNvSpPr txBox="1"/>
          <p:nvPr/>
        </p:nvSpPr>
        <p:spPr>
          <a:xfrm>
            <a:off x="502920" y="1011021"/>
            <a:ext cx="329184" cy="146304"/>
          </a:xfrm>
          <a:prstGeom prst="rect">
            <a:avLst/>
          </a:prstGeom>
          <a:noFill/>
        </p:spPr>
        <p:txBody>
          <a:bodyPr wrap="square" anchor="t" lIns="0" tIns="0" rIns="0" bIns="0">
            <a:noAutofit/>
          </a:bodyPr>
          <a:lstStyle/>
          <a:p>
            <a:pPr algn="r">
              <a:lnSpc>
                <a:spcPct val="116000"/>
              </a:lnSpc>
            </a:pPr>
            <a:r>
              <a:rPr sz="860" b="1">
                <a:solidFill>
                  <a:srgbClr val="0A1E3C"/>
                </a:solidFill>
                <a:latin typeface="Arial"/>
              </a:rPr>
              <a:t>No.</a:t>
            </a:r>
          </a:p>
        </p:txBody>
      </p:sp>
      <p:sp>
        <p:nvSpPr>
          <p:cNvPr id="12" name="TextBox 11"/>
          <p:cNvSpPr txBox="1"/>
          <p:nvPr/>
        </p:nvSpPr>
        <p:spPr>
          <a:xfrm>
            <a:off x="978408" y="1011021"/>
            <a:ext cx="2487168" cy="146304"/>
          </a:xfrm>
          <a:prstGeom prst="rect">
            <a:avLst/>
          </a:prstGeom>
          <a:noFill/>
        </p:spPr>
        <p:txBody>
          <a:bodyPr wrap="square" anchor="t" lIns="0" tIns="0" rIns="0" bIns="0">
            <a:noAutofit/>
          </a:bodyPr>
          <a:lstStyle/>
          <a:p>
            <a:pPr algn="l">
              <a:lnSpc>
                <a:spcPct val="116000"/>
              </a:lnSpc>
            </a:pPr>
            <a:r>
              <a:rPr sz="860" b="1">
                <a:solidFill>
                  <a:srgbClr val="0A1E3C"/>
                </a:solidFill>
                <a:latin typeface="Arial"/>
              </a:rPr>
              <a:t>Publisher and date</a:t>
            </a:r>
          </a:p>
        </p:txBody>
      </p:sp>
      <p:sp>
        <p:nvSpPr>
          <p:cNvPr id="13" name="TextBox 12"/>
          <p:cNvSpPr txBox="1"/>
          <p:nvPr/>
        </p:nvSpPr>
        <p:spPr>
          <a:xfrm>
            <a:off x="3630168" y="1011021"/>
            <a:ext cx="3657600" cy="146304"/>
          </a:xfrm>
          <a:prstGeom prst="rect">
            <a:avLst/>
          </a:prstGeom>
          <a:noFill/>
        </p:spPr>
        <p:txBody>
          <a:bodyPr wrap="square" anchor="t" lIns="0" tIns="0" rIns="0" bIns="0">
            <a:noAutofit/>
          </a:bodyPr>
          <a:lstStyle/>
          <a:p>
            <a:pPr algn="l">
              <a:lnSpc>
                <a:spcPct val="116000"/>
              </a:lnSpc>
            </a:pPr>
            <a:r>
              <a:rPr sz="860" b="1">
                <a:solidFill>
                  <a:srgbClr val="0A1E3C"/>
                </a:solidFill>
                <a:latin typeface="Arial"/>
              </a:rPr>
              <a:t>Title and locator</a:t>
            </a:r>
          </a:p>
        </p:txBody>
      </p:sp>
      <p:sp>
        <p:nvSpPr>
          <p:cNvPr id="14" name="TextBox 13"/>
          <p:cNvSpPr txBox="1"/>
          <p:nvPr/>
        </p:nvSpPr>
        <p:spPr>
          <a:xfrm>
            <a:off x="9494489" y="1011021"/>
            <a:ext cx="2194560" cy="146304"/>
          </a:xfrm>
          <a:prstGeom prst="rect">
            <a:avLst/>
          </a:prstGeom>
          <a:noFill/>
        </p:spPr>
        <p:txBody>
          <a:bodyPr wrap="square" anchor="t" lIns="0" tIns="0" rIns="0" bIns="0">
            <a:noAutofit/>
          </a:bodyPr>
          <a:lstStyle/>
          <a:p>
            <a:pPr algn="r">
              <a:lnSpc>
                <a:spcPct val="116000"/>
              </a:lnSpc>
            </a:pPr>
            <a:r>
              <a:rPr sz="860" b="1">
                <a:solidFill>
                  <a:srgbClr val="C2410C"/>
                </a:solidFill>
                <a:latin typeface="Arial"/>
              </a:rPr>
              <a:t>Entries 11–25</a:t>
            </a:r>
          </a:p>
        </p:txBody>
      </p:sp>
      <p:sp>
        <p:nvSpPr>
          <p:cNvPr id="15" name="Rectangle 14"/>
          <p:cNvSpPr/>
          <p:nvPr/>
        </p:nvSpPr>
        <p:spPr>
          <a:xfrm>
            <a:off x="502920" y="1187043"/>
            <a:ext cx="11186129" cy="11430"/>
          </a:xfrm>
          <a:prstGeom prst="rect">
            <a:avLst/>
          </a:prstGeom>
          <a:solidFill>
            <a:srgbClr val="0A1E3C"/>
          </a:solidFill>
          <a:ln>
            <a:noFill/>
          </a:ln>
          <a:effectLst/>
        </p:spPr>
        <p:txBody>
          <a:bodyPr rtlCol="0" anchor="ctr" wrap="square">
            <a:noAutofit/>
          </a:bodyPr>
          <a:lstStyle/>
          <a:p>
            <a:pPr algn="ctr"/>
          </a:p>
        </p:txBody>
      </p:sp>
      <p:sp>
        <p:nvSpPr>
          <p:cNvPr id="16" name="src-num"/>
          <p:cNvSpPr txBox="1"/>
          <p:nvPr/>
        </p:nvSpPr>
        <p:spPr>
          <a:xfrm>
            <a:off x="502920" y="1204826"/>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11</a:t>
            </a:r>
          </a:p>
        </p:txBody>
      </p:sp>
      <p:sp>
        <p:nvSpPr>
          <p:cNvPr id="17" name="TextBox 16"/>
          <p:cNvSpPr txBox="1"/>
          <p:nvPr/>
        </p:nvSpPr>
        <p:spPr>
          <a:xfrm>
            <a:off x="978408" y="1204826"/>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Mordor Intelligence</a:t>
            </a:r>
          </a:p>
          <a:p>
            <a:pPr algn="l">
              <a:lnSpc>
                <a:spcPct val="116000"/>
              </a:lnSpc>
            </a:pPr>
            <a:r>
              <a:rPr sz="700" b="0">
                <a:solidFill>
                  <a:srgbClr val="5B6B84"/>
                </a:solidFill>
                <a:latin typeface="Arial"/>
              </a:rPr>
              <a:t>live page; 3 Mar 2026 retrieval</a:t>
            </a:r>
          </a:p>
        </p:txBody>
      </p:sp>
      <p:sp>
        <p:nvSpPr>
          <p:cNvPr id="18" name="TextBox 17"/>
          <p:cNvSpPr txBox="1"/>
          <p:nvPr/>
        </p:nvSpPr>
        <p:spPr>
          <a:xfrm>
            <a:off x="3630168" y="1204826"/>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Australia Hyperscale Data Center Market (20.88% CAGR 2026–31)</a:t>
            </a:r>
          </a:p>
          <a:p>
            <a:pPr algn="l">
              <a:lnSpc>
                <a:spcPct val="116000"/>
              </a:lnSpc>
            </a:pPr>
            <a:r>
              <a:rPr sz="700" b="0">
                <a:solidFill>
                  <a:srgbClr val="5B6B84"/>
                </a:solidFill>
                <a:latin typeface="Arial"/>
              </a:rPr>
              <a:t>mordorintelligence.com/industry-reports/australia-hyperscale-data-center-market</a:t>
            </a:r>
          </a:p>
        </p:txBody>
      </p:sp>
      <p:sp>
        <p:nvSpPr>
          <p:cNvPr id="19" name="Rectangle 18"/>
          <p:cNvSpPr/>
          <p:nvPr/>
        </p:nvSpPr>
        <p:spPr>
          <a:xfrm>
            <a:off x="502920" y="1505372"/>
            <a:ext cx="11186129" cy="7620"/>
          </a:xfrm>
          <a:prstGeom prst="rect">
            <a:avLst/>
          </a:prstGeom>
          <a:solidFill>
            <a:srgbClr val="D7DEE9"/>
          </a:solidFill>
          <a:ln>
            <a:noFill/>
          </a:ln>
          <a:effectLst/>
        </p:spPr>
        <p:txBody>
          <a:bodyPr rtlCol="0" anchor="ctr" wrap="square">
            <a:noAutofit/>
          </a:bodyPr>
          <a:lstStyle/>
          <a:p>
            <a:pPr algn="ctr"/>
          </a:p>
        </p:txBody>
      </p:sp>
      <p:sp>
        <p:nvSpPr>
          <p:cNvPr id="20" name="src-num"/>
          <p:cNvSpPr txBox="1"/>
          <p:nvPr/>
        </p:nvSpPr>
        <p:spPr>
          <a:xfrm>
            <a:off x="502920" y="1511725"/>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12</a:t>
            </a:r>
          </a:p>
        </p:txBody>
      </p:sp>
      <p:sp>
        <p:nvSpPr>
          <p:cNvPr id="21" name="TextBox 20"/>
          <p:cNvSpPr txBox="1"/>
          <p:nvPr/>
        </p:nvSpPr>
        <p:spPr>
          <a:xfrm>
            <a:off x="978408" y="1511725"/>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Arizton via PR Newswire</a:t>
            </a:r>
          </a:p>
          <a:p>
            <a:pPr algn="l">
              <a:lnSpc>
                <a:spcPct val="116000"/>
              </a:lnSpc>
            </a:pPr>
            <a:r>
              <a:rPr sz="700" b="0">
                <a:solidFill>
                  <a:srgbClr val="5B6B84"/>
                </a:solidFill>
                <a:latin typeface="Arial"/>
              </a:rPr>
              <a:t>9 May 2024</a:t>
            </a:r>
          </a:p>
        </p:txBody>
      </p:sp>
      <p:sp>
        <p:nvSpPr>
          <p:cNvPr id="22" name="TextBox 21"/>
          <p:cNvSpPr txBox="1"/>
          <p:nvPr/>
        </p:nvSpPr>
        <p:spPr>
          <a:xfrm>
            <a:off x="3630168" y="1511725"/>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Australia data center market investments of US$7.71bn by 2029 (3.22% CAGR 2023–29, investment basis; release states no 2023 base value)</a:t>
            </a:r>
          </a:p>
          <a:p>
            <a:pPr algn="l">
              <a:lnSpc>
                <a:spcPct val="116000"/>
              </a:lnSpc>
            </a:pPr>
            <a:r>
              <a:rPr sz="700" b="0">
                <a:solidFill>
                  <a:srgbClr val="5B6B84"/>
                </a:solidFill>
                <a:latin typeface="Arial"/>
              </a:rPr>
              <a:t>prnewswire.com/news-releases/the-australia-data-center-market-size-.../</a:t>
            </a:r>
          </a:p>
        </p:txBody>
      </p:sp>
      <p:sp>
        <p:nvSpPr>
          <p:cNvPr id="23" name="Rectangle 22"/>
          <p:cNvSpPr/>
          <p:nvPr/>
        </p:nvSpPr>
        <p:spPr>
          <a:xfrm>
            <a:off x="502920" y="1812271"/>
            <a:ext cx="11186129" cy="7620"/>
          </a:xfrm>
          <a:prstGeom prst="rect">
            <a:avLst/>
          </a:prstGeom>
          <a:solidFill>
            <a:srgbClr val="D7DEE9"/>
          </a:solidFill>
          <a:ln>
            <a:noFill/>
          </a:ln>
          <a:effectLst/>
        </p:spPr>
        <p:txBody>
          <a:bodyPr rtlCol="0" anchor="ctr" wrap="square">
            <a:noAutofit/>
          </a:bodyPr>
          <a:lstStyle/>
          <a:p>
            <a:pPr algn="ctr"/>
          </a:p>
        </p:txBody>
      </p:sp>
      <p:sp>
        <p:nvSpPr>
          <p:cNvPr id="24" name="src-num"/>
          <p:cNvSpPr txBox="1"/>
          <p:nvPr/>
        </p:nvSpPr>
        <p:spPr>
          <a:xfrm>
            <a:off x="502920" y="1818624"/>
            <a:ext cx="329184" cy="439033"/>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13</a:t>
            </a:r>
          </a:p>
        </p:txBody>
      </p:sp>
      <p:sp>
        <p:nvSpPr>
          <p:cNvPr id="25" name="TextBox 24"/>
          <p:cNvSpPr txBox="1"/>
          <p:nvPr/>
        </p:nvSpPr>
        <p:spPr>
          <a:xfrm>
            <a:off x="978408" y="1818624"/>
            <a:ext cx="2487168" cy="439033"/>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ITK Research</a:t>
            </a:r>
          </a:p>
          <a:p>
            <a:pPr algn="l">
              <a:lnSpc>
                <a:spcPct val="116000"/>
              </a:lnSpc>
            </a:pPr>
            <a:r>
              <a:rPr sz="700" b="0">
                <a:solidFill>
                  <a:srgbClr val="5B6B84"/>
                </a:solidFill>
                <a:latin typeface="Arial"/>
              </a:rPr>
              <a:t>accessed 11 May 2026; re-read 21 Sep 2026</a:t>
            </a:r>
          </a:p>
        </p:txBody>
      </p:sp>
      <p:sp>
        <p:nvSpPr>
          <p:cNvPr id="26" name="TextBox 25"/>
          <p:cNvSpPr txBox="1"/>
          <p:nvPr/>
        </p:nvSpPr>
        <p:spPr>
          <a:xfrm>
            <a:off x="3630168" y="1818624"/>
            <a:ext cx="8058881" cy="439033"/>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Data centres – industry response. National operating IT load ~1.35 GW end-2025 (CEFC, USSC and Oxford Economics converge on 1.3–1.4 GW); AirTrunk SYD3 the largest operating campus at ~330 MW; warns higher totals confuse operating with announced or committed, or IT load with gross site MW</a:t>
            </a:r>
          </a:p>
          <a:p>
            <a:pPr algn="l">
              <a:lnSpc>
                <a:spcPct val="116000"/>
              </a:lnSpc>
            </a:pPr>
            <a:r>
              <a:rPr sz="700" b="0">
                <a:solidFill>
                  <a:srgbClr val="5B6B84"/>
                </a:solidFill>
                <a:latin typeface="Arial"/>
              </a:rPr>
              <a:t>itkservices3.com/background/data_centres_industry_response</a:t>
            </a:r>
          </a:p>
        </p:txBody>
      </p:sp>
      <p:sp>
        <p:nvSpPr>
          <p:cNvPr id="27" name="Rectangle 26"/>
          <p:cNvSpPr/>
          <p:nvPr/>
        </p:nvSpPr>
        <p:spPr>
          <a:xfrm>
            <a:off x="502920" y="2267669"/>
            <a:ext cx="11186129" cy="7620"/>
          </a:xfrm>
          <a:prstGeom prst="rect">
            <a:avLst/>
          </a:prstGeom>
          <a:solidFill>
            <a:srgbClr val="D7DEE9"/>
          </a:solidFill>
          <a:ln>
            <a:noFill/>
          </a:ln>
          <a:effectLst/>
        </p:spPr>
        <p:txBody>
          <a:bodyPr rtlCol="0" anchor="ctr" wrap="square">
            <a:noAutofit/>
          </a:bodyPr>
          <a:lstStyle/>
          <a:p>
            <a:pPr algn="ctr"/>
          </a:p>
        </p:txBody>
      </p:sp>
      <p:sp>
        <p:nvSpPr>
          <p:cNvPr id="28" name="src-num"/>
          <p:cNvSpPr txBox="1"/>
          <p:nvPr/>
        </p:nvSpPr>
        <p:spPr>
          <a:xfrm>
            <a:off x="502920" y="2274022"/>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14</a:t>
            </a:r>
          </a:p>
        </p:txBody>
      </p:sp>
      <p:sp>
        <p:nvSpPr>
          <p:cNvPr id="29" name="TextBox 28"/>
          <p:cNvSpPr txBox="1"/>
          <p:nvPr/>
        </p:nvSpPr>
        <p:spPr>
          <a:xfrm>
            <a:off x="978408" y="2274022"/>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ITK Research</a:t>
            </a:r>
          </a:p>
          <a:p>
            <a:pPr algn="l">
              <a:lnSpc>
                <a:spcPct val="116000"/>
              </a:lnSpc>
            </a:pPr>
            <a:r>
              <a:rPr sz="700" b="0">
                <a:solidFill>
                  <a:srgbClr val="5B6B84"/>
                </a:solidFill>
                <a:latin typeface="Arial"/>
              </a:rPr>
              <a:t>accessed 11 May 2026; re-read 21 Sep 2026</a:t>
            </a:r>
          </a:p>
        </p:txBody>
      </p:sp>
      <p:sp>
        <p:nvSpPr>
          <p:cNvPr id="30" name="TextBox 29"/>
          <p:cNvSpPr txBox="1"/>
          <p:nvPr/>
        </p:nvSpPr>
        <p:spPr>
          <a:xfrm>
            <a:off x="3630168" y="2274022"/>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Australia top-10 data centres under construction (AirTrunk SYD3 400 MW under construction, advertised 400+ MW, no operating figure given)</a:t>
            </a:r>
          </a:p>
          <a:p>
            <a:pPr algn="l">
              <a:lnSpc>
                <a:spcPct val="116000"/>
              </a:lnSpc>
            </a:pPr>
            <a:r>
              <a:rPr sz="700" b="0">
                <a:solidFill>
                  <a:srgbClr val="5B6B84"/>
                </a:solidFill>
                <a:latin typeface="Arial"/>
              </a:rPr>
              <a:t>itkservices3.com/background/data_centres_australia_top10_construction</a:t>
            </a:r>
          </a:p>
        </p:txBody>
      </p:sp>
      <p:sp>
        <p:nvSpPr>
          <p:cNvPr id="31" name="Rectangle 30"/>
          <p:cNvSpPr/>
          <p:nvPr/>
        </p:nvSpPr>
        <p:spPr>
          <a:xfrm>
            <a:off x="502920" y="2574568"/>
            <a:ext cx="11186129" cy="7620"/>
          </a:xfrm>
          <a:prstGeom prst="rect">
            <a:avLst/>
          </a:prstGeom>
          <a:solidFill>
            <a:srgbClr val="D7DEE9"/>
          </a:solidFill>
          <a:ln>
            <a:noFill/>
          </a:ln>
          <a:effectLst/>
        </p:spPr>
        <p:txBody>
          <a:bodyPr rtlCol="0" anchor="ctr" wrap="square">
            <a:noAutofit/>
          </a:bodyPr>
          <a:lstStyle/>
          <a:p>
            <a:pPr algn="ctr"/>
          </a:p>
        </p:txBody>
      </p:sp>
      <p:sp>
        <p:nvSpPr>
          <p:cNvPr id="32" name="src-num"/>
          <p:cNvSpPr txBox="1"/>
          <p:nvPr/>
        </p:nvSpPr>
        <p:spPr>
          <a:xfrm>
            <a:off x="502920" y="2580921"/>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15</a:t>
            </a:r>
          </a:p>
        </p:txBody>
      </p:sp>
      <p:sp>
        <p:nvSpPr>
          <p:cNvPr id="33" name="TextBox 32"/>
          <p:cNvSpPr txBox="1"/>
          <p:nvPr/>
        </p:nvSpPr>
        <p:spPr>
          <a:xfrm>
            <a:off x="978408" y="2580921"/>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CBRE via LinkedIn (Sai Naicker)</a:t>
            </a:r>
          </a:p>
          <a:p>
            <a:pPr algn="l">
              <a:lnSpc>
                <a:spcPct val="116000"/>
              </a:lnSpc>
            </a:pPr>
            <a:r>
              <a:rPr sz="700" b="0">
                <a:solidFill>
                  <a:srgbClr val="5B6B84"/>
                </a:solidFill>
                <a:latin typeface="Arial"/>
              </a:rPr>
              <a:t>2026</a:t>
            </a:r>
          </a:p>
        </p:txBody>
      </p:sp>
      <p:sp>
        <p:nvSpPr>
          <p:cNvPr id="34" name="TextBox 33"/>
          <p:cNvSpPr txBox="1"/>
          <p:nvPr/>
        </p:nvSpPr>
        <p:spPr>
          <a:xfrm>
            <a:off x="3630168" y="2580921"/>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Inside Australia’s $7 billion data centre market</a:t>
            </a:r>
          </a:p>
          <a:p>
            <a:pPr algn="l">
              <a:lnSpc>
                <a:spcPct val="116000"/>
              </a:lnSpc>
            </a:pPr>
            <a:r>
              <a:rPr sz="700" b="0">
                <a:solidFill>
                  <a:srgbClr val="5B6B84"/>
                </a:solidFill>
                <a:latin typeface="Arial"/>
              </a:rPr>
              <a:t>linkedin.com/pulse/inside-australias-7-billion-data-centre-market-sai-naicker-y2kpc</a:t>
            </a:r>
          </a:p>
        </p:txBody>
      </p:sp>
      <p:sp>
        <p:nvSpPr>
          <p:cNvPr id="35" name="Rectangle 34"/>
          <p:cNvSpPr/>
          <p:nvPr/>
        </p:nvSpPr>
        <p:spPr>
          <a:xfrm>
            <a:off x="502920" y="2881467"/>
            <a:ext cx="11186129" cy="7620"/>
          </a:xfrm>
          <a:prstGeom prst="rect">
            <a:avLst/>
          </a:prstGeom>
          <a:solidFill>
            <a:srgbClr val="D7DEE9"/>
          </a:solidFill>
          <a:ln>
            <a:noFill/>
          </a:ln>
          <a:effectLst/>
        </p:spPr>
        <p:txBody>
          <a:bodyPr rtlCol="0" anchor="ctr" wrap="square">
            <a:noAutofit/>
          </a:bodyPr>
          <a:lstStyle/>
          <a:p>
            <a:pPr algn="ctr"/>
          </a:p>
        </p:txBody>
      </p:sp>
      <p:sp>
        <p:nvSpPr>
          <p:cNvPr id="36" name="src-num"/>
          <p:cNvSpPr txBox="1"/>
          <p:nvPr/>
        </p:nvSpPr>
        <p:spPr>
          <a:xfrm>
            <a:off x="502920" y="2887820"/>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16</a:t>
            </a:r>
          </a:p>
        </p:txBody>
      </p:sp>
      <p:sp>
        <p:nvSpPr>
          <p:cNvPr id="37" name="TextBox 36"/>
          <p:cNvSpPr txBox="1"/>
          <p:nvPr/>
        </p:nvSpPr>
        <p:spPr>
          <a:xfrm>
            <a:off x="978408" y="2887820"/>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de Valence / Substack</a:t>
            </a:r>
          </a:p>
          <a:p>
            <a:pPr algn="l">
              <a:lnSpc>
                <a:spcPct val="116000"/>
              </a:lnSpc>
            </a:pPr>
            <a:r>
              <a:rPr sz="700" b="0">
                <a:solidFill>
                  <a:srgbClr val="5B6B84"/>
                </a:solidFill>
                <a:latin typeface="Arial"/>
              </a:rPr>
              <a:t>27 Dec 2025</a:t>
            </a:r>
          </a:p>
        </p:txBody>
      </p:sp>
      <p:sp>
        <p:nvSpPr>
          <p:cNvPr id="38" name="TextBox 37"/>
          <p:cNvSpPr txBox="1"/>
          <p:nvPr/>
        </p:nvSpPr>
        <p:spPr>
          <a:xfrm>
            <a:off x="3630168" y="2887820"/>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Construction productivity &amp; the AI build-out (Knight Frank, CBRE investment figures)</a:t>
            </a:r>
          </a:p>
          <a:p>
            <a:pPr algn="l">
              <a:lnSpc>
                <a:spcPct val="116000"/>
              </a:lnSpc>
            </a:pPr>
            <a:r>
              <a:rPr sz="700" b="0">
                <a:solidFill>
                  <a:srgbClr val="5B6B84"/>
                </a:solidFill>
                <a:latin typeface="Arial"/>
              </a:rPr>
              <a:t>gerarddevalence.substack.com/p/construction-productivity-the-ai</a:t>
            </a:r>
          </a:p>
        </p:txBody>
      </p:sp>
      <p:sp>
        <p:nvSpPr>
          <p:cNvPr id="39" name="Rectangle 38"/>
          <p:cNvSpPr/>
          <p:nvPr/>
        </p:nvSpPr>
        <p:spPr>
          <a:xfrm>
            <a:off x="502920" y="3188366"/>
            <a:ext cx="11186129" cy="7620"/>
          </a:xfrm>
          <a:prstGeom prst="rect">
            <a:avLst/>
          </a:prstGeom>
          <a:solidFill>
            <a:srgbClr val="D7DEE9"/>
          </a:solidFill>
          <a:ln>
            <a:noFill/>
          </a:ln>
          <a:effectLst/>
        </p:spPr>
        <p:txBody>
          <a:bodyPr rtlCol="0" anchor="ctr" wrap="square">
            <a:noAutofit/>
          </a:bodyPr>
          <a:lstStyle/>
          <a:p>
            <a:pPr algn="ctr"/>
          </a:p>
        </p:txBody>
      </p:sp>
      <p:sp>
        <p:nvSpPr>
          <p:cNvPr id="40" name="src-num"/>
          <p:cNvSpPr txBox="1"/>
          <p:nvPr/>
        </p:nvSpPr>
        <p:spPr>
          <a:xfrm>
            <a:off x="502920" y="3194719"/>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17</a:t>
            </a:r>
          </a:p>
        </p:txBody>
      </p:sp>
      <p:sp>
        <p:nvSpPr>
          <p:cNvPr id="41" name="TextBox 40"/>
          <p:cNvSpPr txBox="1"/>
          <p:nvPr/>
        </p:nvSpPr>
        <p:spPr>
          <a:xfrm>
            <a:off x="978408" y="3194719"/>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Quartz</a:t>
            </a:r>
          </a:p>
          <a:p>
            <a:pPr algn="l">
              <a:lnSpc>
                <a:spcPct val="116000"/>
              </a:lnSpc>
            </a:pPr>
            <a:r>
              <a:rPr sz="700" b="0">
                <a:solidFill>
                  <a:srgbClr val="5B6B84"/>
                </a:solidFill>
                <a:latin typeface="Arial"/>
              </a:rPr>
              <a:t>23 Apr 2026</a:t>
            </a:r>
          </a:p>
        </p:txBody>
      </p:sp>
      <p:sp>
        <p:nvSpPr>
          <p:cNvPr id="42" name="TextBox 41"/>
          <p:cNvSpPr txBox="1"/>
          <p:nvPr/>
        </p:nvSpPr>
        <p:spPr>
          <a:xfrm>
            <a:off x="3630168" y="3194719"/>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Microsoft $18 billion Australia AI infrastructure</a:t>
            </a:r>
          </a:p>
          <a:p>
            <a:pPr algn="l">
              <a:lnSpc>
                <a:spcPct val="116000"/>
              </a:lnSpc>
            </a:pPr>
            <a:r>
              <a:rPr sz="700" b="0">
                <a:solidFill>
                  <a:srgbClr val="5B6B84"/>
                </a:solidFill>
                <a:latin typeface="Arial"/>
              </a:rPr>
              <a:t>qz.com/microsoft-18-billion-australia-ai-infrastructure-042326</a:t>
            </a:r>
          </a:p>
        </p:txBody>
      </p:sp>
      <p:sp>
        <p:nvSpPr>
          <p:cNvPr id="43" name="Rectangle 42"/>
          <p:cNvSpPr/>
          <p:nvPr/>
        </p:nvSpPr>
        <p:spPr>
          <a:xfrm>
            <a:off x="502920" y="3495265"/>
            <a:ext cx="11186129" cy="7620"/>
          </a:xfrm>
          <a:prstGeom prst="rect">
            <a:avLst/>
          </a:prstGeom>
          <a:solidFill>
            <a:srgbClr val="D7DEE9"/>
          </a:solidFill>
          <a:ln>
            <a:noFill/>
          </a:ln>
          <a:effectLst/>
        </p:spPr>
        <p:txBody>
          <a:bodyPr rtlCol="0" anchor="ctr" wrap="square">
            <a:noAutofit/>
          </a:bodyPr>
          <a:lstStyle/>
          <a:p>
            <a:pPr algn="ctr"/>
          </a:p>
        </p:txBody>
      </p:sp>
      <p:sp>
        <p:nvSpPr>
          <p:cNvPr id="44" name="src-num"/>
          <p:cNvSpPr txBox="1"/>
          <p:nvPr/>
        </p:nvSpPr>
        <p:spPr>
          <a:xfrm>
            <a:off x="502920" y="3501618"/>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18</a:t>
            </a:r>
          </a:p>
        </p:txBody>
      </p:sp>
      <p:sp>
        <p:nvSpPr>
          <p:cNvPr id="45" name="TextBox 44"/>
          <p:cNvSpPr txBox="1"/>
          <p:nvPr/>
        </p:nvSpPr>
        <p:spPr>
          <a:xfrm>
            <a:off x="978408" y="3501618"/>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API Magazine</a:t>
            </a:r>
          </a:p>
          <a:p>
            <a:pPr algn="l">
              <a:lnSpc>
                <a:spcPct val="116000"/>
              </a:lnSpc>
            </a:pPr>
            <a:r>
              <a:rPr sz="700" b="0">
                <a:solidFill>
                  <a:srgbClr val="5B6B84"/>
                </a:solidFill>
                <a:latin typeface="Arial"/>
              </a:rPr>
              <a:t>8 Sep 2026</a:t>
            </a:r>
          </a:p>
        </p:txBody>
      </p:sp>
      <p:sp>
        <p:nvSpPr>
          <p:cNvPr id="46" name="TextBox 45"/>
          <p:cNvSpPr txBox="1"/>
          <p:nvPr/>
        </p:nvSpPr>
        <p:spPr>
          <a:xfrm>
            <a:off x="3630168" y="3501618"/>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Australia’s data-centre boom is reshaping property markets (Oxford Economics)</a:t>
            </a:r>
          </a:p>
          <a:p>
            <a:pPr algn="l">
              <a:lnSpc>
                <a:spcPct val="116000"/>
              </a:lnSpc>
            </a:pPr>
            <a:r>
              <a:rPr sz="700" b="0">
                <a:solidFill>
                  <a:srgbClr val="5B6B84"/>
                </a:solidFill>
                <a:latin typeface="Arial"/>
              </a:rPr>
              <a:t>apimagazine.com.au/news/article/australias-data-centre-boom-is-reshaping-property-markets</a:t>
            </a:r>
          </a:p>
        </p:txBody>
      </p:sp>
      <p:sp>
        <p:nvSpPr>
          <p:cNvPr id="47" name="Rectangle 46"/>
          <p:cNvSpPr/>
          <p:nvPr/>
        </p:nvSpPr>
        <p:spPr>
          <a:xfrm>
            <a:off x="502920" y="3802164"/>
            <a:ext cx="11186129" cy="7620"/>
          </a:xfrm>
          <a:prstGeom prst="rect">
            <a:avLst/>
          </a:prstGeom>
          <a:solidFill>
            <a:srgbClr val="D7DEE9"/>
          </a:solidFill>
          <a:ln>
            <a:noFill/>
          </a:ln>
          <a:effectLst/>
        </p:spPr>
        <p:txBody>
          <a:bodyPr rtlCol="0" anchor="ctr" wrap="square">
            <a:noAutofit/>
          </a:bodyPr>
          <a:lstStyle/>
          <a:p>
            <a:pPr algn="ctr"/>
          </a:p>
        </p:txBody>
      </p:sp>
      <p:sp>
        <p:nvSpPr>
          <p:cNvPr id="48" name="src-num"/>
          <p:cNvSpPr txBox="1"/>
          <p:nvPr/>
        </p:nvSpPr>
        <p:spPr>
          <a:xfrm>
            <a:off x="502920" y="3808517"/>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19</a:t>
            </a:r>
          </a:p>
        </p:txBody>
      </p:sp>
      <p:sp>
        <p:nvSpPr>
          <p:cNvPr id="49" name="TextBox 48"/>
          <p:cNvSpPr txBox="1"/>
          <p:nvPr/>
        </p:nvSpPr>
        <p:spPr>
          <a:xfrm>
            <a:off x="978408" y="3808517"/>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Rod Terry / LinkedIn</a:t>
            </a:r>
          </a:p>
          <a:p>
            <a:pPr algn="l">
              <a:lnSpc>
                <a:spcPct val="116000"/>
              </a:lnSpc>
            </a:pPr>
            <a:r>
              <a:rPr sz="700" b="0">
                <a:solidFill>
                  <a:srgbClr val="5B6B84"/>
                </a:solidFill>
                <a:latin typeface="Arial"/>
              </a:rPr>
              <a:t>Jul 2026</a:t>
            </a:r>
          </a:p>
        </p:txBody>
      </p:sp>
      <p:sp>
        <p:nvSpPr>
          <p:cNvPr id="50" name="TextBox 49"/>
          <p:cNvSpPr txBox="1"/>
          <p:nvPr/>
        </p:nvSpPr>
        <p:spPr>
          <a:xfrm>
            <a:off x="3630168" y="3808517"/>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Data centres move closer to power</a:t>
            </a:r>
          </a:p>
          <a:p>
            <a:pPr algn="l">
              <a:lnSpc>
                <a:spcPct val="116000"/>
              </a:lnSpc>
            </a:pPr>
            <a:r>
              <a:rPr sz="700" b="0">
                <a:solidFill>
                  <a:srgbClr val="5B6B84"/>
                </a:solidFill>
                <a:latin typeface="Arial"/>
              </a:rPr>
              <a:t>linkedin.com/pulse/data-centres-move-closer-power-rod-terry-cpoyc</a:t>
            </a:r>
          </a:p>
        </p:txBody>
      </p:sp>
      <p:sp>
        <p:nvSpPr>
          <p:cNvPr id="51" name="Rectangle 50"/>
          <p:cNvSpPr/>
          <p:nvPr/>
        </p:nvSpPr>
        <p:spPr>
          <a:xfrm>
            <a:off x="502920" y="4109063"/>
            <a:ext cx="11186129" cy="7620"/>
          </a:xfrm>
          <a:prstGeom prst="rect">
            <a:avLst/>
          </a:prstGeom>
          <a:solidFill>
            <a:srgbClr val="D7DEE9"/>
          </a:solidFill>
          <a:ln>
            <a:noFill/>
          </a:ln>
          <a:effectLst/>
        </p:spPr>
        <p:txBody>
          <a:bodyPr rtlCol="0" anchor="ctr" wrap="square">
            <a:noAutofit/>
          </a:bodyPr>
          <a:lstStyle/>
          <a:p>
            <a:pPr algn="ctr"/>
          </a:p>
        </p:txBody>
      </p:sp>
      <p:sp>
        <p:nvSpPr>
          <p:cNvPr id="52" name="src-num"/>
          <p:cNvSpPr txBox="1"/>
          <p:nvPr/>
        </p:nvSpPr>
        <p:spPr>
          <a:xfrm>
            <a:off x="502920" y="4115416"/>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20</a:t>
            </a:r>
          </a:p>
        </p:txBody>
      </p:sp>
      <p:sp>
        <p:nvSpPr>
          <p:cNvPr id="53" name="TextBox 52"/>
          <p:cNvSpPr txBox="1"/>
          <p:nvPr/>
        </p:nvSpPr>
        <p:spPr>
          <a:xfrm>
            <a:off x="978408" y="4115416"/>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Climate Council / DC Byte</a:t>
            </a:r>
          </a:p>
          <a:p>
            <a:pPr algn="l">
              <a:lnSpc>
                <a:spcPct val="116000"/>
              </a:lnSpc>
            </a:pPr>
            <a:r>
              <a:rPr sz="700" b="0">
                <a:solidFill>
                  <a:srgbClr val="5B6B84"/>
                </a:solidFill>
                <a:latin typeface="Arial"/>
              </a:rPr>
              <a:t>Jun 2026</a:t>
            </a:r>
          </a:p>
        </p:txBody>
      </p:sp>
      <p:sp>
        <p:nvSpPr>
          <p:cNvPr id="54" name="TextBox 53"/>
          <p:cNvSpPr txBox="1"/>
          <p:nvPr/>
        </p:nvSpPr>
        <p:spPr>
          <a:xfrm>
            <a:off x="3630168" y="4115416"/>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Data Centres report (NSW 44 projects / 11.4 GW; AEMO IASR; price impacts)</a:t>
            </a:r>
          </a:p>
          <a:p>
            <a:pPr algn="l">
              <a:lnSpc>
                <a:spcPct val="116000"/>
              </a:lnSpc>
            </a:pPr>
            <a:r>
              <a:rPr sz="700" b="0">
                <a:solidFill>
                  <a:srgbClr val="5B6B84"/>
                </a:solidFill>
                <a:latin typeface="Arial"/>
              </a:rPr>
              <a:t>climatecouncil.org.au/wp-content/uploads/2026/06/CC-Report-Data-Centres.pdf</a:t>
            </a:r>
          </a:p>
        </p:txBody>
      </p:sp>
      <p:sp>
        <p:nvSpPr>
          <p:cNvPr id="55" name="Rectangle 54"/>
          <p:cNvSpPr/>
          <p:nvPr/>
        </p:nvSpPr>
        <p:spPr>
          <a:xfrm>
            <a:off x="502920" y="4415962"/>
            <a:ext cx="11186129" cy="7620"/>
          </a:xfrm>
          <a:prstGeom prst="rect">
            <a:avLst/>
          </a:prstGeom>
          <a:solidFill>
            <a:srgbClr val="D7DEE9"/>
          </a:solidFill>
          <a:ln>
            <a:noFill/>
          </a:ln>
          <a:effectLst/>
        </p:spPr>
        <p:txBody>
          <a:bodyPr rtlCol="0" anchor="ctr" wrap="square">
            <a:noAutofit/>
          </a:bodyPr>
          <a:lstStyle/>
          <a:p>
            <a:pPr algn="ctr"/>
          </a:p>
        </p:txBody>
      </p:sp>
      <p:sp>
        <p:nvSpPr>
          <p:cNvPr id="56" name="src-num"/>
          <p:cNvSpPr txBox="1"/>
          <p:nvPr/>
        </p:nvSpPr>
        <p:spPr>
          <a:xfrm>
            <a:off x="502920" y="4422315"/>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21</a:t>
            </a:r>
          </a:p>
        </p:txBody>
      </p:sp>
      <p:sp>
        <p:nvSpPr>
          <p:cNvPr id="57" name="TextBox 56"/>
          <p:cNvSpPr txBox="1"/>
          <p:nvPr/>
        </p:nvSpPr>
        <p:spPr>
          <a:xfrm>
            <a:off x="978408" y="4422315"/>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The Good Builder</a:t>
            </a:r>
          </a:p>
          <a:p>
            <a:pPr algn="l">
              <a:lnSpc>
                <a:spcPct val="116000"/>
              </a:lnSpc>
            </a:pPr>
            <a:r>
              <a:rPr sz="700" b="0">
                <a:solidFill>
                  <a:srgbClr val="5B6B84"/>
                </a:solidFill>
                <a:latin typeface="Arial"/>
              </a:rPr>
              <a:t>6 May 2026</a:t>
            </a:r>
          </a:p>
        </p:txBody>
      </p:sp>
      <p:sp>
        <p:nvSpPr>
          <p:cNvPr id="58" name="TextBox 57"/>
          <p:cNvSpPr txBox="1"/>
          <p:nvPr/>
        </p:nvSpPr>
        <p:spPr>
          <a:xfrm>
            <a:off x="3630168" y="4422315"/>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When AI needs a building permit (NSW SSD 3.67 GW; Project Meridien)</a:t>
            </a:r>
          </a:p>
          <a:p>
            <a:pPr algn="l">
              <a:lnSpc>
                <a:spcPct val="116000"/>
              </a:lnSpc>
            </a:pPr>
            <a:r>
              <a:rPr sz="700" b="0">
                <a:solidFill>
                  <a:srgbClr val="5B6B84"/>
                </a:solidFill>
                <a:latin typeface="Arial"/>
              </a:rPr>
              <a:t>thegoodbuilder.com.au/when-ai-needs-a-building-permit-.../</a:t>
            </a:r>
          </a:p>
        </p:txBody>
      </p:sp>
      <p:sp>
        <p:nvSpPr>
          <p:cNvPr id="59" name="Rectangle 58"/>
          <p:cNvSpPr/>
          <p:nvPr/>
        </p:nvSpPr>
        <p:spPr>
          <a:xfrm>
            <a:off x="502920" y="4722861"/>
            <a:ext cx="11186129" cy="7620"/>
          </a:xfrm>
          <a:prstGeom prst="rect">
            <a:avLst/>
          </a:prstGeom>
          <a:solidFill>
            <a:srgbClr val="D7DEE9"/>
          </a:solidFill>
          <a:ln>
            <a:noFill/>
          </a:ln>
          <a:effectLst/>
        </p:spPr>
        <p:txBody>
          <a:bodyPr rtlCol="0" anchor="ctr" wrap="square">
            <a:noAutofit/>
          </a:bodyPr>
          <a:lstStyle/>
          <a:p>
            <a:pPr algn="ctr"/>
          </a:p>
        </p:txBody>
      </p:sp>
      <p:sp>
        <p:nvSpPr>
          <p:cNvPr id="60" name="src-num"/>
          <p:cNvSpPr txBox="1"/>
          <p:nvPr/>
        </p:nvSpPr>
        <p:spPr>
          <a:xfrm>
            <a:off x="502920" y="4729214"/>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22</a:t>
            </a:r>
          </a:p>
        </p:txBody>
      </p:sp>
      <p:sp>
        <p:nvSpPr>
          <p:cNvPr id="61" name="TextBox 60"/>
          <p:cNvSpPr txBox="1"/>
          <p:nvPr/>
        </p:nvSpPr>
        <p:spPr>
          <a:xfrm>
            <a:off x="978408" y="4729214"/>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w.media via EcoGPT</a:t>
            </a:r>
          </a:p>
          <a:p>
            <a:pPr algn="l">
              <a:lnSpc>
                <a:spcPct val="116000"/>
              </a:lnSpc>
            </a:pPr>
            <a:r>
              <a:rPr sz="700" b="0">
                <a:solidFill>
                  <a:srgbClr val="5B6B84"/>
                </a:solidFill>
                <a:latin typeface="Arial"/>
              </a:rPr>
              <a:t>27 Mar 2026 / Apr 2026</a:t>
            </a:r>
          </a:p>
        </p:txBody>
      </p:sp>
      <p:sp>
        <p:nvSpPr>
          <p:cNvPr id="62" name="TextBox 61"/>
          <p:cNvSpPr txBox="1"/>
          <p:nvPr/>
        </p:nvSpPr>
        <p:spPr>
          <a:xfrm>
            <a:off x="3630168" y="4729214"/>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NSW IDA 15 projects A$51.9bn; policy tracker (AWS 80 MW, Anthropic MoU)</a:t>
            </a:r>
          </a:p>
          <a:p>
            <a:pPr algn="l">
              <a:lnSpc>
                <a:spcPct val="116000"/>
              </a:lnSpc>
            </a:pPr>
            <a:r>
              <a:rPr sz="700" b="0">
                <a:solidFill>
                  <a:srgbClr val="5B6B84"/>
                </a:solidFill>
                <a:latin typeface="Arial"/>
              </a:rPr>
              <a:t>ecogpt.com/policy-tracker/australia</a:t>
            </a:r>
          </a:p>
        </p:txBody>
      </p:sp>
      <p:sp>
        <p:nvSpPr>
          <p:cNvPr id="63" name="Rectangle 62"/>
          <p:cNvSpPr/>
          <p:nvPr/>
        </p:nvSpPr>
        <p:spPr>
          <a:xfrm>
            <a:off x="502920" y="5029760"/>
            <a:ext cx="11186129" cy="7620"/>
          </a:xfrm>
          <a:prstGeom prst="rect">
            <a:avLst/>
          </a:prstGeom>
          <a:solidFill>
            <a:srgbClr val="D7DEE9"/>
          </a:solidFill>
          <a:ln>
            <a:noFill/>
          </a:ln>
          <a:effectLst/>
        </p:spPr>
        <p:txBody>
          <a:bodyPr rtlCol="0" anchor="ctr" wrap="square">
            <a:noAutofit/>
          </a:bodyPr>
          <a:lstStyle/>
          <a:p>
            <a:pPr algn="ctr"/>
          </a:p>
        </p:txBody>
      </p:sp>
      <p:sp>
        <p:nvSpPr>
          <p:cNvPr id="64" name="src-num"/>
          <p:cNvSpPr txBox="1"/>
          <p:nvPr/>
        </p:nvSpPr>
        <p:spPr>
          <a:xfrm>
            <a:off x="502920" y="5036113"/>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23</a:t>
            </a:r>
          </a:p>
        </p:txBody>
      </p:sp>
      <p:sp>
        <p:nvSpPr>
          <p:cNvPr id="65" name="TextBox 64"/>
          <p:cNvSpPr txBox="1"/>
          <p:nvPr/>
        </p:nvSpPr>
        <p:spPr>
          <a:xfrm>
            <a:off x="978408" y="5036113"/>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NSW Planning Portal</a:t>
            </a:r>
          </a:p>
          <a:p>
            <a:pPr algn="l">
              <a:lnSpc>
                <a:spcPct val="116000"/>
              </a:lnSpc>
            </a:pPr>
            <a:r>
              <a:rPr sz="700" b="0">
                <a:solidFill>
                  <a:srgbClr val="5B6B84"/>
                </a:solidFill>
                <a:latin typeface="Arial"/>
              </a:rPr>
              <a:t>Nov 2025</a:t>
            </a:r>
          </a:p>
        </p:txBody>
      </p:sp>
      <p:sp>
        <p:nvSpPr>
          <p:cNvPr id="66" name="TextBox 65"/>
          <p:cNvSpPr txBox="1"/>
          <p:nvPr/>
        </p:nvSpPr>
        <p:spPr>
          <a:xfrm>
            <a:off x="3630168" y="5036113"/>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Marsden Park Data Centre SSD (CDC 504 MW)</a:t>
            </a:r>
          </a:p>
          <a:p>
            <a:pPr algn="l">
              <a:lnSpc>
                <a:spcPct val="116000"/>
              </a:lnSpc>
            </a:pPr>
            <a:r>
              <a:rPr sz="700" b="0">
                <a:solidFill>
                  <a:srgbClr val="5B6B84"/>
                </a:solidFill>
                <a:latin typeface="Arial"/>
              </a:rPr>
              <a:t>planningportal.nsw.gov.au/major-projects/projects/marsden-park-data-centre</a:t>
            </a:r>
          </a:p>
        </p:txBody>
      </p:sp>
      <p:sp>
        <p:nvSpPr>
          <p:cNvPr id="67" name="Rectangle 66"/>
          <p:cNvSpPr/>
          <p:nvPr/>
        </p:nvSpPr>
        <p:spPr>
          <a:xfrm>
            <a:off x="502920" y="5336659"/>
            <a:ext cx="11186129" cy="7620"/>
          </a:xfrm>
          <a:prstGeom prst="rect">
            <a:avLst/>
          </a:prstGeom>
          <a:solidFill>
            <a:srgbClr val="D7DEE9"/>
          </a:solidFill>
          <a:ln>
            <a:noFill/>
          </a:ln>
          <a:effectLst/>
        </p:spPr>
        <p:txBody>
          <a:bodyPr rtlCol="0" anchor="ctr" wrap="square">
            <a:noAutofit/>
          </a:bodyPr>
          <a:lstStyle/>
          <a:p>
            <a:pPr algn="ctr"/>
          </a:p>
        </p:txBody>
      </p:sp>
      <p:sp>
        <p:nvSpPr>
          <p:cNvPr id="68" name="src-num"/>
          <p:cNvSpPr txBox="1"/>
          <p:nvPr/>
        </p:nvSpPr>
        <p:spPr>
          <a:xfrm>
            <a:off x="502920" y="5343012"/>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24</a:t>
            </a:r>
          </a:p>
        </p:txBody>
      </p:sp>
      <p:sp>
        <p:nvSpPr>
          <p:cNvPr id="69" name="TextBox 68"/>
          <p:cNvSpPr txBox="1"/>
          <p:nvPr/>
        </p:nvSpPr>
        <p:spPr>
          <a:xfrm>
            <a:off x="978408" y="5343012"/>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iEnvironmental</a:t>
            </a:r>
          </a:p>
          <a:p>
            <a:pPr algn="l">
              <a:lnSpc>
                <a:spcPct val="116000"/>
              </a:lnSpc>
            </a:pPr>
            <a:r>
              <a:rPr sz="700" b="0">
                <a:solidFill>
                  <a:srgbClr val="5B6B84"/>
                </a:solidFill>
                <a:latin typeface="Arial"/>
              </a:rPr>
              <a:t>16 Jun 2026</a:t>
            </a:r>
          </a:p>
        </p:txBody>
      </p:sp>
      <p:sp>
        <p:nvSpPr>
          <p:cNvPr id="70" name="TextBox 69"/>
          <p:cNvSpPr txBox="1"/>
          <p:nvPr/>
        </p:nvSpPr>
        <p:spPr>
          <a:xfrm>
            <a:off x="3630168" y="5343012"/>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Where are Australia’s AI data centres</a:t>
            </a:r>
          </a:p>
          <a:p>
            <a:pPr algn="l">
              <a:lnSpc>
                <a:spcPct val="116000"/>
              </a:lnSpc>
            </a:pPr>
            <a:r>
              <a:rPr sz="700" b="0">
                <a:solidFill>
                  <a:srgbClr val="5B6B84"/>
                </a:solidFill>
                <a:latin typeface="Arial"/>
              </a:rPr>
              <a:t>ienvi.com.au/where-are-australia-s-ai-data-centres-.../</a:t>
            </a:r>
          </a:p>
        </p:txBody>
      </p:sp>
      <p:sp>
        <p:nvSpPr>
          <p:cNvPr id="71" name="Rectangle 70"/>
          <p:cNvSpPr/>
          <p:nvPr/>
        </p:nvSpPr>
        <p:spPr>
          <a:xfrm>
            <a:off x="502920" y="5643558"/>
            <a:ext cx="11186129" cy="7620"/>
          </a:xfrm>
          <a:prstGeom prst="rect">
            <a:avLst/>
          </a:prstGeom>
          <a:solidFill>
            <a:srgbClr val="D7DEE9"/>
          </a:solidFill>
          <a:ln>
            <a:noFill/>
          </a:ln>
          <a:effectLst/>
        </p:spPr>
        <p:txBody>
          <a:bodyPr rtlCol="0" anchor="ctr" wrap="square">
            <a:noAutofit/>
          </a:bodyPr>
          <a:lstStyle/>
          <a:p>
            <a:pPr algn="ctr"/>
          </a:p>
        </p:txBody>
      </p:sp>
      <p:sp>
        <p:nvSpPr>
          <p:cNvPr id="72" name="src-num"/>
          <p:cNvSpPr txBox="1"/>
          <p:nvPr/>
        </p:nvSpPr>
        <p:spPr>
          <a:xfrm>
            <a:off x="502920" y="5649911"/>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25</a:t>
            </a:r>
          </a:p>
        </p:txBody>
      </p:sp>
      <p:sp>
        <p:nvSpPr>
          <p:cNvPr id="73" name="TextBox 72"/>
          <p:cNvSpPr txBox="1"/>
          <p:nvPr/>
        </p:nvSpPr>
        <p:spPr>
          <a:xfrm>
            <a:off x="978408" y="5649911"/>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Troview Intelligence</a:t>
            </a:r>
          </a:p>
          <a:p>
            <a:pPr algn="l">
              <a:lnSpc>
                <a:spcPct val="116000"/>
              </a:lnSpc>
            </a:pPr>
            <a:r>
              <a:rPr sz="700" b="0">
                <a:solidFill>
                  <a:srgbClr val="5B6B84"/>
                </a:solidFill>
                <a:latin typeface="Arial"/>
              </a:rPr>
              <a:t>Jun 2026</a:t>
            </a:r>
          </a:p>
        </p:txBody>
      </p:sp>
      <p:sp>
        <p:nvSpPr>
          <p:cNvPr id="74" name="TextBox 73"/>
          <p:cNvSpPr txBox="1"/>
          <p:nvPr/>
        </p:nvSpPr>
        <p:spPr>
          <a:xfrm>
            <a:off x="3630168" y="5649911"/>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Sydney cooling &amp; energy infrastructure real estate market</a:t>
            </a:r>
          </a:p>
          <a:p>
            <a:pPr algn="l">
              <a:lnSpc>
                <a:spcPct val="116000"/>
              </a:lnSpc>
            </a:pPr>
            <a:r>
              <a:rPr sz="700" b="0">
                <a:solidFill>
                  <a:srgbClr val="5B6B84"/>
                </a:solidFill>
                <a:latin typeface="Arial"/>
              </a:rPr>
              <a:t>troviewintelligence.com/reports/sydney-cooling-and-energy-infrastructure-real-estate-market</a:t>
            </a:r>
          </a:p>
        </p:txBody>
      </p:sp>
      <p:sp>
        <p:nvSpPr>
          <p:cNvPr id="75" name="Rectangle 74"/>
          <p:cNvSpPr/>
          <p:nvPr/>
        </p:nvSpPr>
        <p:spPr>
          <a:xfrm>
            <a:off x="502920" y="5950457"/>
            <a:ext cx="11186129" cy="11430"/>
          </a:xfrm>
          <a:prstGeom prst="rect">
            <a:avLst/>
          </a:prstGeom>
          <a:solidFill>
            <a:srgbClr val="0A1E3C"/>
          </a:solidFill>
          <a:ln>
            <a:noFill/>
          </a:ln>
          <a:effectLst/>
        </p:spPr>
        <p:txBody>
          <a:bodyPr rtlCol="0" anchor="ctr" wrap="square">
            <a:noAutofit/>
          </a:bodyPr>
          <a:lstStyle/>
          <a:p>
            <a:pPr algn="ct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14 · Source log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78</a:t>
            </a:r>
          </a:p>
        </p:txBody>
      </p:sp>
      <p:sp>
        <p:nvSpPr>
          <p:cNvPr id="9" name="TextBox 8"/>
          <p:cNvSpPr txBox="1"/>
          <p:nvPr/>
        </p:nvSpPr>
        <p:spPr>
          <a:xfrm>
            <a:off x="502920" y="576072"/>
            <a:ext cx="6400800"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Source log (continued)</a:t>
            </a:r>
          </a:p>
        </p:txBody>
      </p:sp>
      <p:sp>
        <p:nvSpPr>
          <p:cNvPr id="10" name="Rectangle 9"/>
          <p:cNvSpPr/>
          <p:nvPr/>
        </p:nvSpPr>
        <p:spPr>
          <a:xfrm>
            <a:off x="502920" y="951585"/>
            <a:ext cx="11186129" cy="11430"/>
          </a:xfrm>
          <a:prstGeom prst="rect">
            <a:avLst/>
          </a:prstGeom>
          <a:solidFill>
            <a:srgbClr val="0A1E3C"/>
          </a:solidFill>
          <a:ln>
            <a:noFill/>
          </a:ln>
          <a:effectLst/>
        </p:spPr>
        <p:txBody>
          <a:bodyPr rtlCol="0" anchor="ctr" wrap="square">
            <a:noAutofit/>
          </a:bodyPr>
          <a:lstStyle/>
          <a:p>
            <a:pPr algn="ctr"/>
          </a:p>
        </p:txBody>
      </p:sp>
      <p:sp>
        <p:nvSpPr>
          <p:cNvPr id="11" name="TextBox 10"/>
          <p:cNvSpPr txBox="1"/>
          <p:nvPr/>
        </p:nvSpPr>
        <p:spPr>
          <a:xfrm>
            <a:off x="502920" y="1011021"/>
            <a:ext cx="329184" cy="146304"/>
          </a:xfrm>
          <a:prstGeom prst="rect">
            <a:avLst/>
          </a:prstGeom>
          <a:noFill/>
        </p:spPr>
        <p:txBody>
          <a:bodyPr wrap="square" anchor="t" lIns="0" tIns="0" rIns="0" bIns="0">
            <a:noAutofit/>
          </a:bodyPr>
          <a:lstStyle/>
          <a:p>
            <a:pPr algn="r">
              <a:lnSpc>
                <a:spcPct val="116000"/>
              </a:lnSpc>
            </a:pPr>
            <a:r>
              <a:rPr sz="860" b="1">
                <a:solidFill>
                  <a:srgbClr val="0A1E3C"/>
                </a:solidFill>
                <a:latin typeface="Arial"/>
              </a:rPr>
              <a:t>No.</a:t>
            </a:r>
          </a:p>
        </p:txBody>
      </p:sp>
      <p:sp>
        <p:nvSpPr>
          <p:cNvPr id="12" name="TextBox 11"/>
          <p:cNvSpPr txBox="1"/>
          <p:nvPr/>
        </p:nvSpPr>
        <p:spPr>
          <a:xfrm>
            <a:off x="978408" y="1011021"/>
            <a:ext cx="2487168" cy="146304"/>
          </a:xfrm>
          <a:prstGeom prst="rect">
            <a:avLst/>
          </a:prstGeom>
          <a:noFill/>
        </p:spPr>
        <p:txBody>
          <a:bodyPr wrap="square" anchor="t" lIns="0" tIns="0" rIns="0" bIns="0">
            <a:noAutofit/>
          </a:bodyPr>
          <a:lstStyle/>
          <a:p>
            <a:pPr algn="l">
              <a:lnSpc>
                <a:spcPct val="116000"/>
              </a:lnSpc>
            </a:pPr>
            <a:r>
              <a:rPr sz="860" b="1">
                <a:solidFill>
                  <a:srgbClr val="0A1E3C"/>
                </a:solidFill>
                <a:latin typeface="Arial"/>
              </a:rPr>
              <a:t>Publisher and date</a:t>
            </a:r>
          </a:p>
        </p:txBody>
      </p:sp>
      <p:sp>
        <p:nvSpPr>
          <p:cNvPr id="13" name="TextBox 12"/>
          <p:cNvSpPr txBox="1"/>
          <p:nvPr/>
        </p:nvSpPr>
        <p:spPr>
          <a:xfrm>
            <a:off x="3630168" y="1011021"/>
            <a:ext cx="3657600" cy="146304"/>
          </a:xfrm>
          <a:prstGeom prst="rect">
            <a:avLst/>
          </a:prstGeom>
          <a:noFill/>
        </p:spPr>
        <p:txBody>
          <a:bodyPr wrap="square" anchor="t" lIns="0" tIns="0" rIns="0" bIns="0">
            <a:noAutofit/>
          </a:bodyPr>
          <a:lstStyle/>
          <a:p>
            <a:pPr algn="l">
              <a:lnSpc>
                <a:spcPct val="116000"/>
              </a:lnSpc>
            </a:pPr>
            <a:r>
              <a:rPr sz="860" b="1">
                <a:solidFill>
                  <a:srgbClr val="0A1E3C"/>
                </a:solidFill>
                <a:latin typeface="Arial"/>
              </a:rPr>
              <a:t>Title and locator</a:t>
            </a:r>
          </a:p>
        </p:txBody>
      </p:sp>
      <p:sp>
        <p:nvSpPr>
          <p:cNvPr id="14" name="TextBox 13"/>
          <p:cNvSpPr txBox="1"/>
          <p:nvPr/>
        </p:nvSpPr>
        <p:spPr>
          <a:xfrm>
            <a:off x="9494489" y="1011021"/>
            <a:ext cx="2194560" cy="146304"/>
          </a:xfrm>
          <a:prstGeom prst="rect">
            <a:avLst/>
          </a:prstGeom>
          <a:noFill/>
        </p:spPr>
        <p:txBody>
          <a:bodyPr wrap="square" anchor="t" lIns="0" tIns="0" rIns="0" bIns="0">
            <a:noAutofit/>
          </a:bodyPr>
          <a:lstStyle/>
          <a:p>
            <a:pPr algn="r">
              <a:lnSpc>
                <a:spcPct val="116000"/>
              </a:lnSpc>
            </a:pPr>
            <a:r>
              <a:rPr sz="860" b="1">
                <a:solidFill>
                  <a:srgbClr val="C2410C"/>
                </a:solidFill>
                <a:latin typeface="Arial"/>
              </a:rPr>
              <a:t>Entries 26–39</a:t>
            </a:r>
          </a:p>
        </p:txBody>
      </p:sp>
      <p:sp>
        <p:nvSpPr>
          <p:cNvPr id="15" name="Rectangle 14"/>
          <p:cNvSpPr/>
          <p:nvPr/>
        </p:nvSpPr>
        <p:spPr>
          <a:xfrm>
            <a:off x="502920" y="1187043"/>
            <a:ext cx="11186129" cy="11430"/>
          </a:xfrm>
          <a:prstGeom prst="rect">
            <a:avLst/>
          </a:prstGeom>
          <a:solidFill>
            <a:srgbClr val="0A1E3C"/>
          </a:solidFill>
          <a:ln>
            <a:noFill/>
          </a:ln>
          <a:effectLst/>
        </p:spPr>
        <p:txBody>
          <a:bodyPr rtlCol="0" anchor="ctr" wrap="square">
            <a:noAutofit/>
          </a:bodyPr>
          <a:lstStyle/>
          <a:p>
            <a:pPr algn="ctr"/>
          </a:p>
        </p:txBody>
      </p:sp>
      <p:sp>
        <p:nvSpPr>
          <p:cNvPr id="16" name="src-num"/>
          <p:cNvSpPr txBox="1"/>
          <p:nvPr/>
        </p:nvSpPr>
        <p:spPr>
          <a:xfrm>
            <a:off x="502920" y="1212251"/>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26</a:t>
            </a:r>
          </a:p>
        </p:txBody>
      </p:sp>
      <p:sp>
        <p:nvSpPr>
          <p:cNvPr id="17" name="TextBox 16"/>
          <p:cNvSpPr txBox="1"/>
          <p:nvPr/>
        </p:nvSpPr>
        <p:spPr>
          <a:xfrm>
            <a:off x="978408" y="1212251"/>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Next West Observer</a:t>
            </a:r>
          </a:p>
          <a:p>
            <a:pPr algn="l">
              <a:lnSpc>
                <a:spcPct val="116000"/>
              </a:lnSpc>
            </a:pPr>
            <a:r>
              <a:rPr sz="700" b="0">
                <a:solidFill>
                  <a:srgbClr val="5B6B84"/>
                </a:solidFill>
                <a:latin typeface="Arial"/>
              </a:rPr>
              <a:t>3 Aug 2026</a:t>
            </a:r>
          </a:p>
        </p:txBody>
      </p:sp>
      <p:sp>
        <p:nvSpPr>
          <p:cNvPr id="18" name="TextBox 17"/>
          <p:cNvSpPr txBox="1"/>
          <p:nvPr/>
        </p:nvSpPr>
        <p:spPr>
          <a:xfrm>
            <a:off x="3630168" y="1212251"/>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Data centre politics part 1 (Melbourne’s west)</a:t>
            </a:r>
          </a:p>
          <a:p>
            <a:pPr algn="l">
              <a:lnSpc>
                <a:spcPct val="116000"/>
              </a:lnSpc>
            </a:pPr>
            <a:r>
              <a:rPr sz="700" b="0">
                <a:solidFill>
                  <a:srgbClr val="5B6B84"/>
                </a:solidFill>
                <a:latin typeface="Arial"/>
              </a:rPr>
              <a:t>nextwestobserver.com.au/data-centre-politics-part-1</a:t>
            </a:r>
          </a:p>
        </p:txBody>
      </p:sp>
      <p:sp>
        <p:nvSpPr>
          <p:cNvPr id="19" name="Rectangle 18"/>
          <p:cNvSpPr/>
          <p:nvPr/>
        </p:nvSpPr>
        <p:spPr>
          <a:xfrm>
            <a:off x="502920" y="1520222"/>
            <a:ext cx="11186129" cy="7620"/>
          </a:xfrm>
          <a:prstGeom prst="rect">
            <a:avLst/>
          </a:prstGeom>
          <a:solidFill>
            <a:srgbClr val="D7DEE9"/>
          </a:solidFill>
          <a:ln>
            <a:noFill/>
          </a:ln>
          <a:effectLst/>
        </p:spPr>
        <p:txBody>
          <a:bodyPr rtlCol="0" anchor="ctr" wrap="square">
            <a:noAutofit/>
          </a:bodyPr>
          <a:lstStyle/>
          <a:p>
            <a:pPr algn="ctr"/>
          </a:p>
        </p:txBody>
      </p:sp>
      <p:sp>
        <p:nvSpPr>
          <p:cNvPr id="20" name="src-num"/>
          <p:cNvSpPr txBox="1"/>
          <p:nvPr/>
        </p:nvSpPr>
        <p:spPr>
          <a:xfrm>
            <a:off x="502920" y="1534000"/>
            <a:ext cx="329184" cy="414284"/>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27</a:t>
            </a:r>
          </a:p>
        </p:txBody>
      </p:sp>
      <p:sp>
        <p:nvSpPr>
          <p:cNvPr id="21" name="TextBox 20"/>
          <p:cNvSpPr txBox="1"/>
          <p:nvPr/>
        </p:nvSpPr>
        <p:spPr>
          <a:xfrm>
            <a:off x="978408" y="1534000"/>
            <a:ext cx="2487168" cy="414284"/>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DataCenterMap</a:t>
            </a:r>
          </a:p>
          <a:p>
            <a:pPr algn="l">
              <a:lnSpc>
                <a:spcPct val="116000"/>
              </a:lnSpc>
            </a:pPr>
            <a:r>
              <a:rPr sz="700" b="0">
                <a:solidFill>
                  <a:srgbClr val="5B6B84"/>
                </a:solidFill>
                <a:latin typeface="Arial"/>
              </a:rPr>
              <a:t>live directory; 2026 retrieval, re-read refused 21 Sep 2026 (HTTP 429)</a:t>
            </a:r>
          </a:p>
        </p:txBody>
      </p:sp>
      <p:sp>
        <p:nvSpPr>
          <p:cNvPr id="22" name="TextBox 21"/>
          <p:cNvSpPr txBox="1"/>
          <p:nvPr/>
        </p:nvSpPr>
        <p:spPr>
          <a:xfrm>
            <a:off x="3630168" y="1534000"/>
            <a:ext cx="8058881" cy="414284"/>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Melbourne data centres (MEL1 PUE 1.15)</a:t>
            </a:r>
          </a:p>
          <a:p>
            <a:pPr algn="l">
              <a:lnSpc>
                <a:spcPct val="116000"/>
              </a:lnSpc>
            </a:pPr>
            <a:r>
              <a:rPr sz="700" b="0">
                <a:solidFill>
                  <a:srgbClr val="5B6B84"/>
                </a:solidFill>
                <a:latin typeface="Arial"/>
              </a:rPr>
              <a:t>datacentermap.com/australia/melbourne/</a:t>
            </a:r>
          </a:p>
        </p:txBody>
      </p:sp>
      <p:sp>
        <p:nvSpPr>
          <p:cNvPr id="23" name="Rectangle 22"/>
          <p:cNvSpPr/>
          <p:nvPr/>
        </p:nvSpPr>
        <p:spPr>
          <a:xfrm>
            <a:off x="502920" y="1965720"/>
            <a:ext cx="11186129" cy="7620"/>
          </a:xfrm>
          <a:prstGeom prst="rect">
            <a:avLst/>
          </a:prstGeom>
          <a:solidFill>
            <a:srgbClr val="D7DEE9"/>
          </a:solidFill>
          <a:ln>
            <a:noFill/>
          </a:ln>
          <a:effectLst/>
        </p:spPr>
        <p:txBody>
          <a:bodyPr rtlCol="0" anchor="ctr" wrap="square">
            <a:noAutofit/>
          </a:bodyPr>
          <a:lstStyle/>
          <a:p>
            <a:pPr algn="ctr"/>
          </a:p>
        </p:txBody>
      </p:sp>
      <p:sp>
        <p:nvSpPr>
          <p:cNvPr id="24" name="src-num"/>
          <p:cNvSpPr txBox="1"/>
          <p:nvPr/>
        </p:nvSpPr>
        <p:spPr>
          <a:xfrm>
            <a:off x="502920" y="1979498"/>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28</a:t>
            </a:r>
          </a:p>
        </p:txBody>
      </p:sp>
      <p:sp>
        <p:nvSpPr>
          <p:cNvPr id="25" name="TextBox 24"/>
          <p:cNvSpPr txBox="1"/>
          <p:nvPr/>
        </p:nvSpPr>
        <p:spPr>
          <a:xfrm>
            <a:off x="978408" y="1979498"/>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JLL</a:t>
            </a:r>
          </a:p>
          <a:p>
            <a:pPr algn="l">
              <a:lnSpc>
                <a:spcPct val="116000"/>
              </a:lnSpc>
            </a:pPr>
            <a:r>
              <a:rPr sz="700" b="0">
                <a:solidFill>
                  <a:srgbClr val="5B6B84"/>
                </a:solidFill>
                <a:latin typeface="Arial"/>
              </a:rPr>
              <a:t>13 Oct 2025</a:t>
            </a:r>
          </a:p>
        </p:txBody>
      </p:sp>
      <p:sp>
        <p:nvSpPr>
          <p:cNvPr id="26" name="TextBox 25"/>
          <p:cNvSpPr txBox="1"/>
          <p:nvPr/>
        </p:nvSpPr>
        <p:spPr>
          <a:xfrm>
            <a:off x="3630168" y="1979498"/>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Melbourne Data Centre Market Dynamics H1 2025</a:t>
            </a:r>
          </a:p>
          <a:p>
            <a:pPr algn="l">
              <a:lnSpc>
                <a:spcPct val="116000"/>
              </a:lnSpc>
            </a:pPr>
            <a:r>
              <a:rPr sz="700" b="0">
                <a:solidFill>
                  <a:srgbClr val="5B6B84"/>
                </a:solidFill>
                <a:latin typeface="Arial"/>
              </a:rPr>
              <a:t>jll.com/en-au/insights/market-dynamics/melbourne-data-centre</a:t>
            </a:r>
          </a:p>
        </p:txBody>
      </p:sp>
      <p:sp>
        <p:nvSpPr>
          <p:cNvPr id="27" name="Rectangle 26"/>
          <p:cNvSpPr/>
          <p:nvPr/>
        </p:nvSpPr>
        <p:spPr>
          <a:xfrm>
            <a:off x="502920" y="2287469"/>
            <a:ext cx="11186129" cy="7620"/>
          </a:xfrm>
          <a:prstGeom prst="rect">
            <a:avLst/>
          </a:prstGeom>
          <a:solidFill>
            <a:srgbClr val="D7DEE9"/>
          </a:solidFill>
          <a:ln>
            <a:noFill/>
          </a:ln>
          <a:effectLst/>
        </p:spPr>
        <p:txBody>
          <a:bodyPr rtlCol="0" anchor="ctr" wrap="square">
            <a:noAutofit/>
          </a:bodyPr>
          <a:lstStyle/>
          <a:p>
            <a:pPr algn="ctr"/>
          </a:p>
        </p:txBody>
      </p:sp>
      <p:sp>
        <p:nvSpPr>
          <p:cNvPr id="28" name="src-num"/>
          <p:cNvSpPr txBox="1"/>
          <p:nvPr/>
        </p:nvSpPr>
        <p:spPr>
          <a:xfrm>
            <a:off x="502920" y="2301247"/>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29</a:t>
            </a:r>
          </a:p>
        </p:txBody>
      </p:sp>
      <p:sp>
        <p:nvSpPr>
          <p:cNvPr id="29" name="TextBox 28"/>
          <p:cNvSpPr txBox="1"/>
          <p:nvPr/>
        </p:nvSpPr>
        <p:spPr>
          <a:xfrm>
            <a:off x="978408" y="2301247"/>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JLL</a:t>
            </a:r>
          </a:p>
          <a:p>
            <a:pPr algn="l">
              <a:lnSpc>
                <a:spcPct val="116000"/>
              </a:lnSpc>
            </a:pPr>
            <a:r>
              <a:rPr sz="700" b="0">
                <a:solidFill>
                  <a:srgbClr val="5B6B84"/>
                </a:solidFill>
                <a:latin typeface="Arial"/>
              </a:rPr>
              <a:t>10 Mar 2026</a:t>
            </a:r>
          </a:p>
        </p:txBody>
      </p:sp>
      <p:sp>
        <p:nvSpPr>
          <p:cNvPr id="30" name="TextBox 29"/>
          <p:cNvSpPr txBox="1"/>
          <p:nvPr/>
        </p:nvSpPr>
        <p:spPr>
          <a:xfrm>
            <a:off x="3630168" y="2301247"/>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Asia-Pacific Data Centre market dynamics (year-end 2025)</a:t>
            </a:r>
          </a:p>
          <a:p>
            <a:pPr algn="l">
              <a:lnSpc>
                <a:spcPct val="116000"/>
              </a:lnSpc>
            </a:pPr>
            <a:r>
              <a:rPr sz="700" b="0">
                <a:solidFill>
                  <a:srgbClr val="5B6B84"/>
                </a:solidFill>
                <a:latin typeface="Arial"/>
              </a:rPr>
              <a:t>jll.com/en-hk/insights/market-dynamics/asia-pacific-data-centre</a:t>
            </a:r>
          </a:p>
        </p:txBody>
      </p:sp>
      <p:sp>
        <p:nvSpPr>
          <p:cNvPr id="31" name="Rectangle 30"/>
          <p:cNvSpPr/>
          <p:nvPr/>
        </p:nvSpPr>
        <p:spPr>
          <a:xfrm>
            <a:off x="502920" y="2609218"/>
            <a:ext cx="11186129" cy="7620"/>
          </a:xfrm>
          <a:prstGeom prst="rect">
            <a:avLst/>
          </a:prstGeom>
          <a:solidFill>
            <a:srgbClr val="D7DEE9"/>
          </a:solidFill>
          <a:ln>
            <a:noFill/>
          </a:ln>
          <a:effectLst/>
        </p:spPr>
        <p:txBody>
          <a:bodyPr rtlCol="0" anchor="ctr" wrap="square">
            <a:noAutofit/>
          </a:bodyPr>
          <a:lstStyle/>
          <a:p>
            <a:pPr algn="ctr"/>
          </a:p>
        </p:txBody>
      </p:sp>
      <p:sp>
        <p:nvSpPr>
          <p:cNvPr id="32" name="src-num"/>
          <p:cNvSpPr txBox="1"/>
          <p:nvPr/>
        </p:nvSpPr>
        <p:spPr>
          <a:xfrm>
            <a:off x="502920" y="2622996"/>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30</a:t>
            </a:r>
          </a:p>
        </p:txBody>
      </p:sp>
      <p:sp>
        <p:nvSpPr>
          <p:cNvPr id="33" name="TextBox 32"/>
          <p:cNvSpPr txBox="1"/>
          <p:nvPr/>
        </p:nvSpPr>
        <p:spPr>
          <a:xfrm>
            <a:off x="978408" y="2622996"/>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W.Media</a:t>
            </a:r>
          </a:p>
          <a:p>
            <a:pPr algn="l">
              <a:lnSpc>
                <a:spcPct val="116000"/>
              </a:lnSpc>
            </a:pPr>
            <a:r>
              <a:rPr sz="700" b="0">
                <a:solidFill>
                  <a:srgbClr val="5B6B84"/>
                </a:solidFill>
                <a:latin typeface="Arial"/>
              </a:rPr>
              <a:t>2026</a:t>
            </a:r>
          </a:p>
        </p:txBody>
      </p:sp>
      <p:sp>
        <p:nvSpPr>
          <p:cNvPr id="34" name="TextBox 33"/>
          <p:cNvSpPr txBox="1"/>
          <p:nvPr/>
        </p:nvSpPr>
        <p:spPr>
          <a:xfrm>
            <a:off x="3630168" y="2622996"/>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Firmus secures multi-billion-dollar AI contract for Melbourne</a:t>
            </a:r>
          </a:p>
          <a:p>
            <a:pPr algn="l">
              <a:lnSpc>
                <a:spcPct val="116000"/>
              </a:lnSpc>
            </a:pPr>
            <a:r>
              <a:rPr sz="700" b="0">
                <a:solidFill>
                  <a:srgbClr val="5B6B84"/>
                </a:solidFill>
                <a:latin typeface="Arial"/>
              </a:rPr>
              <a:t>w.media/firmus-secures-multi-billion-dollar-ai-contract-for-melbourne/</a:t>
            </a:r>
          </a:p>
        </p:txBody>
      </p:sp>
      <p:sp>
        <p:nvSpPr>
          <p:cNvPr id="35" name="Rectangle 34"/>
          <p:cNvSpPr/>
          <p:nvPr/>
        </p:nvSpPr>
        <p:spPr>
          <a:xfrm>
            <a:off x="502920" y="2930967"/>
            <a:ext cx="11186129" cy="7620"/>
          </a:xfrm>
          <a:prstGeom prst="rect">
            <a:avLst/>
          </a:prstGeom>
          <a:solidFill>
            <a:srgbClr val="D7DEE9"/>
          </a:solidFill>
          <a:ln>
            <a:noFill/>
          </a:ln>
          <a:effectLst/>
        </p:spPr>
        <p:txBody>
          <a:bodyPr rtlCol="0" anchor="ctr" wrap="square">
            <a:noAutofit/>
          </a:bodyPr>
          <a:lstStyle/>
          <a:p>
            <a:pPr algn="ctr"/>
          </a:p>
        </p:txBody>
      </p:sp>
      <p:sp>
        <p:nvSpPr>
          <p:cNvPr id="36" name="src-num"/>
          <p:cNvSpPr txBox="1"/>
          <p:nvPr/>
        </p:nvSpPr>
        <p:spPr>
          <a:xfrm>
            <a:off x="502920" y="2944745"/>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31</a:t>
            </a:r>
          </a:p>
        </p:txBody>
      </p:sp>
      <p:sp>
        <p:nvSpPr>
          <p:cNvPr id="37" name="TextBox 36"/>
          <p:cNvSpPr txBox="1"/>
          <p:nvPr/>
        </p:nvSpPr>
        <p:spPr>
          <a:xfrm>
            <a:off x="978408" y="2944745"/>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Max Qi</a:t>
            </a:r>
          </a:p>
          <a:p>
            <a:pPr algn="l">
              <a:lnSpc>
                <a:spcPct val="116000"/>
              </a:lnSpc>
            </a:pPr>
            <a:r>
              <a:rPr sz="700" b="0">
                <a:solidFill>
                  <a:srgbClr val="5B6B84"/>
                </a:solidFill>
                <a:latin typeface="Arial"/>
              </a:rPr>
              <a:t>30 Jul 2026</a:t>
            </a:r>
          </a:p>
        </p:txBody>
      </p:sp>
      <p:sp>
        <p:nvSpPr>
          <p:cNvPr id="38" name="TextBox 37"/>
          <p:cNvSpPr txBox="1"/>
          <p:nvPr/>
        </p:nvSpPr>
        <p:spPr>
          <a:xfrm>
            <a:off x="3630168" y="2944745"/>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Victoria future development (Truganina approvals)</a:t>
            </a:r>
          </a:p>
          <a:p>
            <a:pPr algn="l">
              <a:lnSpc>
                <a:spcPct val="116000"/>
              </a:lnSpc>
            </a:pPr>
            <a:r>
              <a:rPr sz="700" b="0">
                <a:solidFill>
                  <a:srgbClr val="5B6B84"/>
                </a:solidFill>
                <a:latin typeface="Arial"/>
              </a:rPr>
              <a:t>maxqi.com/writing/victoria-future-development</a:t>
            </a:r>
          </a:p>
        </p:txBody>
      </p:sp>
      <p:sp>
        <p:nvSpPr>
          <p:cNvPr id="39" name="Rectangle 38"/>
          <p:cNvSpPr/>
          <p:nvPr/>
        </p:nvSpPr>
        <p:spPr>
          <a:xfrm>
            <a:off x="502920" y="3252716"/>
            <a:ext cx="11186129" cy="7620"/>
          </a:xfrm>
          <a:prstGeom prst="rect">
            <a:avLst/>
          </a:prstGeom>
          <a:solidFill>
            <a:srgbClr val="D7DEE9"/>
          </a:solidFill>
          <a:ln>
            <a:noFill/>
          </a:ln>
          <a:effectLst/>
        </p:spPr>
        <p:txBody>
          <a:bodyPr rtlCol="0" anchor="ctr" wrap="square">
            <a:noAutofit/>
          </a:bodyPr>
          <a:lstStyle/>
          <a:p>
            <a:pPr algn="ctr"/>
          </a:p>
        </p:txBody>
      </p:sp>
      <p:sp>
        <p:nvSpPr>
          <p:cNvPr id="40" name="src-num"/>
          <p:cNvSpPr txBox="1"/>
          <p:nvPr/>
        </p:nvSpPr>
        <p:spPr>
          <a:xfrm>
            <a:off x="502920" y="3266494"/>
            <a:ext cx="329184" cy="414284"/>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32</a:t>
            </a:r>
          </a:p>
        </p:txBody>
      </p:sp>
      <p:sp>
        <p:nvSpPr>
          <p:cNvPr id="41" name="TextBox 40"/>
          <p:cNvSpPr txBox="1"/>
          <p:nvPr/>
        </p:nvSpPr>
        <p:spPr>
          <a:xfrm>
            <a:off x="978408" y="3266494"/>
            <a:ext cx="2487168" cy="414284"/>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Allens</a:t>
            </a:r>
          </a:p>
          <a:p>
            <a:pPr algn="l">
              <a:lnSpc>
                <a:spcPct val="116000"/>
              </a:lnSpc>
            </a:pPr>
            <a:r>
              <a:rPr sz="700" b="0">
                <a:solidFill>
                  <a:srgbClr val="5B6B84"/>
                </a:solidFill>
                <a:latin typeface="Arial"/>
              </a:rPr>
              <a:t>live key-deals page; 2025 retrieval, re-read failed 21 Sep 2026 (HTTP 404)</a:t>
            </a:r>
          </a:p>
        </p:txBody>
      </p:sp>
      <p:sp>
        <p:nvSpPr>
          <p:cNvPr id="42" name="TextBox 41"/>
          <p:cNvSpPr txBox="1"/>
          <p:nvPr/>
        </p:nvSpPr>
        <p:spPr>
          <a:xfrm>
            <a:off x="3630168" y="3266494"/>
            <a:ext cx="8058881" cy="414284"/>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Six key issues affecting data centre investment: key deals (Keppel Hazelwood)</a:t>
            </a:r>
          </a:p>
          <a:p>
            <a:pPr algn="l">
              <a:lnSpc>
                <a:spcPct val="116000"/>
              </a:lnSpc>
            </a:pPr>
            <a:r>
              <a:rPr sz="700" b="0">
                <a:solidFill>
                  <a:srgbClr val="5B6B84"/>
                </a:solidFill>
                <a:latin typeface="Arial"/>
              </a:rPr>
              <a:t>allens.com.au/insights-news/explore/2025/.../key-deals/</a:t>
            </a:r>
          </a:p>
        </p:txBody>
      </p:sp>
      <p:sp>
        <p:nvSpPr>
          <p:cNvPr id="43" name="Rectangle 42"/>
          <p:cNvSpPr/>
          <p:nvPr/>
        </p:nvSpPr>
        <p:spPr>
          <a:xfrm>
            <a:off x="502920" y="3698214"/>
            <a:ext cx="11186129" cy="7620"/>
          </a:xfrm>
          <a:prstGeom prst="rect">
            <a:avLst/>
          </a:prstGeom>
          <a:solidFill>
            <a:srgbClr val="D7DEE9"/>
          </a:solidFill>
          <a:ln>
            <a:noFill/>
          </a:ln>
          <a:effectLst/>
        </p:spPr>
        <p:txBody>
          <a:bodyPr rtlCol="0" anchor="ctr" wrap="square">
            <a:noAutofit/>
          </a:bodyPr>
          <a:lstStyle/>
          <a:p>
            <a:pPr algn="ctr"/>
          </a:p>
        </p:txBody>
      </p:sp>
      <p:sp>
        <p:nvSpPr>
          <p:cNvPr id="44" name="src-num"/>
          <p:cNvSpPr txBox="1"/>
          <p:nvPr/>
        </p:nvSpPr>
        <p:spPr>
          <a:xfrm>
            <a:off x="502920" y="3711992"/>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33</a:t>
            </a:r>
          </a:p>
        </p:txBody>
      </p:sp>
      <p:sp>
        <p:nvSpPr>
          <p:cNvPr id="45" name="TextBox 44"/>
          <p:cNvSpPr txBox="1"/>
          <p:nvPr/>
        </p:nvSpPr>
        <p:spPr>
          <a:xfrm>
            <a:off x="978408" y="3711992"/>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Macquarie Data Centres</a:t>
            </a:r>
          </a:p>
          <a:p>
            <a:pPr algn="l">
              <a:lnSpc>
                <a:spcPct val="116000"/>
              </a:lnSpc>
            </a:pPr>
            <a:r>
              <a:rPr sz="700" b="0">
                <a:solidFill>
                  <a:srgbClr val="5B6B84"/>
                </a:solidFill>
                <a:latin typeface="Arial"/>
              </a:rPr>
              <a:t>live page, bylined 8 Feb 2023; retrieved 22 Sep 2026</a:t>
            </a:r>
          </a:p>
        </p:txBody>
      </p:sp>
      <p:sp>
        <p:nvSpPr>
          <p:cNvPr id="46" name="TextBox 45"/>
          <p:cNvSpPr txBox="1"/>
          <p:nvPr/>
        </p:nvSpPr>
        <p:spPr>
          <a:xfrm>
            <a:off x="3630168" y="3711992"/>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SOCI Act guide (Canberra; 42% federal workloads), an operator claim carried on the page at that retrieval</a:t>
            </a:r>
          </a:p>
          <a:p>
            <a:pPr algn="l">
              <a:lnSpc>
                <a:spcPct val="116000"/>
              </a:lnSpc>
            </a:pPr>
            <a:r>
              <a:rPr sz="700" b="0">
                <a:solidFill>
                  <a:srgbClr val="5B6B84"/>
                </a:solidFill>
                <a:latin typeface="Arial"/>
              </a:rPr>
              <a:t>macquariedatacentres.com/blog/soci-act-guide/</a:t>
            </a:r>
          </a:p>
        </p:txBody>
      </p:sp>
      <p:sp>
        <p:nvSpPr>
          <p:cNvPr id="47" name="Rectangle 46"/>
          <p:cNvSpPr/>
          <p:nvPr/>
        </p:nvSpPr>
        <p:spPr>
          <a:xfrm>
            <a:off x="502920" y="4019963"/>
            <a:ext cx="11186129" cy="7620"/>
          </a:xfrm>
          <a:prstGeom prst="rect">
            <a:avLst/>
          </a:prstGeom>
          <a:solidFill>
            <a:srgbClr val="D7DEE9"/>
          </a:solidFill>
          <a:ln>
            <a:noFill/>
          </a:ln>
          <a:effectLst/>
        </p:spPr>
        <p:txBody>
          <a:bodyPr rtlCol="0" anchor="ctr" wrap="square">
            <a:noAutofit/>
          </a:bodyPr>
          <a:lstStyle/>
          <a:p>
            <a:pPr algn="ctr"/>
          </a:p>
        </p:txBody>
      </p:sp>
      <p:sp>
        <p:nvSpPr>
          <p:cNvPr id="48" name="src-num"/>
          <p:cNvSpPr txBox="1"/>
          <p:nvPr/>
        </p:nvSpPr>
        <p:spPr>
          <a:xfrm>
            <a:off x="502920" y="4033741"/>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34</a:t>
            </a:r>
          </a:p>
        </p:txBody>
      </p:sp>
      <p:sp>
        <p:nvSpPr>
          <p:cNvPr id="49" name="TextBox 48"/>
          <p:cNvSpPr txBox="1"/>
          <p:nvPr/>
        </p:nvSpPr>
        <p:spPr>
          <a:xfrm>
            <a:off x="978408" y="4033741"/>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ARN</a:t>
            </a:r>
          </a:p>
          <a:p>
            <a:pPr algn="l">
              <a:lnSpc>
                <a:spcPct val="116000"/>
              </a:lnSpc>
            </a:pPr>
            <a:r>
              <a:rPr sz="700" b="0">
                <a:solidFill>
                  <a:srgbClr val="5B6B84"/>
                </a:solidFill>
                <a:latin typeface="Arial"/>
              </a:rPr>
              <a:t>17 Oct 2024</a:t>
            </a:r>
          </a:p>
        </p:txBody>
      </p:sp>
      <p:sp>
        <p:nvSpPr>
          <p:cNvPr id="50" name="TextBox 49"/>
          <p:cNvSpPr txBox="1"/>
          <p:nvPr/>
        </p:nvSpPr>
        <p:spPr>
          <a:xfrm>
            <a:off x="3630168" y="4033741"/>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NEXTDC spends $353m on new Eastern Creek site</a:t>
            </a:r>
          </a:p>
          <a:p>
            <a:pPr algn="l">
              <a:lnSpc>
                <a:spcPct val="116000"/>
              </a:lnSpc>
            </a:pPr>
            <a:r>
              <a:rPr sz="700" b="0">
                <a:solidFill>
                  <a:srgbClr val="5B6B84"/>
                </a:solidFill>
                <a:latin typeface="Arial"/>
              </a:rPr>
              <a:t>arnnet.com.au/article/3567085/</a:t>
            </a:r>
          </a:p>
        </p:txBody>
      </p:sp>
      <p:sp>
        <p:nvSpPr>
          <p:cNvPr id="51" name="Rectangle 50"/>
          <p:cNvSpPr/>
          <p:nvPr/>
        </p:nvSpPr>
        <p:spPr>
          <a:xfrm>
            <a:off x="502920" y="4341712"/>
            <a:ext cx="11186129" cy="7620"/>
          </a:xfrm>
          <a:prstGeom prst="rect">
            <a:avLst/>
          </a:prstGeom>
          <a:solidFill>
            <a:srgbClr val="D7DEE9"/>
          </a:solidFill>
          <a:ln>
            <a:noFill/>
          </a:ln>
          <a:effectLst/>
        </p:spPr>
        <p:txBody>
          <a:bodyPr rtlCol="0" anchor="ctr" wrap="square">
            <a:noAutofit/>
          </a:bodyPr>
          <a:lstStyle/>
          <a:p>
            <a:pPr algn="ctr"/>
          </a:p>
        </p:txBody>
      </p:sp>
      <p:sp>
        <p:nvSpPr>
          <p:cNvPr id="52" name="src-num"/>
          <p:cNvSpPr txBox="1"/>
          <p:nvPr/>
        </p:nvSpPr>
        <p:spPr>
          <a:xfrm>
            <a:off x="502920" y="4355490"/>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35</a:t>
            </a:r>
          </a:p>
        </p:txBody>
      </p:sp>
      <p:sp>
        <p:nvSpPr>
          <p:cNvPr id="53" name="TextBox 52"/>
          <p:cNvSpPr txBox="1"/>
          <p:nvPr/>
        </p:nvSpPr>
        <p:spPr>
          <a:xfrm>
            <a:off x="978408" y="4355490"/>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Firmus</a:t>
            </a:r>
          </a:p>
          <a:p>
            <a:pPr algn="l">
              <a:lnSpc>
                <a:spcPct val="116000"/>
              </a:lnSpc>
            </a:pPr>
            <a:r>
              <a:rPr sz="700" b="0">
                <a:solidFill>
                  <a:srgbClr val="5B6B84"/>
                </a:solidFill>
                <a:latin typeface="Arial"/>
              </a:rPr>
              <a:t>2 Jul 2025</a:t>
            </a:r>
          </a:p>
        </p:txBody>
      </p:sp>
      <p:sp>
        <p:nvSpPr>
          <p:cNvPr id="54" name="TextBox 53"/>
          <p:cNvSpPr txBox="1"/>
          <p:nvPr/>
        </p:nvSpPr>
        <p:spPr>
          <a:xfrm>
            <a:off x="3630168" y="4355490"/>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Tasmanian world-first AI Factory Zone (Project Southgate)</a:t>
            </a:r>
          </a:p>
          <a:p>
            <a:pPr algn="l">
              <a:lnSpc>
                <a:spcPct val="116000"/>
              </a:lnSpc>
            </a:pPr>
            <a:r>
              <a:rPr sz="700" b="0">
                <a:solidFill>
                  <a:srgbClr val="5B6B84"/>
                </a:solidFill>
                <a:latin typeface="Arial"/>
              </a:rPr>
              <a:t>firmus.co/newsroom/tasmanian-world-first-ai-factory-zone-.../</a:t>
            </a:r>
          </a:p>
        </p:txBody>
      </p:sp>
      <p:sp>
        <p:nvSpPr>
          <p:cNvPr id="55" name="Rectangle 54"/>
          <p:cNvSpPr/>
          <p:nvPr/>
        </p:nvSpPr>
        <p:spPr>
          <a:xfrm>
            <a:off x="502920" y="4663461"/>
            <a:ext cx="11186129" cy="7620"/>
          </a:xfrm>
          <a:prstGeom prst="rect">
            <a:avLst/>
          </a:prstGeom>
          <a:solidFill>
            <a:srgbClr val="D7DEE9"/>
          </a:solidFill>
          <a:ln>
            <a:noFill/>
          </a:ln>
          <a:effectLst/>
        </p:spPr>
        <p:txBody>
          <a:bodyPr rtlCol="0" anchor="ctr" wrap="square">
            <a:noAutofit/>
          </a:bodyPr>
          <a:lstStyle/>
          <a:p>
            <a:pPr algn="ctr"/>
          </a:p>
        </p:txBody>
      </p:sp>
      <p:sp>
        <p:nvSpPr>
          <p:cNvPr id="56" name="src-num"/>
          <p:cNvSpPr txBox="1"/>
          <p:nvPr/>
        </p:nvSpPr>
        <p:spPr>
          <a:xfrm>
            <a:off x="502920" y="4677239"/>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36</a:t>
            </a:r>
          </a:p>
        </p:txBody>
      </p:sp>
      <p:sp>
        <p:nvSpPr>
          <p:cNvPr id="57" name="TextBox 56"/>
          <p:cNvSpPr txBox="1"/>
          <p:nvPr/>
        </p:nvSpPr>
        <p:spPr>
          <a:xfrm>
            <a:off x="978408" y="4677239"/>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Firmus</a:t>
            </a:r>
          </a:p>
          <a:p>
            <a:pPr algn="l">
              <a:lnSpc>
                <a:spcPct val="116000"/>
              </a:lnSpc>
            </a:pPr>
            <a:r>
              <a:rPr sz="700" b="0">
                <a:solidFill>
                  <a:srgbClr val="5B6B84"/>
                </a:solidFill>
                <a:latin typeface="Arial"/>
              </a:rPr>
              <a:t>Sep 2025</a:t>
            </a:r>
          </a:p>
        </p:txBody>
      </p:sp>
      <p:sp>
        <p:nvSpPr>
          <p:cNvPr id="58" name="TextBox 57"/>
          <p:cNvSpPr txBox="1"/>
          <p:nvPr/>
        </p:nvSpPr>
        <p:spPr>
          <a:xfrm>
            <a:off x="3630168" y="4677239"/>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Project Southgate FAQs (Bell Bay 288 MW; water)</a:t>
            </a:r>
          </a:p>
          <a:p>
            <a:pPr algn="l">
              <a:lnSpc>
                <a:spcPct val="116000"/>
              </a:lnSpc>
            </a:pPr>
            <a:r>
              <a:rPr sz="700" b="0">
                <a:solidFill>
                  <a:srgbClr val="5B6B84"/>
                </a:solidFill>
                <a:latin typeface="Arial"/>
              </a:rPr>
              <a:t>firmus.co/infrastructure/southgate/project-southgate-faqs</a:t>
            </a:r>
          </a:p>
        </p:txBody>
      </p:sp>
      <p:sp>
        <p:nvSpPr>
          <p:cNvPr id="59" name="Rectangle 58"/>
          <p:cNvSpPr/>
          <p:nvPr/>
        </p:nvSpPr>
        <p:spPr>
          <a:xfrm>
            <a:off x="502920" y="4985210"/>
            <a:ext cx="11186129" cy="7620"/>
          </a:xfrm>
          <a:prstGeom prst="rect">
            <a:avLst/>
          </a:prstGeom>
          <a:solidFill>
            <a:srgbClr val="D7DEE9"/>
          </a:solidFill>
          <a:ln>
            <a:noFill/>
          </a:ln>
          <a:effectLst/>
        </p:spPr>
        <p:txBody>
          <a:bodyPr rtlCol="0" anchor="ctr" wrap="square">
            <a:noAutofit/>
          </a:bodyPr>
          <a:lstStyle/>
          <a:p>
            <a:pPr algn="ctr"/>
          </a:p>
        </p:txBody>
      </p:sp>
      <p:sp>
        <p:nvSpPr>
          <p:cNvPr id="60" name="src-num"/>
          <p:cNvSpPr txBox="1"/>
          <p:nvPr/>
        </p:nvSpPr>
        <p:spPr>
          <a:xfrm>
            <a:off x="502920" y="4998988"/>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37</a:t>
            </a:r>
          </a:p>
        </p:txBody>
      </p:sp>
      <p:sp>
        <p:nvSpPr>
          <p:cNvPr id="61" name="TextBox 60"/>
          <p:cNvSpPr txBox="1"/>
          <p:nvPr/>
        </p:nvSpPr>
        <p:spPr>
          <a:xfrm>
            <a:off x="978408" y="4998988"/>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Reuters</a:t>
            </a:r>
          </a:p>
          <a:p>
            <a:pPr algn="l">
              <a:lnSpc>
                <a:spcPct val="116000"/>
              </a:lnSpc>
            </a:pPr>
            <a:r>
              <a:rPr sz="700" b="0">
                <a:solidFill>
                  <a:srgbClr val="5B6B84"/>
                </a:solidFill>
                <a:latin typeface="Arial"/>
              </a:rPr>
              <a:t>4 Sep 2024</a:t>
            </a:r>
          </a:p>
        </p:txBody>
      </p:sp>
      <p:sp>
        <p:nvSpPr>
          <p:cNvPr id="62" name="TextBox 61"/>
          <p:cNvSpPr txBox="1"/>
          <p:nvPr/>
        </p:nvSpPr>
        <p:spPr>
          <a:xfrm>
            <a:off x="3630168" y="4998988"/>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Blackstone to buy AirTrunk in $16 billion deal</a:t>
            </a:r>
          </a:p>
          <a:p>
            <a:pPr algn="l">
              <a:lnSpc>
                <a:spcPct val="116000"/>
              </a:lnSpc>
            </a:pPr>
            <a:r>
              <a:rPr sz="700" b="0">
                <a:solidFill>
                  <a:srgbClr val="5B6B84"/>
                </a:solidFill>
                <a:latin typeface="Arial"/>
              </a:rPr>
              <a:t>reuters.com/markets/deals/blackstone-buy-australias-airtrunk-16-billion-deal-2024-09-04/</a:t>
            </a:r>
          </a:p>
        </p:txBody>
      </p:sp>
      <p:sp>
        <p:nvSpPr>
          <p:cNvPr id="63" name="Rectangle 62"/>
          <p:cNvSpPr/>
          <p:nvPr/>
        </p:nvSpPr>
        <p:spPr>
          <a:xfrm>
            <a:off x="502920" y="5306959"/>
            <a:ext cx="11186129" cy="7620"/>
          </a:xfrm>
          <a:prstGeom prst="rect">
            <a:avLst/>
          </a:prstGeom>
          <a:solidFill>
            <a:srgbClr val="D7DEE9"/>
          </a:solidFill>
          <a:ln>
            <a:noFill/>
          </a:ln>
          <a:effectLst/>
        </p:spPr>
        <p:txBody>
          <a:bodyPr rtlCol="0" anchor="ctr" wrap="square">
            <a:noAutofit/>
          </a:bodyPr>
          <a:lstStyle/>
          <a:p>
            <a:pPr algn="ctr"/>
          </a:p>
        </p:txBody>
      </p:sp>
      <p:sp>
        <p:nvSpPr>
          <p:cNvPr id="64" name="src-num"/>
          <p:cNvSpPr txBox="1"/>
          <p:nvPr/>
        </p:nvSpPr>
        <p:spPr>
          <a:xfrm>
            <a:off x="502920" y="5320737"/>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38</a:t>
            </a:r>
          </a:p>
        </p:txBody>
      </p:sp>
      <p:sp>
        <p:nvSpPr>
          <p:cNvPr id="65" name="TextBox 64"/>
          <p:cNvSpPr txBox="1"/>
          <p:nvPr/>
        </p:nvSpPr>
        <p:spPr>
          <a:xfrm>
            <a:off x="978408" y="5320737"/>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Reuters Breakingviews (Antony Currie)</a:t>
            </a:r>
          </a:p>
          <a:p>
            <a:pPr algn="l">
              <a:lnSpc>
                <a:spcPct val="116000"/>
              </a:lnSpc>
            </a:pPr>
            <a:r>
              <a:rPr sz="700" b="0">
                <a:solidFill>
                  <a:srgbClr val="5B6B84"/>
                </a:solidFill>
                <a:latin typeface="Arial"/>
              </a:rPr>
              <a:t>5 Sep 2024</a:t>
            </a:r>
          </a:p>
        </p:txBody>
      </p:sp>
      <p:sp>
        <p:nvSpPr>
          <p:cNvPr id="66" name="TextBox 65"/>
          <p:cNvSpPr txBox="1"/>
          <p:nvPr/>
        </p:nvSpPr>
        <p:spPr>
          <a:xfrm>
            <a:off x="3630168" y="5320737"/>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Blackstone $16 bln AI deal borrows from SPAC boom: ‘87 times EBITDA’ on expected 2024 earnings, per the AFR; full text retrieved 21 Sep 2026</a:t>
            </a:r>
          </a:p>
          <a:p>
            <a:pPr algn="l">
              <a:lnSpc>
                <a:spcPct val="116000"/>
              </a:lnSpc>
            </a:pPr>
            <a:r>
              <a:rPr sz="700" b="0">
                <a:solidFill>
                  <a:srgbClr val="5B6B84"/>
                </a:solidFill>
                <a:latin typeface="Arial"/>
              </a:rPr>
              <a:t>breakingviews.com/considered-view/blackstone-16-bln-ai-deal-.../</a:t>
            </a:r>
          </a:p>
        </p:txBody>
      </p:sp>
      <p:sp>
        <p:nvSpPr>
          <p:cNvPr id="67" name="Rectangle 66"/>
          <p:cNvSpPr/>
          <p:nvPr/>
        </p:nvSpPr>
        <p:spPr>
          <a:xfrm>
            <a:off x="502920" y="5628708"/>
            <a:ext cx="11186129" cy="7620"/>
          </a:xfrm>
          <a:prstGeom prst="rect">
            <a:avLst/>
          </a:prstGeom>
          <a:solidFill>
            <a:srgbClr val="D7DEE9"/>
          </a:solidFill>
          <a:ln>
            <a:noFill/>
          </a:ln>
          <a:effectLst/>
        </p:spPr>
        <p:txBody>
          <a:bodyPr rtlCol="0" anchor="ctr" wrap="square">
            <a:noAutofit/>
          </a:bodyPr>
          <a:lstStyle/>
          <a:p>
            <a:pPr algn="ctr"/>
          </a:p>
        </p:txBody>
      </p:sp>
      <p:sp>
        <p:nvSpPr>
          <p:cNvPr id="68" name="src-num"/>
          <p:cNvSpPr txBox="1"/>
          <p:nvPr/>
        </p:nvSpPr>
        <p:spPr>
          <a:xfrm>
            <a:off x="502920" y="5642486"/>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39</a:t>
            </a:r>
          </a:p>
        </p:txBody>
      </p:sp>
      <p:sp>
        <p:nvSpPr>
          <p:cNvPr id="69" name="TextBox 68"/>
          <p:cNvSpPr txBox="1"/>
          <p:nvPr/>
        </p:nvSpPr>
        <p:spPr>
          <a:xfrm>
            <a:off x="978408" y="5642486"/>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RBC Capital Markets</a:t>
            </a:r>
          </a:p>
          <a:p>
            <a:pPr algn="l">
              <a:lnSpc>
                <a:spcPct val="116000"/>
              </a:lnSpc>
            </a:pPr>
            <a:r>
              <a:rPr sz="700" b="0">
                <a:solidFill>
                  <a:srgbClr val="5B6B84"/>
                </a:solidFill>
                <a:latin typeface="Arial"/>
              </a:rPr>
              <a:t>2025</a:t>
            </a:r>
          </a:p>
        </p:txBody>
      </p:sp>
      <p:sp>
        <p:nvSpPr>
          <p:cNvPr id="70" name="TextBox 69"/>
          <p:cNvSpPr txBox="1"/>
          <p:nvPr/>
        </p:nvSpPr>
        <p:spPr>
          <a:xfrm>
            <a:off x="3630168" y="5642486"/>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Blackstone &amp; CPP Investments acquire AirTrunk: case study</a:t>
            </a:r>
          </a:p>
          <a:p>
            <a:pPr algn="l">
              <a:lnSpc>
                <a:spcPct val="116000"/>
              </a:lnSpc>
            </a:pPr>
            <a:r>
              <a:rPr sz="700" b="0">
                <a:solidFill>
                  <a:srgbClr val="5B6B84"/>
                </a:solidFill>
                <a:latin typeface="Arial"/>
              </a:rPr>
              <a:t>rbccm.com/en/expertise/transactions/case-study/2025/07/...</a:t>
            </a:r>
          </a:p>
        </p:txBody>
      </p:sp>
      <p:sp>
        <p:nvSpPr>
          <p:cNvPr id="71" name="Rectangle 70"/>
          <p:cNvSpPr/>
          <p:nvPr/>
        </p:nvSpPr>
        <p:spPr>
          <a:xfrm>
            <a:off x="502920" y="5950457"/>
            <a:ext cx="11186129" cy="11430"/>
          </a:xfrm>
          <a:prstGeom prst="rect">
            <a:avLst/>
          </a:prstGeom>
          <a:solidFill>
            <a:srgbClr val="0A1E3C"/>
          </a:solidFill>
          <a:ln>
            <a:noFill/>
          </a:ln>
          <a:effectLst/>
        </p:spPr>
        <p:txBody>
          <a:bodyPr rtlCol="0" anchor="ctr" wrap="square">
            <a:noAutofit/>
          </a:bodyPr>
          <a:lstStyle/>
          <a:p>
            <a:pPr algn="ct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14 · Source log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79</a:t>
            </a:r>
          </a:p>
        </p:txBody>
      </p:sp>
      <p:sp>
        <p:nvSpPr>
          <p:cNvPr id="9" name="TextBox 8"/>
          <p:cNvSpPr txBox="1"/>
          <p:nvPr/>
        </p:nvSpPr>
        <p:spPr>
          <a:xfrm>
            <a:off x="502920" y="576072"/>
            <a:ext cx="6400800"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Source log (continued)</a:t>
            </a:r>
          </a:p>
        </p:txBody>
      </p:sp>
      <p:sp>
        <p:nvSpPr>
          <p:cNvPr id="10" name="Rectangle 9"/>
          <p:cNvSpPr/>
          <p:nvPr/>
        </p:nvSpPr>
        <p:spPr>
          <a:xfrm>
            <a:off x="502920" y="951585"/>
            <a:ext cx="11186129" cy="11430"/>
          </a:xfrm>
          <a:prstGeom prst="rect">
            <a:avLst/>
          </a:prstGeom>
          <a:solidFill>
            <a:srgbClr val="0A1E3C"/>
          </a:solidFill>
          <a:ln>
            <a:noFill/>
          </a:ln>
          <a:effectLst/>
        </p:spPr>
        <p:txBody>
          <a:bodyPr rtlCol="0" anchor="ctr" wrap="square">
            <a:noAutofit/>
          </a:bodyPr>
          <a:lstStyle/>
          <a:p>
            <a:pPr algn="ctr"/>
          </a:p>
        </p:txBody>
      </p:sp>
      <p:sp>
        <p:nvSpPr>
          <p:cNvPr id="11" name="TextBox 10"/>
          <p:cNvSpPr txBox="1"/>
          <p:nvPr/>
        </p:nvSpPr>
        <p:spPr>
          <a:xfrm>
            <a:off x="502920" y="1011021"/>
            <a:ext cx="329184" cy="146304"/>
          </a:xfrm>
          <a:prstGeom prst="rect">
            <a:avLst/>
          </a:prstGeom>
          <a:noFill/>
        </p:spPr>
        <p:txBody>
          <a:bodyPr wrap="square" anchor="t" lIns="0" tIns="0" rIns="0" bIns="0">
            <a:noAutofit/>
          </a:bodyPr>
          <a:lstStyle/>
          <a:p>
            <a:pPr algn="r">
              <a:lnSpc>
                <a:spcPct val="116000"/>
              </a:lnSpc>
            </a:pPr>
            <a:r>
              <a:rPr sz="860" b="1">
                <a:solidFill>
                  <a:srgbClr val="0A1E3C"/>
                </a:solidFill>
                <a:latin typeface="Arial"/>
              </a:rPr>
              <a:t>No.</a:t>
            </a:r>
          </a:p>
        </p:txBody>
      </p:sp>
      <p:sp>
        <p:nvSpPr>
          <p:cNvPr id="12" name="TextBox 11"/>
          <p:cNvSpPr txBox="1"/>
          <p:nvPr/>
        </p:nvSpPr>
        <p:spPr>
          <a:xfrm>
            <a:off x="978408" y="1011021"/>
            <a:ext cx="2487168" cy="146304"/>
          </a:xfrm>
          <a:prstGeom prst="rect">
            <a:avLst/>
          </a:prstGeom>
          <a:noFill/>
        </p:spPr>
        <p:txBody>
          <a:bodyPr wrap="square" anchor="t" lIns="0" tIns="0" rIns="0" bIns="0">
            <a:noAutofit/>
          </a:bodyPr>
          <a:lstStyle/>
          <a:p>
            <a:pPr algn="l">
              <a:lnSpc>
                <a:spcPct val="116000"/>
              </a:lnSpc>
            </a:pPr>
            <a:r>
              <a:rPr sz="860" b="1">
                <a:solidFill>
                  <a:srgbClr val="0A1E3C"/>
                </a:solidFill>
                <a:latin typeface="Arial"/>
              </a:rPr>
              <a:t>Publisher and date</a:t>
            </a:r>
          </a:p>
        </p:txBody>
      </p:sp>
      <p:sp>
        <p:nvSpPr>
          <p:cNvPr id="13" name="TextBox 12"/>
          <p:cNvSpPr txBox="1"/>
          <p:nvPr/>
        </p:nvSpPr>
        <p:spPr>
          <a:xfrm>
            <a:off x="3630168" y="1011021"/>
            <a:ext cx="3657600" cy="146304"/>
          </a:xfrm>
          <a:prstGeom prst="rect">
            <a:avLst/>
          </a:prstGeom>
          <a:noFill/>
        </p:spPr>
        <p:txBody>
          <a:bodyPr wrap="square" anchor="t" lIns="0" tIns="0" rIns="0" bIns="0">
            <a:noAutofit/>
          </a:bodyPr>
          <a:lstStyle/>
          <a:p>
            <a:pPr algn="l">
              <a:lnSpc>
                <a:spcPct val="116000"/>
              </a:lnSpc>
            </a:pPr>
            <a:r>
              <a:rPr sz="860" b="1">
                <a:solidFill>
                  <a:srgbClr val="0A1E3C"/>
                </a:solidFill>
                <a:latin typeface="Arial"/>
              </a:rPr>
              <a:t>Title and locator</a:t>
            </a:r>
          </a:p>
        </p:txBody>
      </p:sp>
      <p:sp>
        <p:nvSpPr>
          <p:cNvPr id="14" name="TextBox 13"/>
          <p:cNvSpPr txBox="1"/>
          <p:nvPr/>
        </p:nvSpPr>
        <p:spPr>
          <a:xfrm>
            <a:off x="9494489" y="1011021"/>
            <a:ext cx="2194560" cy="146304"/>
          </a:xfrm>
          <a:prstGeom prst="rect">
            <a:avLst/>
          </a:prstGeom>
          <a:noFill/>
        </p:spPr>
        <p:txBody>
          <a:bodyPr wrap="square" anchor="t" lIns="0" tIns="0" rIns="0" bIns="0">
            <a:noAutofit/>
          </a:bodyPr>
          <a:lstStyle/>
          <a:p>
            <a:pPr algn="r">
              <a:lnSpc>
                <a:spcPct val="116000"/>
              </a:lnSpc>
            </a:pPr>
            <a:r>
              <a:rPr sz="860" b="1">
                <a:solidFill>
                  <a:srgbClr val="C2410C"/>
                </a:solidFill>
                <a:latin typeface="Arial"/>
              </a:rPr>
              <a:t>Entries 40–53</a:t>
            </a:r>
          </a:p>
        </p:txBody>
      </p:sp>
      <p:sp>
        <p:nvSpPr>
          <p:cNvPr id="15" name="Rectangle 14"/>
          <p:cNvSpPr/>
          <p:nvPr/>
        </p:nvSpPr>
        <p:spPr>
          <a:xfrm>
            <a:off x="502920" y="1187043"/>
            <a:ext cx="11186129" cy="11430"/>
          </a:xfrm>
          <a:prstGeom prst="rect">
            <a:avLst/>
          </a:prstGeom>
          <a:solidFill>
            <a:srgbClr val="0A1E3C"/>
          </a:solidFill>
          <a:ln>
            <a:noFill/>
          </a:ln>
          <a:effectLst/>
        </p:spPr>
        <p:txBody>
          <a:bodyPr rtlCol="0" anchor="ctr" wrap="square">
            <a:noAutofit/>
          </a:bodyPr>
          <a:lstStyle/>
          <a:p>
            <a:pPr algn="ctr"/>
          </a:p>
        </p:txBody>
      </p:sp>
      <p:sp>
        <p:nvSpPr>
          <p:cNvPr id="16" name="src-num"/>
          <p:cNvSpPr txBox="1"/>
          <p:nvPr/>
        </p:nvSpPr>
        <p:spPr>
          <a:xfrm>
            <a:off x="502920" y="1205180"/>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40</a:t>
            </a:r>
          </a:p>
        </p:txBody>
      </p:sp>
      <p:sp>
        <p:nvSpPr>
          <p:cNvPr id="17" name="TextBox 16"/>
          <p:cNvSpPr txBox="1"/>
          <p:nvPr/>
        </p:nvSpPr>
        <p:spPr>
          <a:xfrm>
            <a:off x="978408" y="1205180"/>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Arc Brief</a:t>
            </a:r>
          </a:p>
          <a:p>
            <a:pPr algn="l">
              <a:lnSpc>
                <a:spcPct val="116000"/>
              </a:lnSpc>
            </a:pPr>
            <a:r>
              <a:rPr sz="700" b="0">
                <a:solidFill>
                  <a:srgbClr val="5B6B84"/>
                </a:solidFill>
                <a:latin typeface="Arial"/>
              </a:rPr>
              <a:t>Jul 2026</a:t>
            </a:r>
          </a:p>
        </p:txBody>
      </p:sp>
      <p:sp>
        <p:nvSpPr>
          <p:cNvPr id="18" name="TextBox 17"/>
          <p:cNvSpPr txBox="1"/>
          <p:nvPr/>
        </p:nvSpPr>
        <p:spPr>
          <a:xfrm>
            <a:off x="3630168" y="1205180"/>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Blackstone AirTrunk APAC data centre money</a:t>
            </a:r>
          </a:p>
          <a:p>
            <a:pPr algn="l">
              <a:lnSpc>
                <a:spcPct val="116000"/>
              </a:lnSpc>
            </a:pPr>
            <a:r>
              <a:rPr sz="700" b="0">
                <a:solidFill>
                  <a:srgbClr val="5B6B84"/>
                </a:solidFill>
                <a:latin typeface="Arial"/>
              </a:rPr>
              <a:t>arcbrief.news/editorial/blackstone-airtrunk-apac-data-centre-money</a:t>
            </a:r>
          </a:p>
        </p:txBody>
      </p:sp>
      <p:sp>
        <p:nvSpPr>
          <p:cNvPr id="19" name="Rectangle 18"/>
          <p:cNvSpPr/>
          <p:nvPr/>
        </p:nvSpPr>
        <p:spPr>
          <a:xfrm>
            <a:off x="502920" y="1506079"/>
            <a:ext cx="11186129" cy="7620"/>
          </a:xfrm>
          <a:prstGeom prst="rect">
            <a:avLst/>
          </a:prstGeom>
          <a:solidFill>
            <a:srgbClr val="D7DEE9"/>
          </a:solidFill>
          <a:ln>
            <a:noFill/>
          </a:ln>
          <a:effectLst/>
        </p:spPr>
        <p:txBody>
          <a:bodyPr rtlCol="0" anchor="ctr" wrap="square">
            <a:noAutofit/>
          </a:bodyPr>
          <a:lstStyle/>
          <a:p>
            <a:pPr algn="ctr"/>
          </a:p>
        </p:txBody>
      </p:sp>
      <p:sp>
        <p:nvSpPr>
          <p:cNvPr id="20" name="src-num"/>
          <p:cNvSpPr txBox="1"/>
          <p:nvPr/>
        </p:nvSpPr>
        <p:spPr>
          <a:xfrm>
            <a:off x="502920" y="1512786"/>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41</a:t>
            </a:r>
          </a:p>
        </p:txBody>
      </p:sp>
      <p:sp>
        <p:nvSpPr>
          <p:cNvPr id="21" name="TextBox 20"/>
          <p:cNvSpPr txBox="1"/>
          <p:nvPr/>
        </p:nvSpPr>
        <p:spPr>
          <a:xfrm>
            <a:off x="978408" y="1512786"/>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Caproasia</a:t>
            </a:r>
          </a:p>
          <a:p>
            <a:pPr algn="l">
              <a:lnSpc>
                <a:spcPct val="116000"/>
              </a:lnSpc>
            </a:pPr>
            <a:r>
              <a:rPr sz="700" b="0">
                <a:solidFill>
                  <a:srgbClr val="5B6B84"/>
                </a:solidFill>
                <a:latin typeface="Arial"/>
              </a:rPr>
              <a:t>16 Jul 2026</a:t>
            </a:r>
          </a:p>
        </p:txBody>
      </p:sp>
      <p:sp>
        <p:nvSpPr>
          <p:cNvPr id="22" name="TextBox 21"/>
          <p:cNvSpPr txBox="1"/>
          <p:nvPr/>
        </p:nvSpPr>
        <p:spPr>
          <a:xfrm>
            <a:off x="3630168" y="1512786"/>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AirTrunk Singapore REIT IPO to raise US$1.5bn</a:t>
            </a:r>
          </a:p>
          <a:p>
            <a:pPr algn="l">
              <a:lnSpc>
                <a:spcPct val="116000"/>
              </a:lnSpc>
            </a:pPr>
            <a:r>
              <a:rPr sz="700" b="0">
                <a:solidFill>
                  <a:srgbClr val="5B6B84"/>
                </a:solidFill>
                <a:latin typeface="Arial"/>
              </a:rPr>
              <a:t>caproasia.com/2026/07/16/...</a:t>
            </a:r>
          </a:p>
        </p:txBody>
      </p:sp>
      <p:sp>
        <p:nvSpPr>
          <p:cNvPr id="23" name="Rectangle 22"/>
          <p:cNvSpPr/>
          <p:nvPr/>
        </p:nvSpPr>
        <p:spPr>
          <a:xfrm>
            <a:off x="502920" y="1813686"/>
            <a:ext cx="11186129" cy="7620"/>
          </a:xfrm>
          <a:prstGeom prst="rect">
            <a:avLst/>
          </a:prstGeom>
          <a:solidFill>
            <a:srgbClr val="D7DEE9"/>
          </a:solidFill>
          <a:ln>
            <a:noFill/>
          </a:ln>
          <a:effectLst/>
        </p:spPr>
        <p:txBody>
          <a:bodyPr rtlCol="0" anchor="ctr" wrap="square">
            <a:noAutofit/>
          </a:bodyPr>
          <a:lstStyle/>
          <a:p>
            <a:pPr algn="ctr"/>
          </a:p>
        </p:txBody>
      </p:sp>
      <p:sp>
        <p:nvSpPr>
          <p:cNvPr id="24" name="src-num"/>
          <p:cNvSpPr txBox="1"/>
          <p:nvPr/>
        </p:nvSpPr>
        <p:spPr>
          <a:xfrm>
            <a:off x="502920" y="1820392"/>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42</a:t>
            </a:r>
          </a:p>
        </p:txBody>
      </p:sp>
      <p:sp>
        <p:nvSpPr>
          <p:cNvPr id="25" name="TextBox 24"/>
          <p:cNvSpPr txBox="1"/>
          <p:nvPr/>
        </p:nvSpPr>
        <p:spPr>
          <a:xfrm>
            <a:off x="978408" y="1820392"/>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Crypto Briefing</a:t>
            </a:r>
          </a:p>
          <a:p>
            <a:pPr algn="l">
              <a:lnSpc>
                <a:spcPct val="116000"/>
              </a:lnSpc>
            </a:pPr>
            <a:r>
              <a:rPr sz="700" b="0">
                <a:solidFill>
                  <a:srgbClr val="5B6B84"/>
                </a:solidFill>
                <a:latin typeface="Arial"/>
              </a:rPr>
              <a:t>6 Jun 2026</a:t>
            </a:r>
          </a:p>
        </p:txBody>
      </p:sp>
      <p:sp>
        <p:nvSpPr>
          <p:cNvPr id="26" name="TextBox 25"/>
          <p:cNvSpPr txBox="1"/>
          <p:nvPr/>
        </p:nvSpPr>
        <p:spPr>
          <a:xfrm>
            <a:off x="3630168" y="1820392"/>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AirTrunk $30B India data center investment</a:t>
            </a:r>
          </a:p>
          <a:p>
            <a:pPr algn="l">
              <a:lnSpc>
                <a:spcPct val="116000"/>
              </a:lnSpc>
            </a:pPr>
            <a:r>
              <a:rPr sz="700" b="0">
                <a:solidFill>
                  <a:srgbClr val="5B6B84"/>
                </a:solidFill>
                <a:latin typeface="Arial"/>
              </a:rPr>
              <a:t>cryptobriefing.com/airtrunk-30b-india-data-center-investment/</a:t>
            </a:r>
          </a:p>
        </p:txBody>
      </p:sp>
      <p:sp>
        <p:nvSpPr>
          <p:cNvPr id="27" name="Rectangle 26"/>
          <p:cNvSpPr/>
          <p:nvPr/>
        </p:nvSpPr>
        <p:spPr>
          <a:xfrm>
            <a:off x="502920" y="2121292"/>
            <a:ext cx="11186129" cy="7620"/>
          </a:xfrm>
          <a:prstGeom prst="rect">
            <a:avLst/>
          </a:prstGeom>
          <a:solidFill>
            <a:srgbClr val="D7DEE9"/>
          </a:solidFill>
          <a:ln>
            <a:noFill/>
          </a:ln>
          <a:effectLst/>
        </p:spPr>
        <p:txBody>
          <a:bodyPr rtlCol="0" anchor="ctr" wrap="square">
            <a:noAutofit/>
          </a:bodyPr>
          <a:lstStyle/>
          <a:p>
            <a:pPr algn="ctr"/>
          </a:p>
        </p:txBody>
      </p:sp>
      <p:sp>
        <p:nvSpPr>
          <p:cNvPr id="28" name="src-num"/>
          <p:cNvSpPr txBox="1"/>
          <p:nvPr/>
        </p:nvSpPr>
        <p:spPr>
          <a:xfrm>
            <a:off x="502920" y="2127999"/>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43</a:t>
            </a:r>
          </a:p>
        </p:txBody>
      </p:sp>
      <p:sp>
        <p:nvSpPr>
          <p:cNvPr id="29" name="TextBox 28"/>
          <p:cNvSpPr txBox="1"/>
          <p:nvPr/>
        </p:nvSpPr>
        <p:spPr>
          <a:xfrm>
            <a:off x="978408" y="2127999"/>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Reuters / Yahoo Finance</a:t>
            </a:r>
          </a:p>
          <a:p>
            <a:pPr algn="l">
              <a:lnSpc>
                <a:spcPct val="116000"/>
              </a:lnSpc>
            </a:pPr>
            <a:r>
              <a:rPr sz="700" b="0">
                <a:solidFill>
                  <a:srgbClr val="5B6B84"/>
                </a:solidFill>
                <a:latin typeface="Arial"/>
              </a:rPr>
              <a:t>25 Aug 2025</a:t>
            </a:r>
          </a:p>
        </p:txBody>
      </p:sp>
      <p:sp>
        <p:nvSpPr>
          <p:cNvPr id="30" name="TextBox 29"/>
          <p:cNvSpPr txBox="1"/>
          <p:nvPr/>
        </p:nvSpPr>
        <p:spPr>
          <a:xfrm>
            <a:off x="3630168" y="2127999"/>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AirTrunk closes A$16bn sustainability-linked refinancing</a:t>
            </a:r>
          </a:p>
          <a:p>
            <a:pPr algn="l">
              <a:lnSpc>
                <a:spcPct val="116000"/>
              </a:lnSpc>
            </a:pPr>
            <a:r>
              <a:rPr sz="700" b="0">
                <a:solidFill>
                  <a:srgbClr val="5B6B84"/>
                </a:solidFill>
                <a:latin typeface="Arial"/>
              </a:rPr>
              <a:t>finance.yahoo.com/news/airtrunk-closes-10-40-billion-212555357.html</a:t>
            </a:r>
          </a:p>
        </p:txBody>
      </p:sp>
      <p:sp>
        <p:nvSpPr>
          <p:cNvPr id="31" name="Rectangle 30"/>
          <p:cNvSpPr/>
          <p:nvPr/>
        </p:nvSpPr>
        <p:spPr>
          <a:xfrm>
            <a:off x="502920" y="2428898"/>
            <a:ext cx="11186129" cy="7620"/>
          </a:xfrm>
          <a:prstGeom prst="rect">
            <a:avLst/>
          </a:prstGeom>
          <a:solidFill>
            <a:srgbClr val="D7DEE9"/>
          </a:solidFill>
          <a:ln>
            <a:noFill/>
          </a:ln>
          <a:effectLst/>
        </p:spPr>
        <p:txBody>
          <a:bodyPr rtlCol="0" anchor="ctr" wrap="square">
            <a:noAutofit/>
          </a:bodyPr>
          <a:lstStyle/>
          <a:p>
            <a:pPr algn="ctr"/>
          </a:p>
        </p:txBody>
      </p:sp>
      <p:sp>
        <p:nvSpPr>
          <p:cNvPr id="32" name="src-num"/>
          <p:cNvSpPr txBox="1"/>
          <p:nvPr/>
        </p:nvSpPr>
        <p:spPr>
          <a:xfrm>
            <a:off x="502920" y="2435605"/>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44</a:t>
            </a:r>
          </a:p>
        </p:txBody>
      </p:sp>
      <p:sp>
        <p:nvSpPr>
          <p:cNvPr id="33" name="TextBox 32"/>
          <p:cNvSpPr txBox="1"/>
          <p:nvPr/>
        </p:nvSpPr>
        <p:spPr>
          <a:xfrm>
            <a:off x="978408" y="2435605"/>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Mingtiandi</a:t>
            </a:r>
          </a:p>
          <a:p>
            <a:pPr algn="l">
              <a:lnSpc>
                <a:spcPct val="116000"/>
              </a:lnSpc>
            </a:pPr>
            <a:r>
              <a:rPr sz="700" b="0">
                <a:solidFill>
                  <a:srgbClr val="5B6B84"/>
                </a:solidFill>
                <a:latin typeface="Arial"/>
              </a:rPr>
              <a:t>16 Jul 2026</a:t>
            </a:r>
          </a:p>
        </p:txBody>
      </p:sp>
      <p:sp>
        <p:nvSpPr>
          <p:cNvPr id="34" name="TextBox 33"/>
          <p:cNvSpPr txBox="1"/>
          <p:nvPr/>
        </p:nvSpPr>
        <p:spPr>
          <a:xfrm>
            <a:off x="3630168" y="2435605"/>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Blackstone’s AirTrunk files for $1.5b S-REIT IPO</a:t>
            </a:r>
          </a:p>
          <a:p>
            <a:pPr algn="l">
              <a:lnSpc>
                <a:spcPct val="116000"/>
              </a:lnSpc>
            </a:pPr>
            <a:r>
              <a:rPr sz="700" b="0">
                <a:solidFill>
                  <a:srgbClr val="5B6B84"/>
                </a:solidFill>
                <a:latin typeface="Arial"/>
              </a:rPr>
              <a:t>mingtiandi.com/real-estate/crelist/roundup-.../</a:t>
            </a:r>
          </a:p>
        </p:txBody>
      </p:sp>
      <p:sp>
        <p:nvSpPr>
          <p:cNvPr id="35" name="Rectangle 34"/>
          <p:cNvSpPr/>
          <p:nvPr/>
        </p:nvSpPr>
        <p:spPr>
          <a:xfrm>
            <a:off x="502920" y="2736505"/>
            <a:ext cx="11186129" cy="7620"/>
          </a:xfrm>
          <a:prstGeom prst="rect">
            <a:avLst/>
          </a:prstGeom>
          <a:solidFill>
            <a:srgbClr val="D7DEE9"/>
          </a:solidFill>
          <a:ln>
            <a:noFill/>
          </a:ln>
          <a:effectLst/>
        </p:spPr>
        <p:txBody>
          <a:bodyPr rtlCol="0" anchor="ctr" wrap="square">
            <a:noAutofit/>
          </a:bodyPr>
          <a:lstStyle/>
          <a:p>
            <a:pPr algn="ctr"/>
          </a:p>
        </p:txBody>
      </p:sp>
      <p:sp>
        <p:nvSpPr>
          <p:cNvPr id="36" name="src-num"/>
          <p:cNvSpPr txBox="1"/>
          <p:nvPr/>
        </p:nvSpPr>
        <p:spPr>
          <a:xfrm>
            <a:off x="502920" y="2743211"/>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45</a:t>
            </a:r>
          </a:p>
        </p:txBody>
      </p:sp>
      <p:sp>
        <p:nvSpPr>
          <p:cNvPr id="37" name="TextBox 36"/>
          <p:cNvSpPr txBox="1"/>
          <p:nvPr/>
        </p:nvSpPr>
        <p:spPr>
          <a:xfrm>
            <a:off x="978408" y="2743211"/>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Certified Strategic</a:t>
            </a:r>
          </a:p>
          <a:p>
            <a:pPr algn="l">
              <a:lnSpc>
                <a:spcPct val="116000"/>
              </a:lnSpc>
            </a:pPr>
            <a:r>
              <a:rPr sz="700" b="0">
                <a:solidFill>
                  <a:srgbClr val="5B6B84"/>
                </a:solidFill>
                <a:latin typeface="Arial"/>
              </a:rPr>
              <a:t>10 Sep 2026</a:t>
            </a:r>
          </a:p>
        </p:txBody>
      </p:sp>
      <p:sp>
        <p:nvSpPr>
          <p:cNvPr id="38" name="TextBox 37"/>
          <p:cNvSpPr txBox="1"/>
          <p:nvPr/>
        </p:nvSpPr>
        <p:spPr>
          <a:xfrm>
            <a:off x="3630168" y="2743211"/>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AirTrunk: five US tech companies’ Australia interest</a:t>
            </a:r>
          </a:p>
          <a:p>
            <a:pPr algn="l">
              <a:lnSpc>
                <a:spcPct val="116000"/>
              </a:lnSpc>
            </a:pPr>
            <a:r>
              <a:rPr sz="700" b="0">
                <a:solidFill>
                  <a:srgbClr val="5B6B84"/>
                </a:solidFill>
                <a:latin typeface="Arial"/>
              </a:rPr>
              <a:t>certifiedstrategic.com/insights/airtrunk-five-us-tech-companies-australia-interest</a:t>
            </a:r>
          </a:p>
        </p:txBody>
      </p:sp>
      <p:sp>
        <p:nvSpPr>
          <p:cNvPr id="39" name="Rectangle 38"/>
          <p:cNvSpPr/>
          <p:nvPr/>
        </p:nvSpPr>
        <p:spPr>
          <a:xfrm>
            <a:off x="502920" y="3044111"/>
            <a:ext cx="11186129" cy="7620"/>
          </a:xfrm>
          <a:prstGeom prst="rect">
            <a:avLst/>
          </a:prstGeom>
          <a:solidFill>
            <a:srgbClr val="D7DEE9"/>
          </a:solidFill>
          <a:ln>
            <a:noFill/>
          </a:ln>
          <a:effectLst/>
        </p:spPr>
        <p:txBody>
          <a:bodyPr rtlCol="0" anchor="ctr" wrap="square">
            <a:noAutofit/>
          </a:bodyPr>
          <a:lstStyle/>
          <a:p>
            <a:pPr algn="ctr"/>
          </a:p>
        </p:txBody>
      </p:sp>
      <p:sp>
        <p:nvSpPr>
          <p:cNvPr id="40" name="src-num"/>
          <p:cNvSpPr txBox="1"/>
          <p:nvPr/>
        </p:nvSpPr>
        <p:spPr>
          <a:xfrm>
            <a:off x="502920" y="3050818"/>
            <a:ext cx="329184" cy="439033"/>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46</a:t>
            </a:r>
          </a:p>
        </p:txBody>
      </p:sp>
      <p:sp>
        <p:nvSpPr>
          <p:cNvPr id="41" name="TextBox 40"/>
          <p:cNvSpPr txBox="1"/>
          <p:nvPr/>
        </p:nvSpPr>
        <p:spPr>
          <a:xfrm>
            <a:off x="978408" y="3050818"/>
            <a:ext cx="2487168" cy="439033"/>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WealthQuestLab</a:t>
            </a:r>
          </a:p>
          <a:p>
            <a:pPr algn="l">
              <a:lnSpc>
                <a:spcPct val="116000"/>
              </a:lnSpc>
            </a:pPr>
            <a:r>
              <a:rPr sz="700" b="0">
                <a:solidFill>
                  <a:srgbClr val="5B6B84"/>
                </a:solidFill>
                <a:latin typeface="Arial"/>
              </a:rPr>
              <a:t>snapshot as at 31 Jul 2026; live page, re-read 21 Sep 2026</a:t>
            </a:r>
          </a:p>
        </p:txBody>
      </p:sp>
      <p:sp>
        <p:nvSpPr>
          <p:cNvPr id="42" name="TextBox 41"/>
          <p:cNvSpPr txBox="1"/>
          <p:nvPr/>
        </p:nvSpPr>
        <p:spPr>
          <a:xfrm>
            <a:off x="3630168" y="3050818"/>
            <a:ext cx="8058881" cy="439033"/>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NEXTDC (ASX:NXT) cross-validation of ASX filings. Carries ~720.2m shares at 31 Jul 2026; superseded here by the 759,554,497 shares filed in the FY26 Annual Report at 30 Jun 2026</a:t>
            </a:r>
          </a:p>
          <a:p>
            <a:pPr algn="l">
              <a:lnSpc>
                <a:spcPct val="116000"/>
              </a:lnSpc>
            </a:pPr>
            <a:r>
              <a:rPr sz="700" b="0">
                <a:solidFill>
                  <a:srgbClr val="5B6B84"/>
                </a:solidFill>
                <a:latin typeface="Arial"/>
              </a:rPr>
              <a:t>wealthquestlab.com/research/ASX/NXT</a:t>
            </a:r>
          </a:p>
        </p:txBody>
      </p:sp>
      <p:sp>
        <p:nvSpPr>
          <p:cNvPr id="43" name="Rectangle 42"/>
          <p:cNvSpPr/>
          <p:nvPr/>
        </p:nvSpPr>
        <p:spPr>
          <a:xfrm>
            <a:off x="502920" y="3500216"/>
            <a:ext cx="11186129" cy="7620"/>
          </a:xfrm>
          <a:prstGeom prst="rect">
            <a:avLst/>
          </a:prstGeom>
          <a:solidFill>
            <a:srgbClr val="D7DEE9"/>
          </a:solidFill>
          <a:ln>
            <a:noFill/>
          </a:ln>
          <a:effectLst/>
        </p:spPr>
        <p:txBody>
          <a:bodyPr rtlCol="0" anchor="ctr" wrap="square">
            <a:noAutofit/>
          </a:bodyPr>
          <a:lstStyle/>
          <a:p>
            <a:pPr algn="ctr"/>
          </a:p>
        </p:txBody>
      </p:sp>
      <p:sp>
        <p:nvSpPr>
          <p:cNvPr id="44" name="src-num"/>
          <p:cNvSpPr txBox="1"/>
          <p:nvPr/>
        </p:nvSpPr>
        <p:spPr>
          <a:xfrm>
            <a:off x="502920" y="3506923"/>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47</a:t>
            </a:r>
          </a:p>
        </p:txBody>
      </p:sp>
      <p:sp>
        <p:nvSpPr>
          <p:cNvPr id="45" name="TextBox 44"/>
          <p:cNvSpPr txBox="1"/>
          <p:nvPr/>
        </p:nvSpPr>
        <p:spPr>
          <a:xfrm>
            <a:off x="978408" y="3506923"/>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Motley Fool</a:t>
            </a:r>
          </a:p>
          <a:p>
            <a:pPr algn="l">
              <a:lnSpc>
                <a:spcPct val="116000"/>
              </a:lnSpc>
            </a:pPr>
            <a:r>
              <a:rPr sz="700" b="0">
                <a:solidFill>
                  <a:srgbClr val="5B6B84"/>
                </a:solidFill>
                <a:latin typeface="Arial"/>
              </a:rPr>
              <a:t>9 Sep 2026</a:t>
            </a:r>
          </a:p>
        </p:txBody>
      </p:sp>
      <p:sp>
        <p:nvSpPr>
          <p:cNvPr id="46" name="TextBox 45"/>
          <p:cNvSpPr txBox="1"/>
          <p:nvPr/>
        </p:nvSpPr>
        <p:spPr>
          <a:xfrm>
            <a:off x="3630168" y="3506923"/>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NEXTDC shares have fallen 14% in a month</a:t>
            </a:r>
          </a:p>
          <a:p>
            <a:pPr algn="l">
              <a:lnSpc>
                <a:spcPct val="116000"/>
              </a:lnSpc>
            </a:pPr>
            <a:r>
              <a:rPr sz="700" b="0">
                <a:solidFill>
                  <a:srgbClr val="5B6B84"/>
                </a:solidFill>
                <a:latin typeface="Arial"/>
              </a:rPr>
              <a:t>fool.com.au/2026/09/09/nextdc-shares-have-fallen-14-in-a-month-.../</a:t>
            </a:r>
          </a:p>
        </p:txBody>
      </p:sp>
      <p:sp>
        <p:nvSpPr>
          <p:cNvPr id="47" name="Rectangle 46"/>
          <p:cNvSpPr/>
          <p:nvPr/>
        </p:nvSpPr>
        <p:spPr>
          <a:xfrm>
            <a:off x="502920" y="3807822"/>
            <a:ext cx="11186129" cy="7620"/>
          </a:xfrm>
          <a:prstGeom prst="rect">
            <a:avLst/>
          </a:prstGeom>
          <a:solidFill>
            <a:srgbClr val="D7DEE9"/>
          </a:solidFill>
          <a:ln>
            <a:noFill/>
          </a:ln>
          <a:effectLst/>
        </p:spPr>
        <p:txBody>
          <a:bodyPr rtlCol="0" anchor="ctr" wrap="square">
            <a:noAutofit/>
          </a:bodyPr>
          <a:lstStyle/>
          <a:p>
            <a:pPr algn="ctr"/>
          </a:p>
        </p:txBody>
      </p:sp>
      <p:sp>
        <p:nvSpPr>
          <p:cNvPr id="48" name="src-num"/>
          <p:cNvSpPr txBox="1"/>
          <p:nvPr/>
        </p:nvSpPr>
        <p:spPr>
          <a:xfrm>
            <a:off x="502920" y="3814529"/>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48</a:t>
            </a:r>
          </a:p>
        </p:txBody>
      </p:sp>
      <p:sp>
        <p:nvSpPr>
          <p:cNvPr id="49" name="TextBox 48"/>
          <p:cNvSpPr txBox="1"/>
          <p:nvPr/>
        </p:nvSpPr>
        <p:spPr>
          <a:xfrm>
            <a:off x="978408" y="3814529"/>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stockanalysis.com</a:t>
            </a:r>
          </a:p>
          <a:p>
            <a:pPr algn="l">
              <a:lnSpc>
                <a:spcPct val="116000"/>
              </a:lnSpc>
            </a:pPr>
            <a:r>
              <a:rPr sz="700" b="0">
                <a:solidFill>
                  <a:srgbClr val="5B6B84"/>
                </a:solidFill>
                <a:latin typeface="Arial"/>
              </a:rPr>
              <a:t>live page; data to 27 Aug 2026, retrieved 21 Sep 2026</a:t>
            </a:r>
          </a:p>
        </p:txBody>
      </p:sp>
      <p:sp>
        <p:nvSpPr>
          <p:cNvPr id="50" name="TextBox 49"/>
          <p:cNvSpPr txBox="1"/>
          <p:nvPr/>
        </p:nvSpPr>
        <p:spPr>
          <a:xfrm>
            <a:off x="3630168" y="3814529"/>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NEXTDC revenue series (FY26 A$496.49m, +16.22%)</a:t>
            </a:r>
          </a:p>
          <a:p>
            <a:pPr algn="l">
              <a:lnSpc>
                <a:spcPct val="116000"/>
              </a:lnSpc>
            </a:pPr>
            <a:r>
              <a:rPr sz="700" b="0">
                <a:solidFill>
                  <a:srgbClr val="5B6B84"/>
                </a:solidFill>
                <a:latin typeface="Arial"/>
              </a:rPr>
              <a:t>stockanalysis.com/quote/asx/NXT/revenue/</a:t>
            </a:r>
          </a:p>
        </p:txBody>
      </p:sp>
      <p:sp>
        <p:nvSpPr>
          <p:cNvPr id="51" name="Rectangle 50"/>
          <p:cNvSpPr/>
          <p:nvPr/>
        </p:nvSpPr>
        <p:spPr>
          <a:xfrm>
            <a:off x="502920" y="4115429"/>
            <a:ext cx="11186129" cy="7620"/>
          </a:xfrm>
          <a:prstGeom prst="rect">
            <a:avLst/>
          </a:prstGeom>
          <a:solidFill>
            <a:srgbClr val="D7DEE9"/>
          </a:solidFill>
          <a:ln>
            <a:noFill/>
          </a:ln>
          <a:effectLst/>
        </p:spPr>
        <p:txBody>
          <a:bodyPr rtlCol="0" anchor="ctr" wrap="square">
            <a:noAutofit/>
          </a:bodyPr>
          <a:lstStyle/>
          <a:p>
            <a:pPr algn="ctr"/>
          </a:p>
        </p:txBody>
      </p:sp>
      <p:sp>
        <p:nvSpPr>
          <p:cNvPr id="52" name="src-num"/>
          <p:cNvSpPr txBox="1"/>
          <p:nvPr/>
        </p:nvSpPr>
        <p:spPr>
          <a:xfrm>
            <a:off x="502920" y="4122135"/>
            <a:ext cx="329184" cy="439033"/>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49</a:t>
            </a:r>
          </a:p>
        </p:txBody>
      </p:sp>
      <p:sp>
        <p:nvSpPr>
          <p:cNvPr id="53" name="TextBox 52"/>
          <p:cNvSpPr txBox="1"/>
          <p:nvPr/>
        </p:nvSpPr>
        <p:spPr>
          <a:xfrm>
            <a:off x="978408" y="4122135"/>
            <a:ext cx="2487168" cy="439033"/>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Yahoo Finance AU</a:t>
            </a:r>
          </a:p>
          <a:p>
            <a:pPr algn="l">
              <a:lnSpc>
                <a:spcPct val="116000"/>
              </a:lnSpc>
            </a:pPr>
            <a:r>
              <a:rPr sz="700" b="0">
                <a:solidFill>
                  <a:srgbClr val="5B6B84"/>
                </a:solidFill>
                <a:latin typeface="Arial"/>
              </a:rPr>
              <a:t>live quote page carrying no date of its own; retrieved 22 Sep 2026</a:t>
            </a:r>
          </a:p>
        </p:txBody>
      </p:sp>
      <p:sp>
        <p:nvSpPr>
          <p:cNvPr id="54" name="TextBox 53"/>
          <p:cNvSpPr txBox="1"/>
          <p:nvPr/>
        </p:nvSpPr>
        <p:spPr>
          <a:xfrm>
            <a:off x="3630168" y="4122135"/>
            <a:ext cx="8058881" cy="439033"/>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NXT.AX quote, consulted for the consensus target and the 52-week range. The page restates both without dating them and they move as the window rolls, so it cannot carry a fixed as-of date; the NEXTDC market data in this report is taken from entries 109 and 110 instead</a:t>
            </a:r>
          </a:p>
          <a:p>
            <a:pPr algn="l">
              <a:lnSpc>
                <a:spcPct val="116000"/>
              </a:lnSpc>
            </a:pPr>
            <a:r>
              <a:rPr sz="700" b="0">
                <a:solidFill>
                  <a:srgbClr val="5B6B84"/>
                </a:solidFill>
                <a:latin typeface="Arial"/>
              </a:rPr>
              <a:t>au.finance.yahoo.com/quote/NXT.AX/</a:t>
            </a:r>
          </a:p>
        </p:txBody>
      </p:sp>
      <p:sp>
        <p:nvSpPr>
          <p:cNvPr id="55" name="Rectangle 54"/>
          <p:cNvSpPr/>
          <p:nvPr/>
        </p:nvSpPr>
        <p:spPr>
          <a:xfrm>
            <a:off x="502920" y="4571534"/>
            <a:ext cx="11186129" cy="7620"/>
          </a:xfrm>
          <a:prstGeom prst="rect">
            <a:avLst/>
          </a:prstGeom>
          <a:solidFill>
            <a:srgbClr val="D7DEE9"/>
          </a:solidFill>
          <a:ln>
            <a:noFill/>
          </a:ln>
          <a:effectLst/>
        </p:spPr>
        <p:txBody>
          <a:bodyPr rtlCol="0" anchor="ctr" wrap="square">
            <a:noAutofit/>
          </a:bodyPr>
          <a:lstStyle/>
          <a:p>
            <a:pPr algn="ctr"/>
          </a:p>
        </p:txBody>
      </p:sp>
      <p:sp>
        <p:nvSpPr>
          <p:cNvPr id="56" name="src-num"/>
          <p:cNvSpPr txBox="1"/>
          <p:nvPr/>
        </p:nvSpPr>
        <p:spPr>
          <a:xfrm>
            <a:off x="502920" y="4578240"/>
            <a:ext cx="329184" cy="439033"/>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50</a:t>
            </a:r>
          </a:p>
        </p:txBody>
      </p:sp>
      <p:sp>
        <p:nvSpPr>
          <p:cNvPr id="57" name="TextBox 56"/>
          <p:cNvSpPr txBox="1"/>
          <p:nvPr/>
        </p:nvSpPr>
        <p:spPr>
          <a:xfrm>
            <a:off x="978408" y="4578240"/>
            <a:ext cx="2487168" cy="439033"/>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Quantfolio</a:t>
            </a:r>
          </a:p>
          <a:p>
            <a:pPr algn="l">
              <a:lnSpc>
                <a:spcPct val="116000"/>
              </a:lnSpc>
            </a:pPr>
            <a:r>
              <a:rPr sz="700" b="0">
                <a:solidFill>
                  <a:srgbClr val="5B6B84"/>
                </a:solidFill>
                <a:latin typeface="Arial"/>
              </a:rPr>
              <a:t>live page; 19 Jul 2026 retrieval, re-read 21 Sep 2026</a:t>
            </a:r>
          </a:p>
        </p:txBody>
      </p:sp>
      <p:sp>
        <p:nvSpPr>
          <p:cNvPr id="58" name="TextBox 57"/>
          <p:cNvSpPr txBox="1"/>
          <p:nvPr/>
        </p:nvSpPr>
        <p:spPr>
          <a:xfrm>
            <a:off x="3630168" y="4578240"/>
            <a:ext cx="8058881" cy="439033"/>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NEXTDC stock analysis. On re-reading, the page no longer carried a consensus target or any valuation multiple; the consensus target now rests on entry 110 and the multiples on the computation shown on page 42</a:t>
            </a:r>
          </a:p>
          <a:p>
            <a:pPr algn="l">
              <a:lnSpc>
                <a:spcPct val="116000"/>
              </a:lnSpc>
            </a:pPr>
            <a:r>
              <a:rPr sz="700" b="0">
                <a:solidFill>
                  <a:srgbClr val="5B6B84"/>
                </a:solidFill>
                <a:latin typeface="Arial"/>
              </a:rPr>
              <a:t>quantfolio.com.au/stock-analysis/nextdc-ltd-nxt-asx/</a:t>
            </a:r>
          </a:p>
        </p:txBody>
      </p:sp>
      <p:sp>
        <p:nvSpPr>
          <p:cNvPr id="59" name="Rectangle 58"/>
          <p:cNvSpPr/>
          <p:nvPr/>
        </p:nvSpPr>
        <p:spPr>
          <a:xfrm>
            <a:off x="502920" y="5027638"/>
            <a:ext cx="11186129" cy="7620"/>
          </a:xfrm>
          <a:prstGeom prst="rect">
            <a:avLst/>
          </a:prstGeom>
          <a:solidFill>
            <a:srgbClr val="D7DEE9"/>
          </a:solidFill>
          <a:ln>
            <a:noFill/>
          </a:ln>
          <a:effectLst/>
        </p:spPr>
        <p:txBody>
          <a:bodyPr rtlCol="0" anchor="ctr" wrap="square">
            <a:noAutofit/>
          </a:bodyPr>
          <a:lstStyle/>
          <a:p>
            <a:pPr algn="ctr"/>
          </a:p>
        </p:txBody>
      </p:sp>
      <p:sp>
        <p:nvSpPr>
          <p:cNvPr id="60" name="src-num"/>
          <p:cNvSpPr txBox="1"/>
          <p:nvPr/>
        </p:nvSpPr>
        <p:spPr>
          <a:xfrm>
            <a:off x="502920" y="5034345"/>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51</a:t>
            </a:r>
          </a:p>
        </p:txBody>
      </p:sp>
      <p:sp>
        <p:nvSpPr>
          <p:cNvPr id="61" name="TextBox 60"/>
          <p:cNvSpPr txBox="1"/>
          <p:nvPr/>
        </p:nvSpPr>
        <p:spPr>
          <a:xfrm>
            <a:off x="978408" y="5034345"/>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Kalkine</a:t>
            </a:r>
          </a:p>
          <a:p>
            <a:pPr algn="l">
              <a:lnSpc>
                <a:spcPct val="116000"/>
              </a:lnSpc>
            </a:pPr>
            <a:r>
              <a:rPr sz="700" b="0">
                <a:solidFill>
                  <a:srgbClr val="5B6B84"/>
                </a:solidFill>
                <a:latin typeface="Arial"/>
              </a:rPr>
              <a:t>21 Jul 2026</a:t>
            </a:r>
          </a:p>
        </p:txBody>
      </p:sp>
      <p:sp>
        <p:nvSpPr>
          <p:cNvPr id="62" name="TextBox 61"/>
          <p:cNvSpPr txBox="1"/>
          <p:nvPr/>
        </p:nvSpPr>
        <p:spPr>
          <a:xfrm>
            <a:off x="3630168" y="5034345"/>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NEXTDC locks in 73MW new capacity; 740 MW contracted; 565 MW order book</a:t>
            </a:r>
          </a:p>
          <a:p>
            <a:pPr algn="l">
              <a:lnSpc>
                <a:spcPct val="116000"/>
              </a:lnSpc>
            </a:pPr>
            <a:r>
              <a:rPr sz="700" b="0">
                <a:solidFill>
                  <a:srgbClr val="5B6B84"/>
                </a:solidFill>
                <a:latin typeface="Arial"/>
              </a:rPr>
              <a:t>kalkine.com.au/news/technology/nextdc-asxnxt-locks-in-73mw-.../</a:t>
            </a:r>
          </a:p>
        </p:txBody>
      </p:sp>
      <p:sp>
        <p:nvSpPr>
          <p:cNvPr id="63" name="Rectangle 62"/>
          <p:cNvSpPr/>
          <p:nvPr/>
        </p:nvSpPr>
        <p:spPr>
          <a:xfrm>
            <a:off x="502920" y="5335245"/>
            <a:ext cx="11186129" cy="7620"/>
          </a:xfrm>
          <a:prstGeom prst="rect">
            <a:avLst/>
          </a:prstGeom>
          <a:solidFill>
            <a:srgbClr val="D7DEE9"/>
          </a:solidFill>
          <a:ln>
            <a:noFill/>
          </a:ln>
          <a:effectLst/>
        </p:spPr>
        <p:txBody>
          <a:bodyPr rtlCol="0" anchor="ctr" wrap="square">
            <a:noAutofit/>
          </a:bodyPr>
          <a:lstStyle/>
          <a:p>
            <a:pPr algn="ctr"/>
          </a:p>
        </p:txBody>
      </p:sp>
      <p:sp>
        <p:nvSpPr>
          <p:cNvPr id="64" name="src-num"/>
          <p:cNvSpPr txBox="1"/>
          <p:nvPr/>
        </p:nvSpPr>
        <p:spPr>
          <a:xfrm>
            <a:off x="502920" y="5341952"/>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52</a:t>
            </a:r>
          </a:p>
        </p:txBody>
      </p:sp>
      <p:sp>
        <p:nvSpPr>
          <p:cNvPr id="65" name="TextBox 64"/>
          <p:cNvSpPr txBox="1"/>
          <p:nvPr/>
        </p:nvSpPr>
        <p:spPr>
          <a:xfrm>
            <a:off x="978408" y="5341952"/>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DCD</a:t>
            </a:r>
          </a:p>
          <a:p>
            <a:pPr algn="l">
              <a:lnSpc>
                <a:spcPct val="116000"/>
              </a:lnSpc>
            </a:pPr>
            <a:r>
              <a:rPr sz="700" b="0">
                <a:solidFill>
                  <a:srgbClr val="5B6B84"/>
                </a:solidFill>
                <a:latin typeface="Arial"/>
              </a:rPr>
              <a:t>4 Sep 2026</a:t>
            </a:r>
          </a:p>
        </p:txBody>
      </p:sp>
      <p:sp>
        <p:nvSpPr>
          <p:cNvPr id="66" name="TextBox 65"/>
          <p:cNvSpPr txBox="1"/>
          <p:nvPr/>
        </p:nvSpPr>
        <p:spPr>
          <a:xfrm>
            <a:off x="3630168" y="5341952"/>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Australian ‘Stargate’ data center in Sydney: 612 MW (NEXTDC S7)</a:t>
            </a:r>
          </a:p>
          <a:p>
            <a:pPr algn="l">
              <a:lnSpc>
                <a:spcPct val="116000"/>
              </a:lnSpc>
            </a:pPr>
            <a:r>
              <a:rPr sz="700" b="0">
                <a:solidFill>
                  <a:srgbClr val="5B6B84"/>
                </a:solidFill>
                <a:latin typeface="Arial"/>
              </a:rPr>
              <a:t>datacenterdynamics.com/en/news/australian-stargate-data-center-in-sydney-will-offer-612mw-.../</a:t>
            </a:r>
          </a:p>
        </p:txBody>
      </p:sp>
      <p:sp>
        <p:nvSpPr>
          <p:cNvPr id="67" name="Rectangle 66"/>
          <p:cNvSpPr/>
          <p:nvPr/>
        </p:nvSpPr>
        <p:spPr>
          <a:xfrm>
            <a:off x="502920" y="5642851"/>
            <a:ext cx="11186129" cy="7620"/>
          </a:xfrm>
          <a:prstGeom prst="rect">
            <a:avLst/>
          </a:prstGeom>
          <a:solidFill>
            <a:srgbClr val="D7DEE9"/>
          </a:solidFill>
          <a:ln>
            <a:noFill/>
          </a:ln>
          <a:effectLst/>
        </p:spPr>
        <p:txBody>
          <a:bodyPr rtlCol="0" anchor="ctr" wrap="square">
            <a:noAutofit/>
          </a:bodyPr>
          <a:lstStyle/>
          <a:p>
            <a:pPr algn="ctr"/>
          </a:p>
        </p:txBody>
      </p:sp>
      <p:sp>
        <p:nvSpPr>
          <p:cNvPr id="68" name="src-num"/>
          <p:cNvSpPr txBox="1"/>
          <p:nvPr/>
        </p:nvSpPr>
        <p:spPr>
          <a:xfrm>
            <a:off x="502920" y="5649558"/>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53</a:t>
            </a:r>
          </a:p>
        </p:txBody>
      </p:sp>
      <p:sp>
        <p:nvSpPr>
          <p:cNvPr id="69" name="TextBox 68"/>
          <p:cNvSpPr txBox="1"/>
          <p:nvPr/>
        </p:nvSpPr>
        <p:spPr>
          <a:xfrm>
            <a:off x="978408" y="5649558"/>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DCD</a:t>
            </a:r>
          </a:p>
          <a:p>
            <a:pPr algn="l">
              <a:lnSpc>
                <a:spcPct val="116000"/>
              </a:lnSpc>
            </a:pPr>
            <a:r>
              <a:rPr sz="700" b="0">
                <a:solidFill>
                  <a:srgbClr val="5B6B84"/>
                </a:solidFill>
                <a:latin typeface="Arial"/>
              </a:rPr>
              <a:t>24 Jun 2026</a:t>
            </a:r>
          </a:p>
        </p:txBody>
      </p:sp>
      <p:sp>
        <p:nvSpPr>
          <p:cNvPr id="70" name="TextBox 69"/>
          <p:cNvSpPr txBox="1"/>
          <p:nvPr/>
        </p:nvSpPr>
        <p:spPr>
          <a:xfrm>
            <a:off x="3630168" y="5649558"/>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Infratil increases stake in CDC close to 50%</a:t>
            </a:r>
          </a:p>
          <a:p>
            <a:pPr algn="l">
              <a:lnSpc>
                <a:spcPct val="116000"/>
              </a:lnSpc>
            </a:pPr>
            <a:r>
              <a:rPr sz="700" b="0">
                <a:solidFill>
                  <a:srgbClr val="5B6B84"/>
                </a:solidFill>
                <a:latin typeface="Arial"/>
              </a:rPr>
              <a:t>datacenterdynamics.com/en/news/infratil-increases-stake-in-canberra-data-centres-.../</a:t>
            </a:r>
          </a:p>
        </p:txBody>
      </p:sp>
      <p:sp>
        <p:nvSpPr>
          <p:cNvPr id="71" name="Rectangle 70"/>
          <p:cNvSpPr/>
          <p:nvPr/>
        </p:nvSpPr>
        <p:spPr>
          <a:xfrm>
            <a:off x="502920" y="5950457"/>
            <a:ext cx="11186129" cy="11430"/>
          </a:xfrm>
          <a:prstGeom prst="rect">
            <a:avLst/>
          </a:prstGeom>
          <a:solidFill>
            <a:srgbClr val="0A1E3C"/>
          </a:solidFill>
          <a:ln>
            <a:noFill/>
          </a:ln>
          <a:effectLst/>
        </p:spPr>
        <p:txBody>
          <a:bodyPr rtlCol="0" anchor="ctr" wrap="square">
            <a:noAutofit/>
          </a:bodyPr>
          <a:lstStyle/>
          <a:p>
            <a:pPr algn="ct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14 · Source log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80</a:t>
            </a:r>
          </a:p>
        </p:txBody>
      </p:sp>
      <p:sp>
        <p:nvSpPr>
          <p:cNvPr id="9" name="TextBox 8"/>
          <p:cNvSpPr txBox="1"/>
          <p:nvPr/>
        </p:nvSpPr>
        <p:spPr>
          <a:xfrm>
            <a:off x="502920" y="576072"/>
            <a:ext cx="6400800"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Source log (continued)</a:t>
            </a:r>
          </a:p>
        </p:txBody>
      </p:sp>
      <p:sp>
        <p:nvSpPr>
          <p:cNvPr id="10" name="Rectangle 9"/>
          <p:cNvSpPr/>
          <p:nvPr/>
        </p:nvSpPr>
        <p:spPr>
          <a:xfrm>
            <a:off x="502920" y="951585"/>
            <a:ext cx="11186129" cy="11430"/>
          </a:xfrm>
          <a:prstGeom prst="rect">
            <a:avLst/>
          </a:prstGeom>
          <a:solidFill>
            <a:srgbClr val="0A1E3C"/>
          </a:solidFill>
          <a:ln>
            <a:noFill/>
          </a:ln>
          <a:effectLst/>
        </p:spPr>
        <p:txBody>
          <a:bodyPr rtlCol="0" anchor="ctr" wrap="square">
            <a:noAutofit/>
          </a:bodyPr>
          <a:lstStyle/>
          <a:p>
            <a:pPr algn="ctr"/>
          </a:p>
        </p:txBody>
      </p:sp>
      <p:sp>
        <p:nvSpPr>
          <p:cNvPr id="11" name="TextBox 10"/>
          <p:cNvSpPr txBox="1"/>
          <p:nvPr/>
        </p:nvSpPr>
        <p:spPr>
          <a:xfrm>
            <a:off x="502920" y="1011021"/>
            <a:ext cx="329184" cy="146304"/>
          </a:xfrm>
          <a:prstGeom prst="rect">
            <a:avLst/>
          </a:prstGeom>
          <a:noFill/>
        </p:spPr>
        <p:txBody>
          <a:bodyPr wrap="square" anchor="t" lIns="0" tIns="0" rIns="0" bIns="0">
            <a:noAutofit/>
          </a:bodyPr>
          <a:lstStyle/>
          <a:p>
            <a:pPr algn="r">
              <a:lnSpc>
                <a:spcPct val="116000"/>
              </a:lnSpc>
            </a:pPr>
            <a:r>
              <a:rPr sz="860" b="1">
                <a:solidFill>
                  <a:srgbClr val="0A1E3C"/>
                </a:solidFill>
                <a:latin typeface="Arial"/>
              </a:rPr>
              <a:t>No.</a:t>
            </a:r>
          </a:p>
        </p:txBody>
      </p:sp>
      <p:sp>
        <p:nvSpPr>
          <p:cNvPr id="12" name="TextBox 11"/>
          <p:cNvSpPr txBox="1"/>
          <p:nvPr/>
        </p:nvSpPr>
        <p:spPr>
          <a:xfrm>
            <a:off x="978408" y="1011021"/>
            <a:ext cx="2487168" cy="146304"/>
          </a:xfrm>
          <a:prstGeom prst="rect">
            <a:avLst/>
          </a:prstGeom>
          <a:noFill/>
        </p:spPr>
        <p:txBody>
          <a:bodyPr wrap="square" anchor="t" lIns="0" tIns="0" rIns="0" bIns="0">
            <a:noAutofit/>
          </a:bodyPr>
          <a:lstStyle/>
          <a:p>
            <a:pPr algn="l">
              <a:lnSpc>
                <a:spcPct val="116000"/>
              </a:lnSpc>
            </a:pPr>
            <a:r>
              <a:rPr sz="860" b="1">
                <a:solidFill>
                  <a:srgbClr val="0A1E3C"/>
                </a:solidFill>
                <a:latin typeface="Arial"/>
              </a:rPr>
              <a:t>Publisher and date</a:t>
            </a:r>
          </a:p>
        </p:txBody>
      </p:sp>
      <p:sp>
        <p:nvSpPr>
          <p:cNvPr id="13" name="TextBox 12"/>
          <p:cNvSpPr txBox="1"/>
          <p:nvPr/>
        </p:nvSpPr>
        <p:spPr>
          <a:xfrm>
            <a:off x="3630168" y="1011021"/>
            <a:ext cx="3657600" cy="146304"/>
          </a:xfrm>
          <a:prstGeom prst="rect">
            <a:avLst/>
          </a:prstGeom>
          <a:noFill/>
        </p:spPr>
        <p:txBody>
          <a:bodyPr wrap="square" anchor="t" lIns="0" tIns="0" rIns="0" bIns="0">
            <a:noAutofit/>
          </a:bodyPr>
          <a:lstStyle/>
          <a:p>
            <a:pPr algn="l">
              <a:lnSpc>
                <a:spcPct val="116000"/>
              </a:lnSpc>
            </a:pPr>
            <a:r>
              <a:rPr sz="860" b="1">
                <a:solidFill>
                  <a:srgbClr val="0A1E3C"/>
                </a:solidFill>
                <a:latin typeface="Arial"/>
              </a:rPr>
              <a:t>Title and locator</a:t>
            </a:r>
          </a:p>
        </p:txBody>
      </p:sp>
      <p:sp>
        <p:nvSpPr>
          <p:cNvPr id="14" name="TextBox 13"/>
          <p:cNvSpPr txBox="1"/>
          <p:nvPr/>
        </p:nvSpPr>
        <p:spPr>
          <a:xfrm>
            <a:off x="9494489" y="1011021"/>
            <a:ext cx="2194560" cy="146304"/>
          </a:xfrm>
          <a:prstGeom prst="rect">
            <a:avLst/>
          </a:prstGeom>
          <a:noFill/>
        </p:spPr>
        <p:txBody>
          <a:bodyPr wrap="square" anchor="t" lIns="0" tIns="0" rIns="0" bIns="0">
            <a:noAutofit/>
          </a:bodyPr>
          <a:lstStyle/>
          <a:p>
            <a:pPr algn="r">
              <a:lnSpc>
                <a:spcPct val="116000"/>
              </a:lnSpc>
            </a:pPr>
            <a:r>
              <a:rPr sz="860" b="1">
                <a:solidFill>
                  <a:srgbClr val="C2410C"/>
                </a:solidFill>
                <a:latin typeface="Arial"/>
              </a:rPr>
              <a:t>Entries 54–68</a:t>
            </a:r>
          </a:p>
        </p:txBody>
      </p:sp>
      <p:sp>
        <p:nvSpPr>
          <p:cNvPr id="15" name="Rectangle 14"/>
          <p:cNvSpPr/>
          <p:nvPr/>
        </p:nvSpPr>
        <p:spPr>
          <a:xfrm>
            <a:off x="502920" y="1187043"/>
            <a:ext cx="11186129" cy="11430"/>
          </a:xfrm>
          <a:prstGeom prst="rect">
            <a:avLst/>
          </a:prstGeom>
          <a:solidFill>
            <a:srgbClr val="0A1E3C"/>
          </a:solidFill>
          <a:ln>
            <a:noFill/>
          </a:ln>
          <a:effectLst/>
        </p:spPr>
        <p:txBody>
          <a:bodyPr rtlCol="0" anchor="ctr" wrap="square">
            <a:noAutofit/>
          </a:bodyPr>
          <a:lstStyle/>
          <a:p>
            <a:pPr algn="ctr"/>
          </a:p>
        </p:txBody>
      </p:sp>
      <p:sp>
        <p:nvSpPr>
          <p:cNvPr id="16" name="src-num"/>
          <p:cNvSpPr txBox="1"/>
          <p:nvPr/>
        </p:nvSpPr>
        <p:spPr>
          <a:xfrm>
            <a:off x="502920" y="1205651"/>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54</a:t>
            </a:r>
          </a:p>
        </p:txBody>
      </p:sp>
      <p:sp>
        <p:nvSpPr>
          <p:cNvPr id="17" name="TextBox 16"/>
          <p:cNvSpPr txBox="1"/>
          <p:nvPr/>
        </p:nvSpPr>
        <p:spPr>
          <a:xfrm>
            <a:off x="978408" y="1205651"/>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DCD</a:t>
            </a:r>
          </a:p>
          <a:p>
            <a:pPr algn="l">
              <a:lnSpc>
                <a:spcPct val="116000"/>
              </a:lnSpc>
            </a:pPr>
            <a:r>
              <a:rPr sz="700" b="0">
                <a:solidFill>
                  <a:srgbClr val="5B6B84"/>
                </a:solidFill>
                <a:latin typeface="Arial"/>
              </a:rPr>
              <a:t>9 Feb 2026</a:t>
            </a:r>
          </a:p>
        </p:txBody>
      </p:sp>
      <p:sp>
        <p:nvSpPr>
          <p:cNvPr id="18" name="TextBox 17"/>
          <p:cNvSpPr txBox="1"/>
          <p:nvPr/>
        </p:nvSpPr>
        <p:spPr>
          <a:xfrm>
            <a:off x="3630168" y="1205651"/>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Firmus secures $10bn debt financing for Project Southgate</a:t>
            </a:r>
          </a:p>
          <a:p>
            <a:pPr algn="l">
              <a:lnSpc>
                <a:spcPct val="116000"/>
              </a:lnSpc>
            </a:pPr>
            <a:r>
              <a:rPr sz="700" b="0">
                <a:solidFill>
                  <a:srgbClr val="5B6B84"/>
                </a:solidFill>
                <a:latin typeface="Arial"/>
              </a:rPr>
              <a:t>datacenterdynamics.com/en/news/firmus-secures-10bn-debt-financing-facility-.../</a:t>
            </a:r>
          </a:p>
        </p:txBody>
      </p:sp>
      <p:sp>
        <p:nvSpPr>
          <p:cNvPr id="19" name="Rectangle 18"/>
          <p:cNvSpPr/>
          <p:nvPr/>
        </p:nvSpPr>
        <p:spPr>
          <a:xfrm>
            <a:off x="502920" y="1507022"/>
            <a:ext cx="11186129" cy="7620"/>
          </a:xfrm>
          <a:prstGeom prst="rect">
            <a:avLst/>
          </a:prstGeom>
          <a:solidFill>
            <a:srgbClr val="D7DEE9"/>
          </a:solidFill>
          <a:ln>
            <a:noFill/>
          </a:ln>
          <a:effectLst/>
        </p:spPr>
        <p:txBody>
          <a:bodyPr rtlCol="0" anchor="ctr" wrap="square">
            <a:noAutofit/>
          </a:bodyPr>
          <a:lstStyle/>
          <a:p>
            <a:pPr algn="ctr"/>
          </a:p>
        </p:txBody>
      </p:sp>
      <p:sp>
        <p:nvSpPr>
          <p:cNvPr id="20" name="src-num"/>
          <p:cNvSpPr txBox="1"/>
          <p:nvPr/>
        </p:nvSpPr>
        <p:spPr>
          <a:xfrm>
            <a:off x="502920" y="1514200"/>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55</a:t>
            </a:r>
          </a:p>
        </p:txBody>
      </p:sp>
      <p:sp>
        <p:nvSpPr>
          <p:cNvPr id="21" name="TextBox 20"/>
          <p:cNvSpPr txBox="1"/>
          <p:nvPr/>
        </p:nvSpPr>
        <p:spPr>
          <a:xfrm>
            <a:off x="978408" y="1514200"/>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DCD</a:t>
            </a:r>
          </a:p>
          <a:p>
            <a:pPr algn="l">
              <a:lnSpc>
                <a:spcPct val="116000"/>
              </a:lnSpc>
            </a:pPr>
            <a:r>
              <a:rPr sz="700" b="0">
                <a:solidFill>
                  <a:srgbClr val="5B6B84"/>
                </a:solidFill>
                <a:latin typeface="Arial"/>
              </a:rPr>
              <a:t>24 Nov 2025</a:t>
            </a:r>
          </a:p>
        </p:txBody>
      </p:sp>
      <p:sp>
        <p:nvSpPr>
          <p:cNvPr id="22" name="TextBox 21"/>
          <p:cNvSpPr txBox="1"/>
          <p:nvPr/>
        </p:nvSpPr>
        <p:spPr>
          <a:xfrm>
            <a:off x="3630168" y="1514200"/>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Australia data center market expands forty-fold (M3)</a:t>
            </a:r>
          </a:p>
          <a:p>
            <a:pPr algn="l">
              <a:lnSpc>
                <a:spcPct val="116000"/>
              </a:lnSpc>
            </a:pPr>
            <a:r>
              <a:rPr sz="700" b="0">
                <a:solidFill>
                  <a:srgbClr val="5B6B84"/>
                </a:solidFill>
                <a:latin typeface="Arial"/>
              </a:rPr>
              <a:t>datacenterdynamics.com/en/news/australia-data-center-market-expands-forty-fold-.../</a:t>
            </a:r>
          </a:p>
        </p:txBody>
      </p:sp>
      <p:sp>
        <p:nvSpPr>
          <p:cNvPr id="23" name="Rectangle 22"/>
          <p:cNvSpPr/>
          <p:nvPr/>
        </p:nvSpPr>
        <p:spPr>
          <a:xfrm>
            <a:off x="502920" y="1815571"/>
            <a:ext cx="11186129" cy="7620"/>
          </a:xfrm>
          <a:prstGeom prst="rect">
            <a:avLst/>
          </a:prstGeom>
          <a:solidFill>
            <a:srgbClr val="D7DEE9"/>
          </a:solidFill>
          <a:ln>
            <a:noFill/>
          </a:ln>
          <a:effectLst/>
        </p:spPr>
        <p:txBody>
          <a:bodyPr rtlCol="0" anchor="ctr" wrap="square">
            <a:noAutofit/>
          </a:bodyPr>
          <a:lstStyle/>
          <a:p>
            <a:pPr algn="ctr"/>
          </a:p>
        </p:txBody>
      </p:sp>
      <p:sp>
        <p:nvSpPr>
          <p:cNvPr id="24" name="src-num"/>
          <p:cNvSpPr txBox="1"/>
          <p:nvPr/>
        </p:nvSpPr>
        <p:spPr>
          <a:xfrm>
            <a:off x="502920" y="1822749"/>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56</a:t>
            </a:r>
          </a:p>
        </p:txBody>
      </p:sp>
      <p:sp>
        <p:nvSpPr>
          <p:cNvPr id="25" name="TextBox 24"/>
          <p:cNvSpPr txBox="1"/>
          <p:nvPr/>
        </p:nvSpPr>
        <p:spPr>
          <a:xfrm>
            <a:off x="978408" y="1822749"/>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CDC</a:t>
            </a:r>
          </a:p>
          <a:p>
            <a:pPr algn="l">
              <a:lnSpc>
                <a:spcPct val="116000"/>
              </a:lnSpc>
            </a:pPr>
            <a:r>
              <a:rPr sz="700" b="0">
                <a:solidFill>
                  <a:srgbClr val="5B6B84"/>
                </a:solidFill>
                <a:latin typeface="Arial"/>
              </a:rPr>
              <a:t>18 Feb 2025</a:t>
            </a:r>
          </a:p>
        </p:txBody>
      </p:sp>
      <p:sp>
        <p:nvSpPr>
          <p:cNvPr id="26" name="TextBox 25"/>
          <p:cNvSpPr txBox="1"/>
          <p:nvPr/>
        </p:nvSpPr>
        <p:spPr>
          <a:xfrm>
            <a:off x="3630168" y="1822749"/>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Existing shareholders take up the CSC stake; CDC EV ~A$17bn at the transaction</a:t>
            </a:r>
          </a:p>
          <a:p>
            <a:pPr algn="l">
              <a:lnSpc>
                <a:spcPct val="116000"/>
              </a:lnSpc>
            </a:pPr>
            <a:r>
              <a:rPr sz="700" b="0">
                <a:solidFill>
                  <a:srgbClr val="5B6B84"/>
                </a:solidFill>
                <a:latin typeface="Arial"/>
              </a:rPr>
              <a:t>cdc.com/resources/news/sovereign-cdc-progress-.../</a:t>
            </a:r>
          </a:p>
        </p:txBody>
      </p:sp>
      <p:sp>
        <p:nvSpPr>
          <p:cNvPr id="27" name="Rectangle 26"/>
          <p:cNvSpPr/>
          <p:nvPr/>
        </p:nvSpPr>
        <p:spPr>
          <a:xfrm>
            <a:off x="502920" y="2124120"/>
            <a:ext cx="11186129" cy="7620"/>
          </a:xfrm>
          <a:prstGeom prst="rect">
            <a:avLst/>
          </a:prstGeom>
          <a:solidFill>
            <a:srgbClr val="D7DEE9"/>
          </a:solidFill>
          <a:ln>
            <a:noFill/>
          </a:ln>
          <a:effectLst/>
        </p:spPr>
        <p:txBody>
          <a:bodyPr rtlCol="0" anchor="ctr" wrap="square">
            <a:noAutofit/>
          </a:bodyPr>
          <a:lstStyle/>
          <a:p>
            <a:pPr algn="ctr"/>
          </a:p>
        </p:txBody>
      </p:sp>
      <p:sp>
        <p:nvSpPr>
          <p:cNvPr id="28" name="src-num"/>
          <p:cNvSpPr txBox="1"/>
          <p:nvPr/>
        </p:nvSpPr>
        <p:spPr>
          <a:xfrm>
            <a:off x="502920" y="2131298"/>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57</a:t>
            </a:r>
          </a:p>
        </p:txBody>
      </p:sp>
      <p:sp>
        <p:nvSpPr>
          <p:cNvPr id="29" name="TextBox 28"/>
          <p:cNvSpPr txBox="1"/>
          <p:nvPr/>
        </p:nvSpPr>
        <p:spPr>
          <a:xfrm>
            <a:off x="978408" y="2131298"/>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Bloomberg via Energy Connects</a:t>
            </a:r>
          </a:p>
          <a:p>
            <a:pPr algn="l">
              <a:lnSpc>
                <a:spcPct val="116000"/>
              </a:lnSpc>
            </a:pPr>
            <a:r>
              <a:rPr sz="700" b="0">
                <a:solidFill>
                  <a:srgbClr val="5B6B84"/>
                </a:solidFill>
                <a:latin typeface="Arial"/>
              </a:rPr>
              <a:t>6 May 2026</a:t>
            </a:r>
          </a:p>
        </p:txBody>
      </p:sp>
      <p:sp>
        <p:nvSpPr>
          <p:cNvPr id="30" name="TextBox 29"/>
          <p:cNvSpPr txBox="1"/>
          <p:nvPr/>
        </p:nvSpPr>
        <p:spPr>
          <a:xfrm>
            <a:off x="3630168" y="2131298"/>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Infratil shares surge as CDC signs monster data center deal (555 MW)</a:t>
            </a:r>
          </a:p>
          <a:p>
            <a:pPr algn="l">
              <a:lnSpc>
                <a:spcPct val="116000"/>
              </a:lnSpc>
            </a:pPr>
            <a:r>
              <a:rPr sz="700" b="0">
                <a:solidFill>
                  <a:srgbClr val="5B6B84"/>
                </a:solidFill>
                <a:latin typeface="Arial"/>
              </a:rPr>
              <a:t>energyconnects.com/news/utilities/2026/may/infratil-shares-surge-.../</a:t>
            </a:r>
          </a:p>
        </p:txBody>
      </p:sp>
      <p:sp>
        <p:nvSpPr>
          <p:cNvPr id="31" name="Rectangle 30"/>
          <p:cNvSpPr/>
          <p:nvPr/>
        </p:nvSpPr>
        <p:spPr>
          <a:xfrm>
            <a:off x="502920" y="2432669"/>
            <a:ext cx="11186129" cy="7620"/>
          </a:xfrm>
          <a:prstGeom prst="rect">
            <a:avLst/>
          </a:prstGeom>
          <a:solidFill>
            <a:srgbClr val="D7DEE9"/>
          </a:solidFill>
          <a:ln>
            <a:noFill/>
          </a:ln>
          <a:effectLst/>
        </p:spPr>
        <p:txBody>
          <a:bodyPr rtlCol="0" anchor="ctr" wrap="square">
            <a:noAutofit/>
          </a:bodyPr>
          <a:lstStyle/>
          <a:p>
            <a:pPr algn="ctr"/>
          </a:p>
        </p:txBody>
      </p:sp>
      <p:sp>
        <p:nvSpPr>
          <p:cNvPr id="32" name="src-num"/>
          <p:cNvSpPr txBox="1"/>
          <p:nvPr/>
        </p:nvSpPr>
        <p:spPr>
          <a:xfrm>
            <a:off x="502920" y="2439847"/>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58</a:t>
            </a:r>
          </a:p>
        </p:txBody>
      </p:sp>
      <p:sp>
        <p:nvSpPr>
          <p:cNvPr id="33" name="TextBox 32"/>
          <p:cNvSpPr txBox="1"/>
          <p:nvPr/>
        </p:nvSpPr>
        <p:spPr>
          <a:xfrm>
            <a:off x="978408" y="2439847"/>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Globe and Mail / TipRanks</a:t>
            </a:r>
          </a:p>
          <a:p>
            <a:pPr algn="l">
              <a:lnSpc>
                <a:spcPct val="116000"/>
              </a:lnSpc>
            </a:pPr>
            <a:r>
              <a:rPr sz="700" b="0">
                <a:solidFill>
                  <a:srgbClr val="5B6B84"/>
                </a:solidFill>
                <a:latin typeface="Arial"/>
              </a:rPr>
              <a:t>7 Aug 2026</a:t>
            </a:r>
          </a:p>
        </p:txBody>
      </p:sp>
      <p:sp>
        <p:nvSpPr>
          <p:cNvPr id="34" name="TextBox 33"/>
          <p:cNvSpPr txBox="1"/>
          <p:nvPr/>
        </p:nvSpPr>
        <p:spPr>
          <a:xfrm>
            <a:off x="3630168" y="2439847"/>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Infratil / CDC valuation coverage</a:t>
            </a:r>
          </a:p>
          <a:p>
            <a:pPr algn="l">
              <a:lnSpc>
                <a:spcPct val="116000"/>
              </a:lnSpc>
            </a:pPr>
            <a:r>
              <a:rPr sz="700" b="0">
                <a:solidFill>
                  <a:srgbClr val="5B6B84"/>
                </a:solidFill>
                <a:latin typeface="Arial"/>
              </a:rPr>
              <a:t>theglobeandmail.com/investing/markets/markets-news/Tipranks/36913898/</a:t>
            </a:r>
          </a:p>
        </p:txBody>
      </p:sp>
      <p:sp>
        <p:nvSpPr>
          <p:cNvPr id="35" name="Rectangle 34"/>
          <p:cNvSpPr/>
          <p:nvPr/>
        </p:nvSpPr>
        <p:spPr>
          <a:xfrm>
            <a:off x="502920" y="2741218"/>
            <a:ext cx="11186129" cy="7620"/>
          </a:xfrm>
          <a:prstGeom prst="rect">
            <a:avLst/>
          </a:prstGeom>
          <a:solidFill>
            <a:srgbClr val="D7DEE9"/>
          </a:solidFill>
          <a:ln>
            <a:noFill/>
          </a:ln>
          <a:effectLst/>
        </p:spPr>
        <p:txBody>
          <a:bodyPr rtlCol="0" anchor="ctr" wrap="square">
            <a:noAutofit/>
          </a:bodyPr>
          <a:lstStyle/>
          <a:p>
            <a:pPr algn="ctr"/>
          </a:p>
        </p:txBody>
      </p:sp>
      <p:sp>
        <p:nvSpPr>
          <p:cNvPr id="36" name="src-num"/>
          <p:cNvSpPr txBox="1"/>
          <p:nvPr/>
        </p:nvSpPr>
        <p:spPr>
          <a:xfrm>
            <a:off x="502920" y="2748396"/>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59</a:t>
            </a:r>
          </a:p>
        </p:txBody>
      </p:sp>
      <p:sp>
        <p:nvSpPr>
          <p:cNvPr id="37" name="TextBox 36"/>
          <p:cNvSpPr txBox="1"/>
          <p:nvPr/>
        </p:nvSpPr>
        <p:spPr>
          <a:xfrm>
            <a:off x="978408" y="2748396"/>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RNZ</a:t>
            </a:r>
          </a:p>
          <a:p>
            <a:pPr algn="l">
              <a:lnSpc>
                <a:spcPct val="116000"/>
              </a:lnSpc>
            </a:pPr>
            <a:r>
              <a:rPr sz="700" b="0">
                <a:solidFill>
                  <a:srgbClr val="5B6B84"/>
                </a:solidFill>
                <a:latin typeface="Arial"/>
              </a:rPr>
              <a:t>6 Jul 2026</a:t>
            </a:r>
          </a:p>
        </p:txBody>
      </p:sp>
      <p:sp>
        <p:nvSpPr>
          <p:cNvPr id="38" name="TextBox 37"/>
          <p:cNvSpPr txBox="1"/>
          <p:nvPr/>
        </p:nvSpPr>
        <p:spPr>
          <a:xfrm>
            <a:off x="3630168" y="2748396"/>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CDC valuation A$18.5bn; Anthropic ‘hot seat’ (Forsyth Barr)</a:t>
            </a:r>
          </a:p>
          <a:p>
            <a:pPr algn="l">
              <a:lnSpc>
                <a:spcPct val="116000"/>
              </a:lnSpc>
            </a:pPr>
            <a:r>
              <a:rPr sz="700" b="0">
                <a:solidFill>
                  <a:srgbClr val="5B6B84"/>
                </a:solidFill>
                <a:latin typeface="Arial"/>
              </a:rPr>
              <a:t>rnz.co.nz/news/business/679228/</a:t>
            </a:r>
          </a:p>
        </p:txBody>
      </p:sp>
      <p:sp>
        <p:nvSpPr>
          <p:cNvPr id="39" name="Rectangle 38"/>
          <p:cNvSpPr/>
          <p:nvPr/>
        </p:nvSpPr>
        <p:spPr>
          <a:xfrm>
            <a:off x="502920" y="3049767"/>
            <a:ext cx="11186129" cy="7620"/>
          </a:xfrm>
          <a:prstGeom prst="rect">
            <a:avLst/>
          </a:prstGeom>
          <a:solidFill>
            <a:srgbClr val="D7DEE9"/>
          </a:solidFill>
          <a:ln>
            <a:noFill/>
          </a:ln>
          <a:effectLst/>
        </p:spPr>
        <p:txBody>
          <a:bodyPr rtlCol="0" anchor="ctr" wrap="square">
            <a:noAutofit/>
          </a:bodyPr>
          <a:lstStyle/>
          <a:p>
            <a:pPr algn="ctr"/>
          </a:p>
        </p:txBody>
      </p:sp>
      <p:sp>
        <p:nvSpPr>
          <p:cNvPr id="40" name="src-num"/>
          <p:cNvSpPr txBox="1"/>
          <p:nvPr/>
        </p:nvSpPr>
        <p:spPr>
          <a:xfrm>
            <a:off x="502920" y="3056945"/>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60</a:t>
            </a:r>
          </a:p>
        </p:txBody>
      </p:sp>
      <p:sp>
        <p:nvSpPr>
          <p:cNvPr id="41" name="TextBox 40"/>
          <p:cNvSpPr txBox="1"/>
          <p:nvPr/>
        </p:nvSpPr>
        <p:spPr>
          <a:xfrm>
            <a:off x="978408" y="3056945"/>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Kalkine</a:t>
            </a:r>
          </a:p>
          <a:p>
            <a:pPr algn="l">
              <a:lnSpc>
                <a:spcPct val="116000"/>
              </a:lnSpc>
            </a:pPr>
            <a:r>
              <a:rPr sz="700" b="0">
                <a:solidFill>
                  <a:srgbClr val="5B6B84"/>
                </a:solidFill>
                <a:latin typeface="Arial"/>
              </a:rPr>
              <a:t>24 Aug 2026</a:t>
            </a:r>
          </a:p>
        </p:txBody>
      </p:sp>
      <p:sp>
        <p:nvSpPr>
          <p:cNvPr id="42" name="TextBox 41"/>
          <p:cNvSpPr txBox="1"/>
          <p:nvPr/>
        </p:nvSpPr>
        <p:spPr>
          <a:xfrm>
            <a:off x="3630168" y="3056945"/>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Infratil: CDC growth, portfolio concentration, valuation debate</a:t>
            </a:r>
          </a:p>
          <a:p>
            <a:pPr algn="l">
              <a:lnSpc>
                <a:spcPct val="116000"/>
              </a:lnSpc>
            </a:pPr>
            <a:r>
              <a:rPr sz="700" b="0">
                <a:solidFill>
                  <a:srgbClr val="5B6B84"/>
                </a:solidFill>
                <a:latin typeface="Arial"/>
              </a:rPr>
              <a:t>kalkine.com.au/stock-analysis/financial/infratil-asxift-.../</a:t>
            </a:r>
          </a:p>
        </p:txBody>
      </p:sp>
      <p:sp>
        <p:nvSpPr>
          <p:cNvPr id="43" name="Rectangle 42"/>
          <p:cNvSpPr/>
          <p:nvPr/>
        </p:nvSpPr>
        <p:spPr>
          <a:xfrm>
            <a:off x="502920" y="3358316"/>
            <a:ext cx="11186129" cy="7620"/>
          </a:xfrm>
          <a:prstGeom prst="rect">
            <a:avLst/>
          </a:prstGeom>
          <a:solidFill>
            <a:srgbClr val="D7DEE9"/>
          </a:solidFill>
          <a:ln>
            <a:noFill/>
          </a:ln>
          <a:effectLst/>
        </p:spPr>
        <p:txBody>
          <a:bodyPr rtlCol="0" anchor="ctr" wrap="square">
            <a:noAutofit/>
          </a:bodyPr>
          <a:lstStyle/>
          <a:p>
            <a:pPr algn="ctr"/>
          </a:p>
        </p:txBody>
      </p:sp>
      <p:sp>
        <p:nvSpPr>
          <p:cNvPr id="44" name="src-num"/>
          <p:cNvSpPr txBox="1"/>
          <p:nvPr/>
        </p:nvSpPr>
        <p:spPr>
          <a:xfrm>
            <a:off x="502920" y="3365494"/>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61</a:t>
            </a:r>
          </a:p>
        </p:txBody>
      </p:sp>
      <p:sp>
        <p:nvSpPr>
          <p:cNvPr id="45" name="TextBox 44"/>
          <p:cNvSpPr txBox="1"/>
          <p:nvPr/>
        </p:nvSpPr>
        <p:spPr>
          <a:xfrm>
            <a:off x="978408" y="3365494"/>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Proactive</a:t>
            </a:r>
          </a:p>
          <a:p>
            <a:pPr algn="l">
              <a:lnSpc>
                <a:spcPct val="116000"/>
              </a:lnSpc>
            </a:pPr>
            <a:r>
              <a:rPr sz="700" b="0">
                <a:solidFill>
                  <a:srgbClr val="5B6B84"/>
                </a:solidFill>
                <a:latin typeface="Arial"/>
              </a:rPr>
              <a:t>7 May 2026</a:t>
            </a:r>
          </a:p>
        </p:txBody>
      </p:sp>
      <p:sp>
        <p:nvSpPr>
          <p:cNvPr id="46" name="TextBox 45"/>
          <p:cNvSpPr txBox="1"/>
          <p:nvPr/>
        </p:nvSpPr>
        <p:spPr>
          <a:xfrm>
            <a:off x="3630168" y="3365494"/>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Infratil’s CDC deal highlights scale of AI infrastructure boom</a:t>
            </a:r>
          </a:p>
          <a:p>
            <a:pPr algn="l">
              <a:lnSpc>
                <a:spcPct val="116000"/>
              </a:lnSpc>
            </a:pPr>
            <a:r>
              <a:rPr sz="700" b="0">
                <a:solidFill>
                  <a:srgbClr val="5B6B84"/>
                </a:solidFill>
                <a:latin typeface="Arial"/>
              </a:rPr>
              <a:t>proactiveinvestors.com.au/companies/news/1091857/.../</a:t>
            </a:r>
          </a:p>
        </p:txBody>
      </p:sp>
      <p:sp>
        <p:nvSpPr>
          <p:cNvPr id="47" name="Rectangle 46"/>
          <p:cNvSpPr/>
          <p:nvPr/>
        </p:nvSpPr>
        <p:spPr>
          <a:xfrm>
            <a:off x="502920" y="3666865"/>
            <a:ext cx="11186129" cy="7620"/>
          </a:xfrm>
          <a:prstGeom prst="rect">
            <a:avLst/>
          </a:prstGeom>
          <a:solidFill>
            <a:srgbClr val="D7DEE9"/>
          </a:solidFill>
          <a:ln>
            <a:noFill/>
          </a:ln>
          <a:effectLst/>
        </p:spPr>
        <p:txBody>
          <a:bodyPr rtlCol="0" anchor="ctr" wrap="square">
            <a:noAutofit/>
          </a:bodyPr>
          <a:lstStyle/>
          <a:p>
            <a:pPr algn="ctr"/>
          </a:p>
        </p:txBody>
      </p:sp>
      <p:sp>
        <p:nvSpPr>
          <p:cNvPr id="48" name="src-num"/>
          <p:cNvSpPr txBox="1"/>
          <p:nvPr/>
        </p:nvSpPr>
        <p:spPr>
          <a:xfrm>
            <a:off x="502920" y="3674043"/>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62</a:t>
            </a:r>
          </a:p>
        </p:txBody>
      </p:sp>
      <p:sp>
        <p:nvSpPr>
          <p:cNvPr id="49" name="TextBox 48"/>
          <p:cNvSpPr txBox="1"/>
          <p:nvPr/>
        </p:nvSpPr>
        <p:spPr>
          <a:xfrm>
            <a:off x="978408" y="3674043"/>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Infratil release summary (StockwireX)</a:t>
            </a:r>
          </a:p>
          <a:p>
            <a:pPr algn="l">
              <a:lnSpc>
                <a:spcPct val="116000"/>
              </a:lnSpc>
            </a:pPr>
            <a:r>
              <a:rPr sz="700" b="0">
                <a:solidFill>
                  <a:srgbClr val="5B6B84"/>
                </a:solidFill>
                <a:latin typeface="Arial"/>
              </a:rPr>
              <a:t>Apr 2026</a:t>
            </a:r>
          </a:p>
        </p:txBody>
      </p:sp>
      <p:sp>
        <p:nvSpPr>
          <p:cNvPr id="50" name="TextBox 49"/>
          <p:cNvSpPr txBox="1"/>
          <p:nvPr/>
        </p:nvSpPr>
        <p:spPr>
          <a:xfrm>
            <a:off x="3630168" y="3674043"/>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Infratil reports its 49.72% stake in CDC</a:t>
            </a:r>
          </a:p>
          <a:p>
            <a:pPr algn="l">
              <a:lnSpc>
                <a:spcPct val="116000"/>
              </a:lnSpc>
            </a:pPr>
            <a:r>
              <a:rPr sz="700" b="0">
                <a:solidFill>
                  <a:srgbClr val="5B6B84"/>
                </a:solidFill>
                <a:latin typeface="Arial"/>
              </a:rPr>
              <a:t>linkedin.com/posts/stockwirex_infratil-reports-.../</a:t>
            </a:r>
          </a:p>
        </p:txBody>
      </p:sp>
      <p:sp>
        <p:nvSpPr>
          <p:cNvPr id="51" name="Rectangle 50"/>
          <p:cNvSpPr/>
          <p:nvPr/>
        </p:nvSpPr>
        <p:spPr>
          <a:xfrm>
            <a:off x="502920" y="3975414"/>
            <a:ext cx="11186129" cy="7620"/>
          </a:xfrm>
          <a:prstGeom prst="rect">
            <a:avLst/>
          </a:prstGeom>
          <a:solidFill>
            <a:srgbClr val="D7DEE9"/>
          </a:solidFill>
          <a:ln>
            <a:noFill/>
          </a:ln>
          <a:effectLst/>
        </p:spPr>
        <p:txBody>
          <a:bodyPr rtlCol="0" anchor="ctr" wrap="square">
            <a:noAutofit/>
          </a:bodyPr>
          <a:lstStyle/>
          <a:p>
            <a:pPr algn="ctr"/>
          </a:p>
        </p:txBody>
      </p:sp>
      <p:sp>
        <p:nvSpPr>
          <p:cNvPr id="52" name="src-num"/>
          <p:cNvSpPr txBox="1"/>
          <p:nvPr/>
        </p:nvSpPr>
        <p:spPr>
          <a:xfrm>
            <a:off x="502920" y="3982592"/>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63</a:t>
            </a:r>
          </a:p>
        </p:txBody>
      </p:sp>
      <p:sp>
        <p:nvSpPr>
          <p:cNvPr id="53" name="TextBox 52"/>
          <p:cNvSpPr txBox="1"/>
          <p:nvPr/>
        </p:nvSpPr>
        <p:spPr>
          <a:xfrm>
            <a:off x="978408" y="3982592"/>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Equinix</a:t>
            </a:r>
          </a:p>
          <a:p>
            <a:pPr algn="l">
              <a:lnSpc>
                <a:spcPct val="116000"/>
              </a:lnSpc>
            </a:pPr>
            <a:r>
              <a:rPr sz="700" b="0">
                <a:solidFill>
                  <a:srgbClr val="5B6B84"/>
                </a:solidFill>
                <a:latin typeface="Arial"/>
              </a:rPr>
              <a:t>18 Apr 2018</a:t>
            </a:r>
          </a:p>
        </p:txBody>
      </p:sp>
      <p:sp>
        <p:nvSpPr>
          <p:cNvPr id="54" name="TextBox 53"/>
          <p:cNvSpPr txBox="1"/>
          <p:nvPr/>
        </p:nvSpPr>
        <p:spPr>
          <a:xfrm>
            <a:off x="3630168" y="3982592"/>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Equinix closes Metronode acquisition (A$1.035bn)</a:t>
            </a:r>
          </a:p>
          <a:p>
            <a:pPr algn="l">
              <a:lnSpc>
                <a:spcPct val="116000"/>
              </a:lnSpc>
            </a:pPr>
            <a:r>
              <a:rPr sz="700" b="0">
                <a:solidFill>
                  <a:srgbClr val="5B6B84"/>
                </a:solidFill>
                <a:latin typeface="Arial"/>
              </a:rPr>
              <a:t>equinix.com/newsroom/press-releases/2018/04/...</a:t>
            </a:r>
          </a:p>
        </p:txBody>
      </p:sp>
      <p:sp>
        <p:nvSpPr>
          <p:cNvPr id="55" name="Rectangle 54"/>
          <p:cNvSpPr/>
          <p:nvPr/>
        </p:nvSpPr>
        <p:spPr>
          <a:xfrm>
            <a:off x="502920" y="4283963"/>
            <a:ext cx="11186129" cy="7620"/>
          </a:xfrm>
          <a:prstGeom prst="rect">
            <a:avLst/>
          </a:prstGeom>
          <a:solidFill>
            <a:srgbClr val="D7DEE9"/>
          </a:solidFill>
          <a:ln>
            <a:noFill/>
          </a:ln>
          <a:effectLst/>
        </p:spPr>
        <p:txBody>
          <a:bodyPr rtlCol="0" anchor="ctr" wrap="square">
            <a:noAutofit/>
          </a:bodyPr>
          <a:lstStyle/>
          <a:p>
            <a:pPr algn="ctr"/>
          </a:p>
        </p:txBody>
      </p:sp>
      <p:sp>
        <p:nvSpPr>
          <p:cNvPr id="56" name="src-num"/>
          <p:cNvSpPr txBox="1"/>
          <p:nvPr/>
        </p:nvSpPr>
        <p:spPr>
          <a:xfrm>
            <a:off x="502920" y="4291142"/>
            <a:ext cx="329184" cy="414284"/>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64</a:t>
            </a:r>
          </a:p>
        </p:txBody>
      </p:sp>
      <p:sp>
        <p:nvSpPr>
          <p:cNvPr id="57" name="TextBox 56"/>
          <p:cNvSpPr txBox="1"/>
          <p:nvPr/>
        </p:nvSpPr>
        <p:spPr>
          <a:xfrm>
            <a:off x="978408" y="4291142"/>
            <a:ext cx="2487168" cy="414284"/>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Equinix</a:t>
            </a:r>
          </a:p>
          <a:p>
            <a:pPr algn="l">
              <a:lnSpc>
                <a:spcPct val="116000"/>
              </a:lnSpc>
            </a:pPr>
            <a:r>
              <a:rPr sz="700" b="0">
                <a:solidFill>
                  <a:srgbClr val="5B6B84"/>
                </a:solidFill>
                <a:latin typeface="Arial"/>
              </a:rPr>
              <a:t>live page; Aug 2026 retrieval, re-read refused 21 Sep 2026 (HTTP 403)</a:t>
            </a:r>
          </a:p>
        </p:txBody>
      </p:sp>
      <p:sp>
        <p:nvSpPr>
          <p:cNvPr id="58" name="TextBox 57"/>
          <p:cNvSpPr txBox="1"/>
          <p:nvPr/>
        </p:nvSpPr>
        <p:spPr>
          <a:xfrm>
            <a:off x="3630168" y="4291142"/>
            <a:ext cx="8058881" cy="414284"/>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Australia colocation page (18 IBX; 155+ networks)</a:t>
            </a:r>
          </a:p>
          <a:p>
            <a:pPr algn="l">
              <a:lnSpc>
                <a:spcPct val="116000"/>
              </a:lnSpc>
            </a:pPr>
            <a:r>
              <a:rPr sz="700" b="0">
                <a:solidFill>
                  <a:srgbClr val="5B6B84"/>
                </a:solidFill>
                <a:latin typeface="Arial"/>
              </a:rPr>
              <a:t>equinix.com/data-centers/asia-pacific-colocation/australia-colocation</a:t>
            </a:r>
          </a:p>
        </p:txBody>
      </p:sp>
      <p:sp>
        <p:nvSpPr>
          <p:cNvPr id="59" name="Rectangle 58"/>
          <p:cNvSpPr/>
          <p:nvPr/>
        </p:nvSpPr>
        <p:spPr>
          <a:xfrm>
            <a:off x="502920" y="4716261"/>
            <a:ext cx="11186129" cy="7620"/>
          </a:xfrm>
          <a:prstGeom prst="rect">
            <a:avLst/>
          </a:prstGeom>
          <a:solidFill>
            <a:srgbClr val="D7DEE9"/>
          </a:solidFill>
          <a:ln>
            <a:noFill/>
          </a:ln>
          <a:effectLst/>
        </p:spPr>
        <p:txBody>
          <a:bodyPr rtlCol="0" anchor="ctr" wrap="square">
            <a:noAutofit/>
          </a:bodyPr>
          <a:lstStyle/>
          <a:p>
            <a:pPr algn="ctr"/>
          </a:p>
        </p:txBody>
      </p:sp>
      <p:sp>
        <p:nvSpPr>
          <p:cNvPr id="60" name="src-num"/>
          <p:cNvSpPr txBox="1"/>
          <p:nvPr/>
        </p:nvSpPr>
        <p:spPr>
          <a:xfrm>
            <a:off x="502920" y="4723439"/>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65</a:t>
            </a:r>
          </a:p>
        </p:txBody>
      </p:sp>
      <p:sp>
        <p:nvSpPr>
          <p:cNvPr id="61" name="TextBox 60"/>
          <p:cNvSpPr txBox="1"/>
          <p:nvPr/>
        </p:nvSpPr>
        <p:spPr>
          <a:xfrm>
            <a:off x="978408" y="4723439"/>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ZDNet</a:t>
            </a:r>
          </a:p>
          <a:p>
            <a:pPr algn="l">
              <a:lnSpc>
                <a:spcPct val="116000"/>
              </a:lnSpc>
            </a:pPr>
            <a:r>
              <a:rPr sz="700" b="0">
                <a:solidFill>
                  <a:srgbClr val="5B6B84"/>
                </a:solidFill>
                <a:latin typeface="Arial"/>
              </a:rPr>
              <a:t>25 Feb 2019</a:t>
            </a:r>
          </a:p>
        </p:txBody>
      </p:sp>
      <p:sp>
        <p:nvSpPr>
          <p:cNvPr id="62" name="TextBox 61"/>
          <p:cNvSpPr txBox="1"/>
          <p:nvPr/>
        </p:nvSpPr>
        <p:spPr>
          <a:xfrm>
            <a:off x="3630168" y="4723439"/>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Sydney is home to new AU$224m Equinix data centre</a:t>
            </a:r>
          </a:p>
          <a:p>
            <a:pPr algn="l">
              <a:lnSpc>
                <a:spcPct val="116000"/>
              </a:lnSpc>
            </a:pPr>
            <a:r>
              <a:rPr sz="700" b="0">
                <a:solidFill>
                  <a:srgbClr val="5B6B84"/>
                </a:solidFill>
                <a:latin typeface="Arial"/>
              </a:rPr>
              <a:t>zdnet.com/article/sydney-is-home-to-new-au224m-equinix-data-centre/</a:t>
            </a:r>
          </a:p>
        </p:txBody>
      </p:sp>
      <p:sp>
        <p:nvSpPr>
          <p:cNvPr id="63" name="Rectangle 62"/>
          <p:cNvSpPr/>
          <p:nvPr/>
        </p:nvSpPr>
        <p:spPr>
          <a:xfrm>
            <a:off x="502920" y="5024810"/>
            <a:ext cx="11186129" cy="7620"/>
          </a:xfrm>
          <a:prstGeom prst="rect">
            <a:avLst/>
          </a:prstGeom>
          <a:solidFill>
            <a:srgbClr val="D7DEE9"/>
          </a:solidFill>
          <a:ln>
            <a:noFill/>
          </a:ln>
          <a:effectLst/>
        </p:spPr>
        <p:txBody>
          <a:bodyPr rtlCol="0" anchor="ctr" wrap="square">
            <a:noAutofit/>
          </a:bodyPr>
          <a:lstStyle/>
          <a:p>
            <a:pPr algn="ctr"/>
          </a:p>
        </p:txBody>
      </p:sp>
      <p:sp>
        <p:nvSpPr>
          <p:cNvPr id="64" name="src-num"/>
          <p:cNvSpPr txBox="1"/>
          <p:nvPr/>
        </p:nvSpPr>
        <p:spPr>
          <a:xfrm>
            <a:off x="502920" y="5031988"/>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66</a:t>
            </a:r>
          </a:p>
        </p:txBody>
      </p:sp>
      <p:sp>
        <p:nvSpPr>
          <p:cNvPr id="65" name="TextBox 64"/>
          <p:cNvSpPr txBox="1"/>
          <p:nvPr/>
        </p:nvSpPr>
        <p:spPr>
          <a:xfrm>
            <a:off x="978408" y="5031988"/>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LinkedIn / Khorana</a:t>
            </a:r>
          </a:p>
          <a:p>
            <a:pPr algn="l">
              <a:lnSpc>
                <a:spcPct val="116000"/>
              </a:lnSpc>
            </a:pPr>
            <a:r>
              <a:rPr sz="700" b="0">
                <a:solidFill>
                  <a:srgbClr val="5B6B84"/>
                </a:solidFill>
                <a:latin typeface="Arial"/>
              </a:rPr>
              <a:t>20 Aug 2025</a:t>
            </a:r>
          </a:p>
        </p:txBody>
      </p:sp>
      <p:sp>
        <p:nvSpPr>
          <p:cNvPr id="66" name="TextBox 65"/>
          <p:cNvSpPr txBox="1"/>
          <p:nvPr/>
        </p:nvSpPr>
        <p:spPr>
          <a:xfrm>
            <a:off x="3630168" y="5031988"/>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Thirty M&amp;A deals, one scarcity: power (Metronode ~16x / ~US$8m/MW)</a:t>
            </a:r>
          </a:p>
          <a:p>
            <a:pPr algn="l">
              <a:lnSpc>
                <a:spcPct val="116000"/>
              </a:lnSpc>
            </a:pPr>
            <a:r>
              <a:rPr sz="700" b="0">
                <a:solidFill>
                  <a:srgbClr val="5B6B84"/>
                </a:solidFill>
                <a:latin typeface="Arial"/>
              </a:rPr>
              <a:t>linkedin.com/pulse/thirty-ma-deals-one-scarcity-...-khorana-jhdoe</a:t>
            </a:r>
          </a:p>
        </p:txBody>
      </p:sp>
      <p:sp>
        <p:nvSpPr>
          <p:cNvPr id="67" name="Rectangle 66"/>
          <p:cNvSpPr/>
          <p:nvPr/>
        </p:nvSpPr>
        <p:spPr>
          <a:xfrm>
            <a:off x="502920" y="5333359"/>
            <a:ext cx="11186129" cy="7620"/>
          </a:xfrm>
          <a:prstGeom prst="rect">
            <a:avLst/>
          </a:prstGeom>
          <a:solidFill>
            <a:srgbClr val="D7DEE9"/>
          </a:solidFill>
          <a:ln>
            <a:noFill/>
          </a:ln>
          <a:effectLst/>
        </p:spPr>
        <p:txBody>
          <a:bodyPr rtlCol="0" anchor="ctr" wrap="square">
            <a:noAutofit/>
          </a:bodyPr>
          <a:lstStyle/>
          <a:p>
            <a:pPr algn="ctr"/>
          </a:p>
        </p:txBody>
      </p:sp>
      <p:sp>
        <p:nvSpPr>
          <p:cNvPr id="68" name="src-num"/>
          <p:cNvSpPr txBox="1"/>
          <p:nvPr/>
        </p:nvSpPr>
        <p:spPr>
          <a:xfrm>
            <a:off x="502920" y="5340537"/>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67</a:t>
            </a:r>
          </a:p>
        </p:txBody>
      </p:sp>
      <p:sp>
        <p:nvSpPr>
          <p:cNvPr id="69" name="TextBox 68"/>
          <p:cNvSpPr txBox="1"/>
          <p:nvPr/>
        </p:nvSpPr>
        <p:spPr>
          <a:xfrm>
            <a:off x="978408" y="5340537"/>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AFR Street Talk</a:t>
            </a:r>
          </a:p>
          <a:p>
            <a:pPr algn="l">
              <a:lnSpc>
                <a:spcPct val="116000"/>
              </a:lnSpc>
            </a:pPr>
            <a:r>
              <a:rPr sz="700" b="0">
                <a:solidFill>
                  <a:srgbClr val="5B6B84"/>
                </a:solidFill>
                <a:latin typeface="Arial"/>
              </a:rPr>
              <a:t>24 Jan 2019</a:t>
            </a:r>
          </a:p>
        </p:txBody>
      </p:sp>
      <p:sp>
        <p:nvSpPr>
          <p:cNvPr id="70" name="TextBox 69"/>
          <p:cNvSpPr txBox="1"/>
          <p:nvPr/>
        </p:nvSpPr>
        <p:spPr>
          <a:xfrm>
            <a:off x="3630168" y="5340537"/>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Brookfield acquires DCI (A$370m; Goldman/Natixis debt)</a:t>
            </a:r>
          </a:p>
          <a:p>
            <a:pPr algn="l">
              <a:lnSpc>
                <a:spcPct val="116000"/>
              </a:lnSpc>
            </a:pPr>
            <a:r>
              <a:rPr sz="700" b="0">
                <a:solidFill>
                  <a:srgbClr val="5B6B84"/>
                </a:solidFill>
                <a:latin typeface="Arial"/>
              </a:rPr>
              <a:t>afr.com/street-talk/goldman-natixis-syndicate-brookfield-debt-20190124-h1aex6</a:t>
            </a:r>
          </a:p>
        </p:txBody>
      </p:sp>
      <p:sp>
        <p:nvSpPr>
          <p:cNvPr id="71" name="Rectangle 70"/>
          <p:cNvSpPr/>
          <p:nvPr/>
        </p:nvSpPr>
        <p:spPr>
          <a:xfrm>
            <a:off x="502920" y="5641908"/>
            <a:ext cx="11186129" cy="7620"/>
          </a:xfrm>
          <a:prstGeom prst="rect">
            <a:avLst/>
          </a:prstGeom>
          <a:solidFill>
            <a:srgbClr val="D7DEE9"/>
          </a:solidFill>
          <a:ln>
            <a:noFill/>
          </a:ln>
          <a:effectLst/>
        </p:spPr>
        <p:txBody>
          <a:bodyPr rtlCol="0" anchor="ctr" wrap="square">
            <a:noAutofit/>
          </a:bodyPr>
          <a:lstStyle/>
          <a:p>
            <a:pPr algn="ctr"/>
          </a:p>
        </p:txBody>
      </p:sp>
      <p:sp>
        <p:nvSpPr>
          <p:cNvPr id="72" name="src-num"/>
          <p:cNvSpPr txBox="1"/>
          <p:nvPr/>
        </p:nvSpPr>
        <p:spPr>
          <a:xfrm>
            <a:off x="502920" y="5649086"/>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68</a:t>
            </a:r>
          </a:p>
        </p:txBody>
      </p:sp>
      <p:sp>
        <p:nvSpPr>
          <p:cNvPr id="73" name="TextBox 72"/>
          <p:cNvSpPr txBox="1"/>
          <p:nvPr/>
        </p:nvSpPr>
        <p:spPr>
          <a:xfrm>
            <a:off x="978408" y="5649086"/>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Natixis</a:t>
            </a:r>
          </a:p>
          <a:p>
            <a:pPr algn="l">
              <a:lnSpc>
                <a:spcPct val="116000"/>
              </a:lnSpc>
            </a:pPr>
            <a:r>
              <a:rPr sz="700" b="0">
                <a:solidFill>
                  <a:srgbClr val="5B6B84"/>
                </a:solidFill>
                <a:latin typeface="Arial"/>
              </a:rPr>
              <a:t>20 Jan 2022</a:t>
            </a:r>
          </a:p>
        </p:txBody>
      </p:sp>
      <p:sp>
        <p:nvSpPr>
          <p:cNvPr id="74" name="TextBox 73"/>
          <p:cNvSpPr txBox="1"/>
          <p:nvPr/>
        </p:nvSpPr>
        <p:spPr>
          <a:xfrm>
            <a:off x="3630168" y="5649086"/>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Natixis CIB supports Brookfield with DCI refinancing (world-first structure)</a:t>
            </a:r>
          </a:p>
          <a:p>
            <a:pPr algn="l">
              <a:lnSpc>
                <a:spcPct val="116000"/>
              </a:lnSpc>
            </a:pPr>
            <a:r>
              <a:rPr sz="700" b="0">
                <a:solidFill>
                  <a:srgbClr val="5B6B84"/>
                </a:solidFill>
                <a:latin typeface="Arial"/>
              </a:rPr>
              <a:t>home.cib.natixis.com/articles/natixis-cib-supports-brookfield-.../</a:t>
            </a:r>
          </a:p>
        </p:txBody>
      </p:sp>
      <p:sp>
        <p:nvSpPr>
          <p:cNvPr id="75" name="Rectangle 74"/>
          <p:cNvSpPr/>
          <p:nvPr/>
        </p:nvSpPr>
        <p:spPr>
          <a:xfrm>
            <a:off x="502920" y="5950457"/>
            <a:ext cx="11186129" cy="11430"/>
          </a:xfrm>
          <a:prstGeom prst="rect">
            <a:avLst/>
          </a:prstGeom>
          <a:solidFill>
            <a:srgbClr val="0A1E3C"/>
          </a:solidFill>
          <a:ln>
            <a:noFill/>
          </a:ln>
          <a:effectLst/>
        </p:spPr>
        <p:txBody>
          <a:bodyPr rtlCol="0" anchor="ctr" wrap="square">
            <a:noAutofit/>
          </a:bodyPr>
          <a:lstStyle/>
          <a:p>
            <a:pPr algn="ct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14 · Source log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81</a:t>
            </a:r>
          </a:p>
        </p:txBody>
      </p:sp>
      <p:sp>
        <p:nvSpPr>
          <p:cNvPr id="9" name="TextBox 8"/>
          <p:cNvSpPr txBox="1"/>
          <p:nvPr/>
        </p:nvSpPr>
        <p:spPr>
          <a:xfrm>
            <a:off x="502920" y="576072"/>
            <a:ext cx="6400800"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Source log (continued)</a:t>
            </a:r>
          </a:p>
        </p:txBody>
      </p:sp>
      <p:sp>
        <p:nvSpPr>
          <p:cNvPr id="10" name="Rectangle 9"/>
          <p:cNvSpPr/>
          <p:nvPr/>
        </p:nvSpPr>
        <p:spPr>
          <a:xfrm>
            <a:off x="502920" y="951585"/>
            <a:ext cx="11186129" cy="11430"/>
          </a:xfrm>
          <a:prstGeom prst="rect">
            <a:avLst/>
          </a:prstGeom>
          <a:solidFill>
            <a:srgbClr val="0A1E3C"/>
          </a:solidFill>
          <a:ln>
            <a:noFill/>
          </a:ln>
          <a:effectLst/>
        </p:spPr>
        <p:txBody>
          <a:bodyPr rtlCol="0" anchor="ctr" wrap="square">
            <a:noAutofit/>
          </a:bodyPr>
          <a:lstStyle/>
          <a:p>
            <a:pPr algn="ctr"/>
          </a:p>
        </p:txBody>
      </p:sp>
      <p:sp>
        <p:nvSpPr>
          <p:cNvPr id="11" name="TextBox 10"/>
          <p:cNvSpPr txBox="1"/>
          <p:nvPr/>
        </p:nvSpPr>
        <p:spPr>
          <a:xfrm>
            <a:off x="502920" y="1011021"/>
            <a:ext cx="329184" cy="146304"/>
          </a:xfrm>
          <a:prstGeom prst="rect">
            <a:avLst/>
          </a:prstGeom>
          <a:noFill/>
        </p:spPr>
        <p:txBody>
          <a:bodyPr wrap="square" anchor="t" lIns="0" tIns="0" rIns="0" bIns="0">
            <a:noAutofit/>
          </a:bodyPr>
          <a:lstStyle/>
          <a:p>
            <a:pPr algn="r">
              <a:lnSpc>
                <a:spcPct val="116000"/>
              </a:lnSpc>
            </a:pPr>
            <a:r>
              <a:rPr sz="860" b="1">
                <a:solidFill>
                  <a:srgbClr val="0A1E3C"/>
                </a:solidFill>
                <a:latin typeface="Arial"/>
              </a:rPr>
              <a:t>No.</a:t>
            </a:r>
          </a:p>
        </p:txBody>
      </p:sp>
      <p:sp>
        <p:nvSpPr>
          <p:cNvPr id="12" name="TextBox 11"/>
          <p:cNvSpPr txBox="1"/>
          <p:nvPr/>
        </p:nvSpPr>
        <p:spPr>
          <a:xfrm>
            <a:off x="978408" y="1011021"/>
            <a:ext cx="2487168" cy="146304"/>
          </a:xfrm>
          <a:prstGeom prst="rect">
            <a:avLst/>
          </a:prstGeom>
          <a:noFill/>
        </p:spPr>
        <p:txBody>
          <a:bodyPr wrap="square" anchor="t" lIns="0" tIns="0" rIns="0" bIns="0">
            <a:noAutofit/>
          </a:bodyPr>
          <a:lstStyle/>
          <a:p>
            <a:pPr algn="l">
              <a:lnSpc>
                <a:spcPct val="116000"/>
              </a:lnSpc>
            </a:pPr>
            <a:r>
              <a:rPr sz="860" b="1">
                <a:solidFill>
                  <a:srgbClr val="0A1E3C"/>
                </a:solidFill>
                <a:latin typeface="Arial"/>
              </a:rPr>
              <a:t>Publisher and date</a:t>
            </a:r>
          </a:p>
        </p:txBody>
      </p:sp>
      <p:sp>
        <p:nvSpPr>
          <p:cNvPr id="13" name="TextBox 12"/>
          <p:cNvSpPr txBox="1"/>
          <p:nvPr/>
        </p:nvSpPr>
        <p:spPr>
          <a:xfrm>
            <a:off x="3630168" y="1011021"/>
            <a:ext cx="3657600" cy="146304"/>
          </a:xfrm>
          <a:prstGeom prst="rect">
            <a:avLst/>
          </a:prstGeom>
          <a:noFill/>
        </p:spPr>
        <p:txBody>
          <a:bodyPr wrap="square" anchor="t" lIns="0" tIns="0" rIns="0" bIns="0">
            <a:noAutofit/>
          </a:bodyPr>
          <a:lstStyle/>
          <a:p>
            <a:pPr algn="l">
              <a:lnSpc>
                <a:spcPct val="116000"/>
              </a:lnSpc>
            </a:pPr>
            <a:r>
              <a:rPr sz="860" b="1">
                <a:solidFill>
                  <a:srgbClr val="0A1E3C"/>
                </a:solidFill>
                <a:latin typeface="Arial"/>
              </a:rPr>
              <a:t>Title and locator</a:t>
            </a:r>
          </a:p>
        </p:txBody>
      </p:sp>
      <p:sp>
        <p:nvSpPr>
          <p:cNvPr id="14" name="TextBox 13"/>
          <p:cNvSpPr txBox="1"/>
          <p:nvPr/>
        </p:nvSpPr>
        <p:spPr>
          <a:xfrm>
            <a:off x="9494489" y="1011021"/>
            <a:ext cx="2194560" cy="146304"/>
          </a:xfrm>
          <a:prstGeom prst="rect">
            <a:avLst/>
          </a:prstGeom>
          <a:noFill/>
        </p:spPr>
        <p:txBody>
          <a:bodyPr wrap="square" anchor="t" lIns="0" tIns="0" rIns="0" bIns="0">
            <a:noAutofit/>
          </a:bodyPr>
          <a:lstStyle/>
          <a:p>
            <a:pPr algn="r">
              <a:lnSpc>
                <a:spcPct val="116000"/>
              </a:lnSpc>
            </a:pPr>
            <a:r>
              <a:rPr sz="860" b="1">
                <a:solidFill>
                  <a:srgbClr val="C2410C"/>
                </a:solidFill>
                <a:latin typeface="Arial"/>
              </a:rPr>
              <a:t>Entries 69–82</a:t>
            </a:r>
          </a:p>
        </p:txBody>
      </p:sp>
      <p:sp>
        <p:nvSpPr>
          <p:cNvPr id="15" name="Rectangle 14"/>
          <p:cNvSpPr/>
          <p:nvPr/>
        </p:nvSpPr>
        <p:spPr>
          <a:xfrm>
            <a:off x="502920" y="1187043"/>
            <a:ext cx="11186129" cy="11430"/>
          </a:xfrm>
          <a:prstGeom prst="rect">
            <a:avLst/>
          </a:prstGeom>
          <a:solidFill>
            <a:srgbClr val="0A1E3C"/>
          </a:solidFill>
          <a:ln>
            <a:noFill/>
          </a:ln>
          <a:effectLst/>
        </p:spPr>
        <p:txBody>
          <a:bodyPr rtlCol="0" anchor="ctr" wrap="square">
            <a:noAutofit/>
          </a:bodyPr>
          <a:lstStyle/>
          <a:p>
            <a:pPr algn="ctr"/>
          </a:p>
        </p:txBody>
      </p:sp>
      <p:sp>
        <p:nvSpPr>
          <p:cNvPr id="16" name="src-num"/>
          <p:cNvSpPr txBox="1"/>
          <p:nvPr/>
        </p:nvSpPr>
        <p:spPr>
          <a:xfrm>
            <a:off x="502920" y="1210483"/>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69</a:t>
            </a:r>
          </a:p>
        </p:txBody>
      </p:sp>
      <p:sp>
        <p:nvSpPr>
          <p:cNvPr id="17" name="TextBox 16"/>
          <p:cNvSpPr txBox="1"/>
          <p:nvPr/>
        </p:nvSpPr>
        <p:spPr>
          <a:xfrm>
            <a:off x="978408" y="1210483"/>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Mingtiandi</a:t>
            </a:r>
          </a:p>
          <a:p>
            <a:pPr algn="l">
              <a:lnSpc>
                <a:spcPct val="116000"/>
              </a:lnSpc>
            </a:pPr>
            <a:r>
              <a:rPr sz="700" b="0">
                <a:solidFill>
                  <a:srgbClr val="5B6B84"/>
                </a:solidFill>
                <a:latin typeface="Arial"/>
              </a:rPr>
              <a:t>7 Feb 2023</a:t>
            </a:r>
          </a:p>
        </p:txBody>
      </p:sp>
      <p:sp>
        <p:nvSpPr>
          <p:cNvPr id="18" name="TextBox 17"/>
          <p:cNvSpPr txBox="1"/>
          <p:nvPr/>
        </p:nvSpPr>
        <p:spPr>
          <a:xfrm>
            <a:off x="3630168" y="1210483"/>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Nicholas Toh now Group CEO at DCI Data Centers</a:t>
            </a:r>
          </a:p>
          <a:p>
            <a:pPr algn="l">
              <a:lnSpc>
                <a:spcPct val="116000"/>
              </a:lnSpc>
            </a:pPr>
            <a:r>
              <a:rPr sz="700" b="0">
                <a:solidFill>
                  <a:srgbClr val="5B6B84"/>
                </a:solidFill>
                <a:latin typeface="Arial"/>
              </a:rPr>
              <a:t>mingtiandi.com/real-estate/people/nicholas-toh-.../</a:t>
            </a:r>
          </a:p>
        </p:txBody>
      </p:sp>
      <p:sp>
        <p:nvSpPr>
          <p:cNvPr id="19" name="Rectangle 18"/>
          <p:cNvSpPr/>
          <p:nvPr/>
        </p:nvSpPr>
        <p:spPr>
          <a:xfrm>
            <a:off x="502920" y="1516686"/>
            <a:ext cx="11186129" cy="7620"/>
          </a:xfrm>
          <a:prstGeom prst="rect">
            <a:avLst/>
          </a:prstGeom>
          <a:solidFill>
            <a:srgbClr val="D7DEE9"/>
          </a:solidFill>
          <a:ln>
            <a:noFill/>
          </a:ln>
          <a:effectLst/>
        </p:spPr>
        <p:txBody>
          <a:bodyPr rtlCol="0" anchor="ctr" wrap="square">
            <a:noAutofit/>
          </a:bodyPr>
          <a:lstStyle/>
          <a:p>
            <a:pPr algn="ctr"/>
          </a:p>
        </p:txBody>
      </p:sp>
      <p:sp>
        <p:nvSpPr>
          <p:cNvPr id="20" name="src-num"/>
          <p:cNvSpPr txBox="1"/>
          <p:nvPr/>
        </p:nvSpPr>
        <p:spPr>
          <a:xfrm>
            <a:off x="502920" y="1528697"/>
            <a:ext cx="329184" cy="439033"/>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70</a:t>
            </a:r>
          </a:p>
        </p:txBody>
      </p:sp>
      <p:sp>
        <p:nvSpPr>
          <p:cNvPr id="21" name="TextBox 20"/>
          <p:cNvSpPr txBox="1"/>
          <p:nvPr/>
        </p:nvSpPr>
        <p:spPr>
          <a:xfrm>
            <a:off x="978408" y="1528697"/>
            <a:ext cx="2487168" cy="439033"/>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Goodman Group</a:t>
            </a:r>
          </a:p>
          <a:p>
            <a:pPr algn="l">
              <a:lnSpc>
                <a:spcPct val="116000"/>
              </a:lnSpc>
            </a:pPr>
            <a:r>
              <a:rPr sz="700" b="0">
                <a:solidFill>
                  <a:srgbClr val="5B6B84"/>
                </a:solidFill>
                <a:latin typeface="Arial"/>
              </a:rPr>
              <a:t>18 Feb 2026</a:t>
            </a:r>
          </a:p>
        </p:txBody>
      </p:sp>
      <p:sp>
        <p:nvSpPr>
          <p:cNvPr id="22" name="TextBox 21"/>
          <p:cNvSpPr txBox="1"/>
          <p:nvPr/>
        </p:nvSpPr>
        <p:spPr>
          <a:xfrm>
            <a:off x="3630168" y="1528697"/>
            <a:ext cx="8058881" cy="439033"/>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1H26 results: data centre pipeline strengthened; Australian development partnership then expected in FY26. The yield on cost, work-in-progress and power-bank figures this release carried are superseded by the FY26 release at entry 121</a:t>
            </a:r>
          </a:p>
          <a:p>
            <a:pPr algn="l">
              <a:lnSpc>
                <a:spcPct val="116000"/>
              </a:lnSpc>
            </a:pPr>
            <a:r>
              <a:rPr sz="700" b="0">
                <a:solidFill>
                  <a:srgbClr val="5B6B84"/>
                </a:solidFill>
                <a:latin typeface="Arial"/>
              </a:rPr>
              <a:t>goodman.com/investor-centre/announcements-media/2026/...</a:t>
            </a:r>
          </a:p>
        </p:txBody>
      </p:sp>
      <p:sp>
        <p:nvSpPr>
          <p:cNvPr id="23" name="Rectangle 22"/>
          <p:cNvSpPr/>
          <p:nvPr/>
        </p:nvSpPr>
        <p:spPr>
          <a:xfrm>
            <a:off x="502920" y="1983398"/>
            <a:ext cx="11186129" cy="7620"/>
          </a:xfrm>
          <a:prstGeom prst="rect">
            <a:avLst/>
          </a:prstGeom>
          <a:solidFill>
            <a:srgbClr val="D7DEE9"/>
          </a:solidFill>
          <a:ln>
            <a:noFill/>
          </a:ln>
          <a:effectLst/>
        </p:spPr>
        <p:txBody>
          <a:bodyPr rtlCol="0" anchor="ctr" wrap="square">
            <a:noAutofit/>
          </a:bodyPr>
          <a:lstStyle/>
          <a:p>
            <a:pPr algn="ctr"/>
          </a:p>
        </p:txBody>
      </p:sp>
      <p:sp>
        <p:nvSpPr>
          <p:cNvPr id="24" name="src-num"/>
          <p:cNvSpPr txBox="1"/>
          <p:nvPr/>
        </p:nvSpPr>
        <p:spPr>
          <a:xfrm>
            <a:off x="502920" y="1995409"/>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71</a:t>
            </a:r>
          </a:p>
        </p:txBody>
      </p:sp>
      <p:sp>
        <p:nvSpPr>
          <p:cNvPr id="25" name="TextBox 24"/>
          <p:cNvSpPr txBox="1"/>
          <p:nvPr/>
        </p:nvSpPr>
        <p:spPr>
          <a:xfrm>
            <a:off x="978408" y="1995409"/>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Goodman Group</a:t>
            </a:r>
          </a:p>
          <a:p>
            <a:pPr algn="l">
              <a:lnSpc>
                <a:spcPct val="116000"/>
              </a:lnSpc>
            </a:pPr>
            <a:r>
              <a:rPr sz="700" b="0">
                <a:solidFill>
                  <a:srgbClr val="5B6B84"/>
                </a:solidFill>
                <a:latin typeface="Arial"/>
              </a:rPr>
              <a:t>21 Aug 2025</a:t>
            </a:r>
          </a:p>
        </p:txBody>
      </p:sp>
      <p:sp>
        <p:nvSpPr>
          <p:cNvPr id="26" name="TextBox 25"/>
          <p:cNvSpPr txBox="1"/>
          <p:nvPr/>
        </p:nvSpPr>
        <p:spPr>
          <a:xfrm>
            <a:off x="3630168" y="1995409"/>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FY25 full-year results (5.0 GW power bank)</a:t>
            </a:r>
          </a:p>
          <a:p>
            <a:pPr algn="l">
              <a:lnSpc>
                <a:spcPct val="116000"/>
              </a:lnSpc>
            </a:pPr>
            <a:r>
              <a:rPr sz="700" b="0">
                <a:solidFill>
                  <a:srgbClr val="5B6B84"/>
                </a:solidFill>
                <a:latin typeface="Arial"/>
              </a:rPr>
              <a:t>uk.goodman.com/about-goodman/media-centre/news/2025/...</a:t>
            </a:r>
          </a:p>
        </p:txBody>
      </p:sp>
      <p:sp>
        <p:nvSpPr>
          <p:cNvPr id="27" name="Rectangle 26"/>
          <p:cNvSpPr/>
          <p:nvPr/>
        </p:nvSpPr>
        <p:spPr>
          <a:xfrm>
            <a:off x="502920" y="2301612"/>
            <a:ext cx="11186129" cy="7620"/>
          </a:xfrm>
          <a:prstGeom prst="rect">
            <a:avLst/>
          </a:prstGeom>
          <a:solidFill>
            <a:srgbClr val="D7DEE9"/>
          </a:solidFill>
          <a:ln>
            <a:noFill/>
          </a:ln>
          <a:effectLst/>
        </p:spPr>
        <p:txBody>
          <a:bodyPr rtlCol="0" anchor="ctr" wrap="square">
            <a:noAutofit/>
          </a:bodyPr>
          <a:lstStyle/>
          <a:p>
            <a:pPr algn="ctr"/>
          </a:p>
        </p:txBody>
      </p:sp>
      <p:sp>
        <p:nvSpPr>
          <p:cNvPr id="28" name="src-num"/>
          <p:cNvSpPr txBox="1"/>
          <p:nvPr/>
        </p:nvSpPr>
        <p:spPr>
          <a:xfrm>
            <a:off x="502920" y="2313622"/>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72</a:t>
            </a:r>
          </a:p>
        </p:txBody>
      </p:sp>
      <p:sp>
        <p:nvSpPr>
          <p:cNvPr id="29" name="TextBox 28"/>
          <p:cNvSpPr txBox="1"/>
          <p:nvPr/>
        </p:nvSpPr>
        <p:spPr>
          <a:xfrm>
            <a:off x="978408" y="2313622"/>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Baxtel</a:t>
            </a:r>
          </a:p>
          <a:p>
            <a:pPr algn="l">
              <a:lnSpc>
                <a:spcPct val="116000"/>
              </a:lnSpc>
            </a:pPr>
            <a:r>
              <a:rPr sz="700" b="0">
                <a:solidFill>
                  <a:srgbClr val="5B6B84"/>
                </a:solidFill>
                <a:latin typeface="Arial"/>
              </a:rPr>
              <a:t>Jul 2026</a:t>
            </a:r>
          </a:p>
        </p:txBody>
      </p:sp>
      <p:sp>
        <p:nvSpPr>
          <p:cNvPr id="30" name="TextBox 29"/>
          <p:cNvSpPr txBox="1"/>
          <p:nvPr/>
        </p:nvSpPr>
        <p:spPr>
          <a:xfrm>
            <a:off x="3630168" y="2313622"/>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NEXTDC unveils 612MW S7; OpenAI Stargate customer (Goodman Atlas)</a:t>
            </a:r>
          </a:p>
          <a:p>
            <a:pPr algn="l">
              <a:lnSpc>
                <a:spcPct val="116000"/>
              </a:lnSpc>
            </a:pPr>
            <a:r>
              <a:rPr sz="700" b="0">
                <a:solidFill>
                  <a:srgbClr val="5B6B84"/>
                </a:solidFill>
                <a:latin typeface="Arial"/>
              </a:rPr>
              <a:t>baxtel.com/news/nextdc-unveils-612mw-s7-data-centre-.../</a:t>
            </a:r>
          </a:p>
        </p:txBody>
      </p:sp>
      <p:sp>
        <p:nvSpPr>
          <p:cNvPr id="31" name="Rectangle 30"/>
          <p:cNvSpPr/>
          <p:nvPr/>
        </p:nvSpPr>
        <p:spPr>
          <a:xfrm>
            <a:off x="502920" y="2619825"/>
            <a:ext cx="11186129" cy="7620"/>
          </a:xfrm>
          <a:prstGeom prst="rect">
            <a:avLst/>
          </a:prstGeom>
          <a:solidFill>
            <a:srgbClr val="D7DEE9"/>
          </a:solidFill>
          <a:ln>
            <a:noFill/>
          </a:ln>
          <a:effectLst/>
        </p:spPr>
        <p:txBody>
          <a:bodyPr rtlCol="0" anchor="ctr" wrap="square">
            <a:noAutofit/>
          </a:bodyPr>
          <a:lstStyle/>
          <a:p>
            <a:pPr algn="ctr"/>
          </a:p>
        </p:txBody>
      </p:sp>
      <p:sp>
        <p:nvSpPr>
          <p:cNvPr id="32" name="src-num"/>
          <p:cNvSpPr txBox="1"/>
          <p:nvPr/>
        </p:nvSpPr>
        <p:spPr>
          <a:xfrm>
            <a:off x="502920" y="2631835"/>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73</a:t>
            </a:r>
          </a:p>
        </p:txBody>
      </p:sp>
      <p:sp>
        <p:nvSpPr>
          <p:cNvPr id="33" name="TextBox 32"/>
          <p:cNvSpPr txBox="1"/>
          <p:nvPr/>
        </p:nvSpPr>
        <p:spPr>
          <a:xfrm>
            <a:off x="978408" y="2631835"/>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Kalkine</a:t>
            </a:r>
          </a:p>
          <a:p>
            <a:pPr algn="l">
              <a:lnSpc>
                <a:spcPct val="116000"/>
              </a:lnSpc>
            </a:pPr>
            <a:r>
              <a:rPr sz="700" b="0">
                <a:solidFill>
                  <a:srgbClr val="5B6B84"/>
                </a:solidFill>
                <a:latin typeface="Arial"/>
              </a:rPr>
              <a:t>10 Jun 2026</a:t>
            </a:r>
          </a:p>
        </p:txBody>
      </p:sp>
      <p:sp>
        <p:nvSpPr>
          <p:cNvPr id="34" name="TextBox 33"/>
          <p:cNvSpPr txBox="1"/>
          <p:nvPr/>
        </p:nvSpPr>
        <p:spPr>
          <a:xfrm>
            <a:off x="3630168" y="2631835"/>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Potential US$30bn Stack APAC sale (Blue Owl)</a:t>
            </a:r>
          </a:p>
          <a:p>
            <a:pPr algn="l">
              <a:lnSpc>
                <a:spcPct val="116000"/>
              </a:lnSpc>
            </a:pPr>
            <a:r>
              <a:rPr sz="700" b="0">
                <a:solidFill>
                  <a:srgbClr val="5B6B84"/>
                </a:solidFill>
                <a:latin typeface="Arial"/>
              </a:rPr>
              <a:t>kalkine.com.au/news/general-news/a-potential-us30-billion-deal-.../</a:t>
            </a:r>
          </a:p>
        </p:txBody>
      </p:sp>
      <p:sp>
        <p:nvSpPr>
          <p:cNvPr id="35" name="Rectangle 34"/>
          <p:cNvSpPr/>
          <p:nvPr/>
        </p:nvSpPr>
        <p:spPr>
          <a:xfrm>
            <a:off x="502920" y="2938039"/>
            <a:ext cx="11186129" cy="7620"/>
          </a:xfrm>
          <a:prstGeom prst="rect">
            <a:avLst/>
          </a:prstGeom>
          <a:solidFill>
            <a:srgbClr val="D7DEE9"/>
          </a:solidFill>
          <a:ln>
            <a:noFill/>
          </a:ln>
          <a:effectLst/>
        </p:spPr>
        <p:txBody>
          <a:bodyPr rtlCol="0" anchor="ctr" wrap="square">
            <a:noAutofit/>
          </a:bodyPr>
          <a:lstStyle/>
          <a:p>
            <a:pPr algn="ctr"/>
          </a:p>
        </p:txBody>
      </p:sp>
      <p:sp>
        <p:nvSpPr>
          <p:cNvPr id="36" name="src-num"/>
          <p:cNvSpPr txBox="1"/>
          <p:nvPr/>
        </p:nvSpPr>
        <p:spPr>
          <a:xfrm>
            <a:off x="502920" y="2950049"/>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74</a:t>
            </a:r>
          </a:p>
        </p:txBody>
      </p:sp>
      <p:sp>
        <p:nvSpPr>
          <p:cNvPr id="37" name="TextBox 36"/>
          <p:cNvSpPr txBox="1"/>
          <p:nvPr/>
        </p:nvSpPr>
        <p:spPr>
          <a:xfrm>
            <a:off x="978408" y="2950049"/>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CNBC</a:t>
            </a:r>
          </a:p>
          <a:p>
            <a:pPr algn="l">
              <a:lnSpc>
                <a:spcPct val="116000"/>
              </a:lnSpc>
            </a:pPr>
            <a:r>
              <a:rPr sz="700" b="0">
                <a:solidFill>
                  <a:srgbClr val="5B6B84"/>
                </a:solidFill>
                <a:latin typeface="Arial"/>
              </a:rPr>
              <a:t>23 Apr 2026</a:t>
            </a:r>
          </a:p>
        </p:txBody>
      </p:sp>
      <p:sp>
        <p:nvSpPr>
          <p:cNvPr id="38" name="TextBox 37"/>
          <p:cNvSpPr txBox="1"/>
          <p:nvPr/>
        </p:nvSpPr>
        <p:spPr>
          <a:xfrm>
            <a:off x="3630168" y="2950049"/>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Microsoft expands AI footprint in Australia with $18 billion investment</a:t>
            </a:r>
          </a:p>
          <a:p>
            <a:pPr algn="l">
              <a:lnSpc>
                <a:spcPct val="116000"/>
              </a:lnSpc>
            </a:pPr>
            <a:r>
              <a:rPr sz="700" b="0">
                <a:solidFill>
                  <a:srgbClr val="5B6B84"/>
                </a:solidFill>
                <a:latin typeface="Arial"/>
              </a:rPr>
              <a:t>cnbc.com/2026/04/23/microsoft-expands-ai-footprint-in-australia-.../</a:t>
            </a:r>
          </a:p>
        </p:txBody>
      </p:sp>
      <p:sp>
        <p:nvSpPr>
          <p:cNvPr id="39" name="Rectangle 38"/>
          <p:cNvSpPr/>
          <p:nvPr/>
        </p:nvSpPr>
        <p:spPr>
          <a:xfrm>
            <a:off x="502920" y="3256252"/>
            <a:ext cx="11186129" cy="7620"/>
          </a:xfrm>
          <a:prstGeom prst="rect">
            <a:avLst/>
          </a:prstGeom>
          <a:solidFill>
            <a:srgbClr val="D7DEE9"/>
          </a:solidFill>
          <a:ln>
            <a:noFill/>
          </a:ln>
          <a:effectLst/>
        </p:spPr>
        <p:txBody>
          <a:bodyPr rtlCol="0" anchor="ctr" wrap="square">
            <a:noAutofit/>
          </a:bodyPr>
          <a:lstStyle/>
          <a:p>
            <a:pPr algn="ctr"/>
          </a:p>
        </p:txBody>
      </p:sp>
      <p:sp>
        <p:nvSpPr>
          <p:cNvPr id="40" name="src-num"/>
          <p:cNvSpPr txBox="1"/>
          <p:nvPr/>
        </p:nvSpPr>
        <p:spPr>
          <a:xfrm>
            <a:off x="502920" y="3268262"/>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75</a:t>
            </a:r>
          </a:p>
        </p:txBody>
      </p:sp>
      <p:sp>
        <p:nvSpPr>
          <p:cNvPr id="41" name="TextBox 40"/>
          <p:cNvSpPr txBox="1"/>
          <p:nvPr/>
        </p:nvSpPr>
        <p:spPr>
          <a:xfrm>
            <a:off x="978408" y="3268262"/>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ASPI Strategist</a:t>
            </a:r>
          </a:p>
          <a:p>
            <a:pPr algn="l">
              <a:lnSpc>
                <a:spcPct val="116000"/>
              </a:lnSpc>
            </a:pPr>
            <a:r>
              <a:rPr sz="700" b="0">
                <a:solidFill>
                  <a:srgbClr val="5B6B84"/>
                </a:solidFill>
                <a:latin typeface="Arial"/>
              </a:rPr>
              <a:t>3 Jun 2026</a:t>
            </a:r>
          </a:p>
        </p:txBody>
      </p:sp>
      <p:sp>
        <p:nvSpPr>
          <p:cNvPr id="42" name="TextBox 41"/>
          <p:cNvSpPr txBox="1"/>
          <p:nvPr/>
        </p:nvSpPr>
        <p:spPr>
          <a:xfrm>
            <a:off x="3630168" y="3268262"/>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Predictability as power: Australia’s advantage in the AI infrastructure race (AWS A$20bn)</a:t>
            </a:r>
          </a:p>
          <a:p>
            <a:pPr algn="l">
              <a:lnSpc>
                <a:spcPct val="116000"/>
              </a:lnSpc>
            </a:pPr>
            <a:r>
              <a:rPr sz="700" b="0">
                <a:solidFill>
                  <a:srgbClr val="5B6B84"/>
                </a:solidFill>
                <a:latin typeface="Arial"/>
              </a:rPr>
              <a:t>aspistrategist.org.au/predictability-as-power-.../</a:t>
            </a:r>
          </a:p>
        </p:txBody>
      </p:sp>
      <p:sp>
        <p:nvSpPr>
          <p:cNvPr id="43" name="Rectangle 42"/>
          <p:cNvSpPr/>
          <p:nvPr/>
        </p:nvSpPr>
        <p:spPr>
          <a:xfrm>
            <a:off x="502920" y="3574465"/>
            <a:ext cx="11186129" cy="7620"/>
          </a:xfrm>
          <a:prstGeom prst="rect">
            <a:avLst/>
          </a:prstGeom>
          <a:solidFill>
            <a:srgbClr val="D7DEE9"/>
          </a:solidFill>
          <a:ln>
            <a:noFill/>
          </a:ln>
          <a:effectLst/>
        </p:spPr>
        <p:txBody>
          <a:bodyPr rtlCol="0" anchor="ctr" wrap="square">
            <a:noAutofit/>
          </a:bodyPr>
          <a:lstStyle/>
          <a:p>
            <a:pPr algn="ctr"/>
          </a:p>
        </p:txBody>
      </p:sp>
      <p:sp>
        <p:nvSpPr>
          <p:cNvPr id="44" name="src-num"/>
          <p:cNvSpPr txBox="1"/>
          <p:nvPr/>
        </p:nvSpPr>
        <p:spPr>
          <a:xfrm>
            <a:off x="502920" y="3586476"/>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76</a:t>
            </a:r>
          </a:p>
        </p:txBody>
      </p:sp>
      <p:sp>
        <p:nvSpPr>
          <p:cNvPr id="45" name="TextBox 44"/>
          <p:cNvSpPr txBox="1"/>
          <p:nvPr/>
        </p:nvSpPr>
        <p:spPr>
          <a:xfrm>
            <a:off x="978408" y="3586476"/>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Certified Strategic</a:t>
            </a:r>
          </a:p>
          <a:p>
            <a:pPr algn="l">
              <a:lnSpc>
                <a:spcPct val="116000"/>
              </a:lnSpc>
            </a:pPr>
            <a:r>
              <a:rPr sz="700" b="0">
                <a:solidFill>
                  <a:srgbClr val="5B6B84"/>
                </a:solidFill>
                <a:latin typeface="Arial"/>
              </a:rPr>
              <a:t>1 Sep 2026</a:t>
            </a:r>
          </a:p>
        </p:txBody>
      </p:sp>
      <p:sp>
        <p:nvSpPr>
          <p:cNvPr id="46" name="TextBox 45"/>
          <p:cNvSpPr txBox="1"/>
          <p:nvPr/>
        </p:nvSpPr>
        <p:spPr>
          <a:xfrm>
            <a:off x="3630168" y="3586476"/>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OpenAI-NEXTDC Sydney MoU</a:t>
            </a:r>
          </a:p>
          <a:p>
            <a:pPr algn="l">
              <a:lnSpc>
                <a:spcPct val="116000"/>
              </a:lnSpc>
            </a:pPr>
            <a:r>
              <a:rPr sz="700" b="0">
                <a:solidFill>
                  <a:srgbClr val="5B6B84"/>
                </a:solidFill>
                <a:latin typeface="Arial"/>
              </a:rPr>
              <a:t>certifiedstrategic.com/insights/openai-nextdc-sydney-mou</a:t>
            </a:r>
          </a:p>
        </p:txBody>
      </p:sp>
      <p:sp>
        <p:nvSpPr>
          <p:cNvPr id="47" name="Rectangle 46"/>
          <p:cNvSpPr/>
          <p:nvPr/>
        </p:nvSpPr>
        <p:spPr>
          <a:xfrm>
            <a:off x="502920" y="3892679"/>
            <a:ext cx="11186129" cy="7620"/>
          </a:xfrm>
          <a:prstGeom prst="rect">
            <a:avLst/>
          </a:prstGeom>
          <a:solidFill>
            <a:srgbClr val="D7DEE9"/>
          </a:solidFill>
          <a:ln>
            <a:noFill/>
          </a:ln>
          <a:effectLst/>
        </p:spPr>
        <p:txBody>
          <a:bodyPr rtlCol="0" anchor="ctr" wrap="square">
            <a:noAutofit/>
          </a:bodyPr>
          <a:lstStyle/>
          <a:p>
            <a:pPr algn="ctr"/>
          </a:p>
        </p:txBody>
      </p:sp>
      <p:sp>
        <p:nvSpPr>
          <p:cNvPr id="48" name="src-num"/>
          <p:cNvSpPr txBox="1"/>
          <p:nvPr/>
        </p:nvSpPr>
        <p:spPr>
          <a:xfrm>
            <a:off x="502920" y="3904689"/>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77</a:t>
            </a:r>
          </a:p>
        </p:txBody>
      </p:sp>
      <p:sp>
        <p:nvSpPr>
          <p:cNvPr id="49" name="TextBox 48"/>
          <p:cNvSpPr txBox="1"/>
          <p:nvPr/>
        </p:nvSpPr>
        <p:spPr>
          <a:xfrm>
            <a:off x="978408" y="3904689"/>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Reuters via MarketScreener</a:t>
            </a:r>
          </a:p>
          <a:p>
            <a:pPr algn="l">
              <a:lnSpc>
                <a:spcPct val="116000"/>
              </a:lnSpc>
            </a:pPr>
            <a:r>
              <a:rPr sz="700" b="0">
                <a:solidFill>
                  <a:srgbClr val="5B6B84"/>
                </a:solidFill>
                <a:latin typeface="Arial"/>
              </a:rPr>
              <a:t>20 Nov 2024</a:t>
            </a:r>
          </a:p>
        </p:txBody>
      </p:sp>
      <p:sp>
        <p:nvSpPr>
          <p:cNvPr id="50" name="TextBox 49"/>
          <p:cNvSpPr txBox="1"/>
          <p:nvPr/>
        </p:nvSpPr>
        <p:spPr>
          <a:xfrm>
            <a:off x="3630168" y="3904689"/>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HMC Capital launches digital infrastructure trust IPO (DigiCo)</a:t>
            </a:r>
          </a:p>
          <a:p>
            <a:pPr algn="l">
              <a:lnSpc>
                <a:spcPct val="116000"/>
              </a:lnSpc>
            </a:pPr>
            <a:r>
              <a:rPr sz="700" b="0">
                <a:solidFill>
                  <a:srgbClr val="5B6B84"/>
                </a:solidFill>
                <a:latin typeface="Arial"/>
              </a:rPr>
              <a:t>marketscreener.com/quote/stock/HMC-CAPITAL-LIMITED-68642705/news/...</a:t>
            </a:r>
          </a:p>
        </p:txBody>
      </p:sp>
      <p:sp>
        <p:nvSpPr>
          <p:cNvPr id="51" name="Rectangle 50"/>
          <p:cNvSpPr/>
          <p:nvPr/>
        </p:nvSpPr>
        <p:spPr>
          <a:xfrm>
            <a:off x="502920" y="4210892"/>
            <a:ext cx="11186129" cy="7620"/>
          </a:xfrm>
          <a:prstGeom prst="rect">
            <a:avLst/>
          </a:prstGeom>
          <a:solidFill>
            <a:srgbClr val="D7DEE9"/>
          </a:solidFill>
          <a:ln>
            <a:noFill/>
          </a:ln>
          <a:effectLst/>
        </p:spPr>
        <p:txBody>
          <a:bodyPr rtlCol="0" anchor="ctr" wrap="square">
            <a:noAutofit/>
          </a:bodyPr>
          <a:lstStyle/>
          <a:p>
            <a:pPr algn="ctr"/>
          </a:p>
        </p:txBody>
      </p:sp>
      <p:sp>
        <p:nvSpPr>
          <p:cNvPr id="52" name="src-num"/>
          <p:cNvSpPr txBox="1"/>
          <p:nvPr/>
        </p:nvSpPr>
        <p:spPr>
          <a:xfrm>
            <a:off x="502920" y="4222902"/>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78</a:t>
            </a:r>
          </a:p>
        </p:txBody>
      </p:sp>
      <p:sp>
        <p:nvSpPr>
          <p:cNvPr id="53" name="TextBox 52"/>
          <p:cNvSpPr txBox="1"/>
          <p:nvPr/>
        </p:nvSpPr>
        <p:spPr>
          <a:xfrm>
            <a:off x="978408" y="4222902"/>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Mingtiandi</a:t>
            </a:r>
          </a:p>
          <a:p>
            <a:pPr algn="l">
              <a:lnSpc>
                <a:spcPct val="116000"/>
              </a:lnSpc>
            </a:pPr>
            <a:r>
              <a:rPr sz="700" b="0">
                <a:solidFill>
                  <a:srgbClr val="5B6B84"/>
                </a:solidFill>
                <a:latin typeface="Arial"/>
              </a:rPr>
              <a:t>6 May 2026</a:t>
            </a:r>
          </a:p>
        </p:txBody>
      </p:sp>
      <p:sp>
        <p:nvSpPr>
          <p:cNvPr id="54" name="TextBox 53"/>
          <p:cNvSpPr txBox="1"/>
          <p:nvPr/>
        </p:nvSpPr>
        <p:spPr>
          <a:xfrm>
            <a:off x="3630168" y="4222902"/>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DigiCo selling Chicago data centre for $750m</a:t>
            </a:r>
          </a:p>
          <a:p>
            <a:pPr algn="l">
              <a:lnSpc>
                <a:spcPct val="116000"/>
              </a:lnSpc>
            </a:pPr>
            <a:r>
              <a:rPr sz="700" b="0">
                <a:solidFill>
                  <a:srgbClr val="5B6B84"/>
                </a:solidFill>
                <a:latin typeface="Arial"/>
              </a:rPr>
              <a:t>mingtiandi.com/real-estate/data-centres/australias-digico-selling-chicago-.../</a:t>
            </a:r>
          </a:p>
        </p:txBody>
      </p:sp>
      <p:sp>
        <p:nvSpPr>
          <p:cNvPr id="55" name="Rectangle 54"/>
          <p:cNvSpPr/>
          <p:nvPr/>
        </p:nvSpPr>
        <p:spPr>
          <a:xfrm>
            <a:off x="502920" y="4529105"/>
            <a:ext cx="11186129" cy="7620"/>
          </a:xfrm>
          <a:prstGeom prst="rect">
            <a:avLst/>
          </a:prstGeom>
          <a:solidFill>
            <a:srgbClr val="D7DEE9"/>
          </a:solidFill>
          <a:ln>
            <a:noFill/>
          </a:ln>
          <a:effectLst/>
        </p:spPr>
        <p:txBody>
          <a:bodyPr rtlCol="0" anchor="ctr" wrap="square">
            <a:noAutofit/>
          </a:bodyPr>
          <a:lstStyle/>
          <a:p>
            <a:pPr algn="ctr"/>
          </a:p>
        </p:txBody>
      </p:sp>
      <p:sp>
        <p:nvSpPr>
          <p:cNvPr id="56" name="src-num"/>
          <p:cNvSpPr txBox="1"/>
          <p:nvPr/>
        </p:nvSpPr>
        <p:spPr>
          <a:xfrm>
            <a:off x="502920" y="4541116"/>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79</a:t>
            </a:r>
          </a:p>
        </p:txBody>
      </p:sp>
      <p:sp>
        <p:nvSpPr>
          <p:cNvPr id="57" name="TextBox 56"/>
          <p:cNvSpPr txBox="1"/>
          <p:nvPr/>
        </p:nvSpPr>
        <p:spPr>
          <a:xfrm>
            <a:off x="978408" y="4541116"/>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Savills</a:t>
            </a:r>
          </a:p>
          <a:p>
            <a:pPr algn="l">
              <a:lnSpc>
                <a:spcPct val="116000"/>
              </a:lnSpc>
            </a:pPr>
            <a:r>
              <a:rPr sz="700" b="0">
                <a:solidFill>
                  <a:srgbClr val="5B6B84"/>
                </a:solidFill>
                <a:latin typeface="Arial"/>
              </a:rPr>
              <a:t>Q1 2025</a:t>
            </a:r>
          </a:p>
        </p:txBody>
      </p:sp>
      <p:sp>
        <p:nvSpPr>
          <p:cNvPr id="58" name="TextBox 57"/>
          <p:cNvSpPr txBox="1"/>
          <p:nvPr/>
        </p:nvSpPr>
        <p:spPr>
          <a:xfrm>
            <a:off x="3630168" y="4541116"/>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APAC Data Centre Spotlight (cap rates; yields; 59% AU share)</a:t>
            </a:r>
          </a:p>
          <a:p>
            <a:pPr algn="l">
              <a:lnSpc>
                <a:spcPct val="116000"/>
              </a:lnSpc>
            </a:pPr>
            <a:r>
              <a:rPr sz="700" b="0">
                <a:solidFill>
                  <a:srgbClr val="5B6B84"/>
                </a:solidFill>
                <a:latin typeface="Arial"/>
              </a:rPr>
              <a:t>pdf.savills.asia/asia-pacific-research/.../ap-data-centre-spotlight-01-2025.pdf</a:t>
            </a:r>
          </a:p>
        </p:txBody>
      </p:sp>
      <p:sp>
        <p:nvSpPr>
          <p:cNvPr id="59" name="Rectangle 58"/>
          <p:cNvSpPr/>
          <p:nvPr/>
        </p:nvSpPr>
        <p:spPr>
          <a:xfrm>
            <a:off x="502920" y="4847319"/>
            <a:ext cx="11186129" cy="7620"/>
          </a:xfrm>
          <a:prstGeom prst="rect">
            <a:avLst/>
          </a:prstGeom>
          <a:solidFill>
            <a:srgbClr val="D7DEE9"/>
          </a:solidFill>
          <a:ln>
            <a:noFill/>
          </a:ln>
          <a:effectLst/>
        </p:spPr>
        <p:txBody>
          <a:bodyPr rtlCol="0" anchor="ctr" wrap="square">
            <a:noAutofit/>
          </a:bodyPr>
          <a:lstStyle/>
          <a:p>
            <a:pPr algn="ctr"/>
          </a:p>
        </p:txBody>
      </p:sp>
      <p:sp>
        <p:nvSpPr>
          <p:cNvPr id="60" name="src-num"/>
          <p:cNvSpPr txBox="1"/>
          <p:nvPr/>
        </p:nvSpPr>
        <p:spPr>
          <a:xfrm>
            <a:off x="502920" y="4859329"/>
            <a:ext cx="329184" cy="439033"/>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80</a:t>
            </a:r>
          </a:p>
        </p:txBody>
      </p:sp>
      <p:sp>
        <p:nvSpPr>
          <p:cNvPr id="61" name="TextBox 60"/>
          <p:cNvSpPr txBox="1"/>
          <p:nvPr/>
        </p:nvSpPr>
        <p:spPr>
          <a:xfrm>
            <a:off x="978408" y="4859329"/>
            <a:ext cx="2487168" cy="439033"/>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W.Media</a:t>
            </a:r>
          </a:p>
          <a:p>
            <a:pPr algn="l">
              <a:lnSpc>
                <a:spcPct val="116000"/>
              </a:lnSpc>
            </a:pPr>
            <a:r>
              <a:rPr sz="700" b="0">
                <a:solidFill>
                  <a:srgbClr val="5B6B84"/>
                </a:solidFill>
                <a:latin typeface="Arial"/>
              </a:rPr>
              <a:t>live tag listing; retrieved 21 Sep 2026</a:t>
            </a:r>
          </a:p>
        </p:txBody>
      </p:sp>
      <p:sp>
        <p:nvSpPr>
          <p:cNvPr id="62" name="TextBox 61"/>
          <p:cNvSpPr txBox="1"/>
          <p:nvPr/>
        </p:nvSpPr>
        <p:spPr>
          <a:xfrm>
            <a:off x="3630168" y="4859329"/>
            <a:ext cx="8058881" cy="439033"/>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Aware Super backs Vantage APAC with USD 300m data centre investment (US$300m, ~A$460m, to the Skyline JV, which indirectly owns Vantage Data Centers APAC). The locator is a tag listing whose contents move as articles are added, and the item carries no date there</a:t>
            </a:r>
          </a:p>
          <a:p>
            <a:pPr algn="l">
              <a:lnSpc>
                <a:spcPct val="116000"/>
              </a:lnSpc>
            </a:pPr>
            <a:r>
              <a:rPr sz="700" b="0">
                <a:solidFill>
                  <a:srgbClr val="5B6B84"/>
                </a:solidFill>
                <a:latin typeface="Arial"/>
              </a:rPr>
              <a:t>w.media/tag/global-investment/page/2/</a:t>
            </a:r>
          </a:p>
        </p:txBody>
      </p:sp>
      <p:sp>
        <p:nvSpPr>
          <p:cNvPr id="63" name="Rectangle 62"/>
          <p:cNvSpPr/>
          <p:nvPr/>
        </p:nvSpPr>
        <p:spPr>
          <a:xfrm>
            <a:off x="502920" y="5314031"/>
            <a:ext cx="11186129" cy="7620"/>
          </a:xfrm>
          <a:prstGeom prst="rect">
            <a:avLst/>
          </a:prstGeom>
          <a:solidFill>
            <a:srgbClr val="D7DEE9"/>
          </a:solidFill>
          <a:ln>
            <a:noFill/>
          </a:ln>
          <a:effectLst/>
        </p:spPr>
        <p:txBody>
          <a:bodyPr rtlCol="0" anchor="ctr" wrap="square">
            <a:noAutofit/>
          </a:bodyPr>
          <a:lstStyle/>
          <a:p>
            <a:pPr algn="ctr"/>
          </a:p>
        </p:txBody>
      </p:sp>
      <p:sp>
        <p:nvSpPr>
          <p:cNvPr id="64" name="src-num"/>
          <p:cNvSpPr txBox="1"/>
          <p:nvPr/>
        </p:nvSpPr>
        <p:spPr>
          <a:xfrm>
            <a:off x="502920" y="5326041"/>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81</a:t>
            </a:r>
          </a:p>
        </p:txBody>
      </p:sp>
      <p:sp>
        <p:nvSpPr>
          <p:cNvPr id="65" name="TextBox 64"/>
          <p:cNvSpPr txBox="1"/>
          <p:nvPr/>
        </p:nvSpPr>
        <p:spPr>
          <a:xfrm>
            <a:off x="978408" y="5326041"/>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The Tech Capital</a:t>
            </a:r>
          </a:p>
          <a:p>
            <a:pPr algn="l">
              <a:lnSpc>
                <a:spcPct val="116000"/>
              </a:lnSpc>
            </a:pPr>
            <a:r>
              <a:rPr sz="700" b="0">
                <a:solidFill>
                  <a:srgbClr val="5B6B84"/>
                </a:solidFill>
                <a:latin typeface="Arial"/>
              </a:rPr>
              <a:t>16 Sep 2025</a:t>
            </a:r>
          </a:p>
        </p:txBody>
      </p:sp>
      <p:sp>
        <p:nvSpPr>
          <p:cNvPr id="66" name="TextBox 65"/>
          <p:cNvSpPr txBox="1"/>
          <p:nvPr/>
        </p:nvSpPr>
        <p:spPr>
          <a:xfrm>
            <a:off x="3630168" y="5326041"/>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Firmus raises $220.1m for green AI factory in Tasmania</a:t>
            </a:r>
          </a:p>
          <a:p>
            <a:pPr algn="l">
              <a:lnSpc>
                <a:spcPct val="116000"/>
              </a:lnSpc>
            </a:pPr>
            <a:r>
              <a:rPr sz="700" b="0">
                <a:solidFill>
                  <a:srgbClr val="5B6B84"/>
                </a:solidFill>
                <a:latin typeface="Arial"/>
              </a:rPr>
              <a:t>thetechcapital.com/firmus-raises-220-1-million-.../</a:t>
            </a:r>
          </a:p>
        </p:txBody>
      </p:sp>
      <p:sp>
        <p:nvSpPr>
          <p:cNvPr id="67" name="Rectangle 66"/>
          <p:cNvSpPr/>
          <p:nvPr/>
        </p:nvSpPr>
        <p:spPr>
          <a:xfrm>
            <a:off x="502920" y="5632244"/>
            <a:ext cx="11186129" cy="7620"/>
          </a:xfrm>
          <a:prstGeom prst="rect">
            <a:avLst/>
          </a:prstGeom>
          <a:solidFill>
            <a:srgbClr val="D7DEE9"/>
          </a:solidFill>
          <a:ln>
            <a:noFill/>
          </a:ln>
          <a:effectLst/>
        </p:spPr>
        <p:txBody>
          <a:bodyPr rtlCol="0" anchor="ctr" wrap="square">
            <a:noAutofit/>
          </a:bodyPr>
          <a:lstStyle/>
          <a:p>
            <a:pPr algn="ctr"/>
          </a:p>
        </p:txBody>
      </p:sp>
      <p:sp>
        <p:nvSpPr>
          <p:cNvPr id="68" name="src-num"/>
          <p:cNvSpPr txBox="1"/>
          <p:nvPr/>
        </p:nvSpPr>
        <p:spPr>
          <a:xfrm>
            <a:off x="502920" y="5644254"/>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82</a:t>
            </a:r>
          </a:p>
        </p:txBody>
      </p:sp>
      <p:sp>
        <p:nvSpPr>
          <p:cNvPr id="69" name="TextBox 68"/>
          <p:cNvSpPr txBox="1"/>
          <p:nvPr/>
        </p:nvSpPr>
        <p:spPr>
          <a:xfrm>
            <a:off x="978408" y="5644254"/>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Yahoo / Verdict</a:t>
            </a:r>
          </a:p>
          <a:p>
            <a:pPr algn="l">
              <a:lnSpc>
                <a:spcPct val="116000"/>
              </a:lnSpc>
            </a:pPr>
            <a:r>
              <a:rPr sz="700" b="0">
                <a:solidFill>
                  <a:srgbClr val="5B6B84"/>
                </a:solidFill>
                <a:latin typeface="Arial"/>
              </a:rPr>
              <a:t>10 Aug 2026</a:t>
            </a:r>
          </a:p>
        </p:txBody>
      </p:sp>
      <p:sp>
        <p:nvSpPr>
          <p:cNvPr id="70" name="TextBox 69"/>
          <p:cNvSpPr txBox="1"/>
          <p:nvPr/>
        </p:nvSpPr>
        <p:spPr>
          <a:xfrm>
            <a:off x="3630168" y="5644254"/>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Firmus raises $2bn to accelerate Project Southgate</a:t>
            </a:r>
          </a:p>
          <a:p>
            <a:pPr algn="l">
              <a:lnSpc>
                <a:spcPct val="116000"/>
              </a:lnSpc>
            </a:pPr>
            <a:r>
              <a:rPr sz="700" b="0">
                <a:solidFill>
                  <a:srgbClr val="5B6B84"/>
                </a:solidFill>
                <a:latin typeface="Arial"/>
              </a:rPr>
              <a:t>finance.yahoo.com/technology/ai/articles/firmus-raises-2bn-.../</a:t>
            </a:r>
          </a:p>
        </p:txBody>
      </p:sp>
      <p:sp>
        <p:nvSpPr>
          <p:cNvPr id="71" name="Rectangle 70"/>
          <p:cNvSpPr/>
          <p:nvPr/>
        </p:nvSpPr>
        <p:spPr>
          <a:xfrm>
            <a:off x="502920" y="5950457"/>
            <a:ext cx="11186129" cy="11430"/>
          </a:xfrm>
          <a:prstGeom prst="rect">
            <a:avLst/>
          </a:prstGeom>
          <a:solidFill>
            <a:srgbClr val="0A1E3C"/>
          </a:solidFill>
          <a:ln>
            <a:noFill/>
          </a:ln>
          <a:effectLst/>
        </p:spPr>
        <p:txBody>
          <a:bodyPr rtlCol="0" anchor="ctr" wrap="square">
            <a:noAutofit/>
          </a:bodyPr>
          <a:lstStyle/>
          <a:p>
            <a:pPr algn="ct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14 · Source log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82</a:t>
            </a:r>
          </a:p>
        </p:txBody>
      </p:sp>
      <p:sp>
        <p:nvSpPr>
          <p:cNvPr id="9" name="TextBox 8"/>
          <p:cNvSpPr txBox="1"/>
          <p:nvPr/>
        </p:nvSpPr>
        <p:spPr>
          <a:xfrm>
            <a:off x="502920" y="576072"/>
            <a:ext cx="6400800"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Source log (continued)</a:t>
            </a:r>
          </a:p>
        </p:txBody>
      </p:sp>
      <p:sp>
        <p:nvSpPr>
          <p:cNvPr id="10" name="Rectangle 9"/>
          <p:cNvSpPr/>
          <p:nvPr/>
        </p:nvSpPr>
        <p:spPr>
          <a:xfrm>
            <a:off x="502920" y="951585"/>
            <a:ext cx="11186129" cy="11430"/>
          </a:xfrm>
          <a:prstGeom prst="rect">
            <a:avLst/>
          </a:prstGeom>
          <a:solidFill>
            <a:srgbClr val="0A1E3C"/>
          </a:solidFill>
          <a:ln>
            <a:noFill/>
          </a:ln>
          <a:effectLst/>
        </p:spPr>
        <p:txBody>
          <a:bodyPr rtlCol="0" anchor="ctr" wrap="square">
            <a:noAutofit/>
          </a:bodyPr>
          <a:lstStyle/>
          <a:p>
            <a:pPr algn="ctr"/>
          </a:p>
        </p:txBody>
      </p:sp>
      <p:sp>
        <p:nvSpPr>
          <p:cNvPr id="11" name="TextBox 10"/>
          <p:cNvSpPr txBox="1"/>
          <p:nvPr/>
        </p:nvSpPr>
        <p:spPr>
          <a:xfrm>
            <a:off x="502920" y="1011021"/>
            <a:ext cx="329184" cy="146304"/>
          </a:xfrm>
          <a:prstGeom prst="rect">
            <a:avLst/>
          </a:prstGeom>
          <a:noFill/>
        </p:spPr>
        <p:txBody>
          <a:bodyPr wrap="square" anchor="t" lIns="0" tIns="0" rIns="0" bIns="0">
            <a:noAutofit/>
          </a:bodyPr>
          <a:lstStyle/>
          <a:p>
            <a:pPr algn="r">
              <a:lnSpc>
                <a:spcPct val="116000"/>
              </a:lnSpc>
            </a:pPr>
            <a:r>
              <a:rPr sz="860" b="1">
                <a:solidFill>
                  <a:srgbClr val="0A1E3C"/>
                </a:solidFill>
                <a:latin typeface="Arial"/>
              </a:rPr>
              <a:t>No.</a:t>
            </a:r>
          </a:p>
        </p:txBody>
      </p:sp>
      <p:sp>
        <p:nvSpPr>
          <p:cNvPr id="12" name="TextBox 11"/>
          <p:cNvSpPr txBox="1"/>
          <p:nvPr/>
        </p:nvSpPr>
        <p:spPr>
          <a:xfrm>
            <a:off x="978408" y="1011021"/>
            <a:ext cx="2487168" cy="146304"/>
          </a:xfrm>
          <a:prstGeom prst="rect">
            <a:avLst/>
          </a:prstGeom>
          <a:noFill/>
        </p:spPr>
        <p:txBody>
          <a:bodyPr wrap="square" anchor="t" lIns="0" tIns="0" rIns="0" bIns="0">
            <a:noAutofit/>
          </a:bodyPr>
          <a:lstStyle/>
          <a:p>
            <a:pPr algn="l">
              <a:lnSpc>
                <a:spcPct val="116000"/>
              </a:lnSpc>
            </a:pPr>
            <a:r>
              <a:rPr sz="860" b="1">
                <a:solidFill>
                  <a:srgbClr val="0A1E3C"/>
                </a:solidFill>
                <a:latin typeface="Arial"/>
              </a:rPr>
              <a:t>Publisher and date</a:t>
            </a:r>
          </a:p>
        </p:txBody>
      </p:sp>
      <p:sp>
        <p:nvSpPr>
          <p:cNvPr id="13" name="TextBox 12"/>
          <p:cNvSpPr txBox="1"/>
          <p:nvPr/>
        </p:nvSpPr>
        <p:spPr>
          <a:xfrm>
            <a:off x="3630168" y="1011021"/>
            <a:ext cx="3657600" cy="146304"/>
          </a:xfrm>
          <a:prstGeom prst="rect">
            <a:avLst/>
          </a:prstGeom>
          <a:noFill/>
        </p:spPr>
        <p:txBody>
          <a:bodyPr wrap="square" anchor="t" lIns="0" tIns="0" rIns="0" bIns="0">
            <a:noAutofit/>
          </a:bodyPr>
          <a:lstStyle/>
          <a:p>
            <a:pPr algn="l">
              <a:lnSpc>
                <a:spcPct val="116000"/>
              </a:lnSpc>
            </a:pPr>
            <a:r>
              <a:rPr sz="860" b="1">
                <a:solidFill>
                  <a:srgbClr val="0A1E3C"/>
                </a:solidFill>
                <a:latin typeface="Arial"/>
              </a:rPr>
              <a:t>Title and locator</a:t>
            </a:r>
          </a:p>
        </p:txBody>
      </p:sp>
      <p:sp>
        <p:nvSpPr>
          <p:cNvPr id="14" name="TextBox 13"/>
          <p:cNvSpPr txBox="1"/>
          <p:nvPr/>
        </p:nvSpPr>
        <p:spPr>
          <a:xfrm>
            <a:off x="9494489" y="1011021"/>
            <a:ext cx="2194560" cy="146304"/>
          </a:xfrm>
          <a:prstGeom prst="rect">
            <a:avLst/>
          </a:prstGeom>
          <a:noFill/>
        </p:spPr>
        <p:txBody>
          <a:bodyPr wrap="square" anchor="t" lIns="0" tIns="0" rIns="0" bIns="0">
            <a:noAutofit/>
          </a:bodyPr>
          <a:lstStyle/>
          <a:p>
            <a:pPr algn="r">
              <a:lnSpc>
                <a:spcPct val="116000"/>
              </a:lnSpc>
            </a:pPr>
            <a:r>
              <a:rPr sz="860" b="1">
                <a:solidFill>
                  <a:srgbClr val="C2410C"/>
                </a:solidFill>
                <a:latin typeface="Arial"/>
              </a:rPr>
              <a:t>Entries 83–96</a:t>
            </a:r>
          </a:p>
        </p:txBody>
      </p:sp>
      <p:sp>
        <p:nvSpPr>
          <p:cNvPr id="15" name="Rectangle 14"/>
          <p:cNvSpPr/>
          <p:nvPr/>
        </p:nvSpPr>
        <p:spPr>
          <a:xfrm>
            <a:off x="502920" y="1187043"/>
            <a:ext cx="11186129" cy="11430"/>
          </a:xfrm>
          <a:prstGeom prst="rect">
            <a:avLst/>
          </a:prstGeom>
          <a:solidFill>
            <a:srgbClr val="0A1E3C"/>
          </a:solidFill>
          <a:ln>
            <a:noFill/>
          </a:ln>
          <a:effectLst/>
        </p:spPr>
        <p:txBody>
          <a:bodyPr rtlCol="0" anchor="ctr" wrap="square">
            <a:noAutofit/>
          </a:bodyPr>
          <a:lstStyle/>
          <a:p>
            <a:pPr algn="ctr"/>
          </a:p>
        </p:txBody>
      </p:sp>
      <p:sp>
        <p:nvSpPr>
          <p:cNvPr id="16" name="src-num"/>
          <p:cNvSpPr txBox="1"/>
          <p:nvPr/>
        </p:nvSpPr>
        <p:spPr>
          <a:xfrm>
            <a:off x="502920" y="1211367"/>
            <a:ext cx="329184" cy="414284"/>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83</a:t>
            </a:r>
          </a:p>
        </p:txBody>
      </p:sp>
      <p:sp>
        <p:nvSpPr>
          <p:cNvPr id="17" name="TextBox 16"/>
          <p:cNvSpPr txBox="1"/>
          <p:nvPr/>
        </p:nvSpPr>
        <p:spPr>
          <a:xfrm>
            <a:off x="978408" y="1211367"/>
            <a:ext cx="2487168" cy="414284"/>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hostingcertification.gov.au</a:t>
            </a:r>
          </a:p>
          <a:p>
            <a:pPr algn="l">
              <a:lnSpc>
                <a:spcPct val="116000"/>
              </a:lnSpc>
            </a:pPr>
            <a:r>
              <a:rPr sz="700" b="0">
                <a:solidFill>
                  <a:srgbClr val="5B6B84"/>
                </a:solidFill>
                <a:latin typeface="Arial"/>
              </a:rPr>
              <a:t>live directory; Nov 2025 retrieval, re-read timed out 21 Sep 2026</a:t>
            </a:r>
          </a:p>
        </p:txBody>
      </p:sp>
      <p:sp>
        <p:nvSpPr>
          <p:cNvPr id="18" name="TextBox 17"/>
          <p:cNvSpPr txBox="1"/>
          <p:nvPr/>
        </p:nvSpPr>
        <p:spPr>
          <a:xfrm>
            <a:off x="3630168" y="1211367"/>
            <a:ext cx="8058881" cy="414284"/>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Hosting Certification Framework: service providers (pause notice)</a:t>
            </a:r>
          </a:p>
          <a:p>
            <a:pPr algn="l">
              <a:lnSpc>
                <a:spcPct val="116000"/>
              </a:lnSpc>
            </a:pPr>
            <a:r>
              <a:rPr sz="700" b="0">
                <a:solidFill>
                  <a:srgbClr val="5B6B84"/>
                </a:solidFill>
                <a:latin typeface="Arial"/>
              </a:rPr>
              <a:t>hostingcertification.gov.au/service-providers</a:t>
            </a:r>
          </a:p>
        </p:txBody>
      </p:sp>
      <p:sp>
        <p:nvSpPr>
          <p:cNvPr id="19" name="Rectangle 18"/>
          <p:cNvSpPr/>
          <p:nvPr/>
        </p:nvSpPr>
        <p:spPr>
          <a:xfrm>
            <a:off x="502920" y="1642203"/>
            <a:ext cx="11186129" cy="7620"/>
          </a:xfrm>
          <a:prstGeom prst="rect">
            <a:avLst/>
          </a:prstGeom>
          <a:solidFill>
            <a:srgbClr val="D7DEE9"/>
          </a:solidFill>
          <a:ln>
            <a:noFill/>
          </a:ln>
          <a:effectLst/>
        </p:spPr>
        <p:txBody>
          <a:bodyPr rtlCol="0" anchor="ctr" wrap="square">
            <a:noAutofit/>
          </a:bodyPr>
          <a:lstStyle/>
          <a:p>
            <a:pPr algn="ctr"/>
          </a:p>
        </p:txBody>
      </p:sp>
      <p:sp>
        <p:nvSpPr>
          <p:cNvPr id="20" name="src-num"/>
          <p:cNvSpPr txBox="1"/>
          <p:nvPr/>
        </p:nvSpPr>
        <p:spPr>
          <a:xfrm>
            <a:off x="502920" y="1655097"/>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84</a:t>
            </a:r>
          </a:p>
        </p:txBody>
      </p:sp>
      <p:sp>
        <p:nvSpPr>
          <p:cNvPr id="21" name="TextBox 20"/>
          <p:cNvSpPr txBox="1"/>
          <p:nvPr/>
        </p:nvSpPr>
        <p:spPr>
          <a:xfrm>
            <a:off x="978408" y="1655097"/>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Lexology</a:t>
            </a:r>
          </a:p>
          <a:p>
            <a:pPr algn="l">
              <a:lnSpc>
                <a:spcPct val="116000"/>
              </a:lnSpc>
            </a:pPr>
            <a:r>
              <a:rPr sz="700" b="0">
                <a:solidFill>
                  <a:srgbClr val="5B6B84"/>
                </a:solidFill>
                <a:latin typeface="Arial"/>
              </a:rPr>
              <a:t>17 Jun 2021</a:t>
            </a:r>
          </a:p>
        </p:txBody>
      </p:sp>
      <p:sp>
        <p:nvSpPr>
          <p:cNvPr id="22" name="TextBox 21"/>
          <p:cNvSpPr txBox="1"/>
          <p:nvPr/>
        </p:nvSpPr>
        <p:spPr>
          <a:xfrm>
            <a:off x="3630168" y="1655097"/>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Hosting Certification Framework analysis</a:t>
            </a:r>
          </a:p>
          <a:p>
            <a:pPr algn="l">
              <a:lnSpc>
                <a:spcPct val="116000"/>
              </a:lnSpc>
            </a:pPr>
            <a:r>
              <a:rPr sz="700" b="0">
                <a:solidFill>
                  <a:srgbClr val="5B6B84"/>
                </a:solidFill>
                <a:latin typeface="Arial"/>
              </a:rPr>
              <a:t>lexology.com/library/detail.aspx?g=01544a88-.../</a:t>
            </a:r>
          </a:p>
        </p:txBody>
      </p:sp>
      <p:sp>
        <p:nvSpPr>
          <p:cNvPr id="23" name="Rectangle 22"/>
          <p:cNvSpPr/>
          <p:nvPr/>
        </p:nvSpPr>
        <p:spPr>
          <a:xfrm>
            <a:off x="502920" y="1962184"/>
            <a:ext cx="11186129" cy="7620"/>
          </a:xfrm>
          <a:prstGeom prst="rect">
            <a:avLst/>
          </a:prstGeom>
          <a:solidFill>
            <a:srgbClr val="D7DEE9"/>
          </a:solidFill>
          <a:ln>
            <a:noFill/>
          </a:ln>
          <a:effectLst/>
        </p:spPr>
        <p:txBody>
          <a:bodyPr rtlCol="0" anchor="ctr" wrap="square">
            <a:noAutofit/>
          </a:bodyPr>
          <a:lstStyle/>
          <a:p>
            <a:pPr algn="ctr"/>
          </a:p>
        </p:txBody>
      </p:sp>
      <p:sp>
        <p:nvSpPr>
          <p:cNvPr id="24" name="src-num"/>
          <p:cNvSpPr txBox="1"/>
          <p:nvPr/>
        </p:nvSpPr>
        <p:spPr>
          <a:xfrm>
            <a:off x="502920" y="1975078"/>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85</a:t>
            </a:r>
          </a:p>
        </p:txBody>
      </p:sp>
      <p:sp>
        <p:nvSpPr>
          <p:cNvPr id="25" name="TextBox 24"/>
          <p:cNvSpPr txBox="1"/>
          <p:nvPr/>
        </p:nvSpPr>
        <p:spPr>
          <a:xfrm>
            <a:off x="978408" y="1975078"/>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Performance AI (SCX)</a:t>
            </a:r>
          </a:p>
          <a:p>
            <a:pPr algn="l">
              <a:lnSpc>
                <a:spcPct val="116000"/>
              </a:lnSpc>
            </a:pPr>
            <a:r>
              <a:rPr sz="700" b="0">
                <a:solidFill>
                  <a:srgbClr val="5B6B84"/>
                </a:solidFill>
                <a:latin typeface="Arial"/>
              </a:rPr>
              <a:t>n.d.</a:t>
            </a:r>
          </a:p>
        </p:txBody>
      </p:sp>
      <p:sp>
        <p:nvSpPr>
          <p:cNvPr id="26" name="TextBox 25"/>
          <p:cNvSpPr txBox="1"/>
          <p:nvPr/>
        </p:nvSpPr>
        <p:spPr>
          <a:xfrm>
            <a:off x="3630168" y="1975078"/>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IPO prospectus (Whole-of-Government Cloud Computing Policy Jul 2026)</a:t>
            </a:r>
          </a:p>
          <a:p>
            <a:pPr algn="l">
              <a:lnSpc>
                <a:spcPct val="116000"/>
              </a:lnSpc>
            </a:pPr>
            <a:r>
              <a:rPr sz="700" b="0">
                <a:solidFill>
                  <a:srgbClr val="5B6B84"/>
                </a:solidFill>
                <a:latin typeface="Arial"/>
              </a:rPr>
              <a:t>scx.ai/investors/ipo/SCX-IPO-Prospectus.pdf</a:t>
            </a:r>
          </a:p>
        </p:txBody>
      </p:sp>
      <p:sp>
        <p:nvSpPr>
          <p:cNvPr id="27" name="Rectangle 26"/>
          <p:cNvSpPr/>
          <p:nvPr/>
        </p:nvSpPr>
        <p:spPr>
          <a:xfrm>
            <a:off x="502920" y="2282166"/>
            <a:ext cx="11186129" cy="7620"/>
          </a:xfrm>
          <a:prstGeom prst="rect">
            <a:avLst/>
          </a:prstGeom>
          <a:solidFill>
            <a:srgbClr val="D7DEE9"/>
          </a:solidFill>
          <a:ln>
            <a:noFill/>
          </a:ln>
          <a:effectLst/>
        </p:spPr>
        <p:txBody>
          <a:bodyPr rtlCol="0" anchor="ctr" wrap="square">
            <a:noAutofit/>
          </a:bodyPr>
          <a:lstStyle/>
          <a:p>
            <a:pPr algn="ctr"/>
          </a:p>
        </p:txBody>
      </p:sp>
      <p:sp>
        <p:nvSpPr>
          <p:cNvPr id="28" name="src-num"/>
          <p:cNvSpPr txBox="1"/>
          <p:nvPr/>
        </p:nvSpPr>
        <p:spPr>
          <a:xfrm>
            <a:off x="502920" y="2295060"/>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86</a:t>
            </a:r>
          </a:p>
        </p:txBody>
      </p:sp>
      <p:sp>
        <p:nvSpPr>
          <p:cNvPr id="29" name="TextBox 28"/>
          <p:cNvSpPr txBox="1"/>
          <p:nvPr/>
        </p:nvSpPr>
        <p:spPr>
          <a:xfrm>
            <a:off x="978408" y="2295060"/>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Gadens via EcoGPT</a:t>
            </a:r>
          </a:p>
          <a:p>
            <a:pPr algn="l">
              <a:lnSpc>
                <a:spcPct val="116000"/>
              </a:lnSpc>
            </a:pPr>
            <a:r>
              <a:rPr sz="700" b="0">
                <a:solidFill>
                  <a:srgbClr val="5B6B84"/>
                </a:solidFill>
                <a:latin typeface="Arial"/>
              </a:rPr>
              <a:t>4 Dec 2025</a:t>
            </a:r>
          </a:p>
        </p:txBody>
      </p:sp>
      <p:sp>
        <p:nvSpPr>
          <p:cNvPr id="30" name="TextBox 29"/>
          <p:cNvSpPr txBox="1"/>
          <p:nvPr/>
        </p:nvSpPr>
        <p:spPr>
          <a:xfrm>
            <a:off x="3630168" y="2295060"/>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National AI Plan (A$100bn+; AI Safety Institute)</a:t>
            </a:r>
          </a:p>
          <a:p>
            <a:pPr algn="l">
              <a:lnSpc>
                <a:spcPct val="116000"/>
              </a:lnSpc>
            </a:pPr>
            <a:r>
              <a:rPr sz="700" b="0">
                <a:solidFill>
                  <a:srgbClr val="5B6B84"/>
                </a:solidFill>
                <a:latin typeface="Arial"/>
              </a:rPr>
              <a:t>ecogpt.com/policy-tracker/australia</a:t>
            </a:r>
          </a:p>
        </p:txBody>
      </p:sp>
      <p:sp>
        <p:nvSpPr>
          <p:cNvPr id="31" name="Rectangle 30"/>
          <p:cNvSpPr/>
          <p:nvPr/>
        </p:nvSpPr>
        <p:spPr>
          <a:xfrm>
            <a:off x="502920" y="2602147"/>
            <a:ext cx="11186129" cy="7620"/>
          </a:xfrm>
          <a:prstGeom prst="rect">
            <a:avLst/>
          </a:prstGeom>
          <a:solidFill>
            <a:srgbClr val="D7DEE9"/>
          </a:solidFill>
          <a:ln>
            <a:noFill/>
          </a:ln>
          <a:effectLst/>
        </p:spPr>
        <p:txBody>
          <a:bodyPr rtlCol="0" anchor="ctr" wrap="square">
            <a:noAutofit/>
          </a:bodyPr>
          <a:lstStyle/>
          <a:p>
            <a:pPr algn="ctr"/>
          </a:p>
        </p:txBody>
      </p:sp>
      <p:sp>
        <p:nvSpPr>
          <p:cNvPr id="32" name="src-num"/>
          <p:cNvSpPr txBox="1"/>
          <p:nvPr/>
        </p:nvSpPr>
        <p:spPr>
          <a:xfrm>
            <a:off x="502920" y="2615041"/>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87</a:t>
            </a:r>
          </a:p>
        </p:txBody>
      </p:sp>
      <p:sp>
        <p:nvSpPr>
          <p:cNvPr id="33" name="TextBox 32"/>
          <p:cNvSpPr txBox="1"/>
          <p:nvPr/>
        </p:nvSpPr>
        <p:spPr>
          <a:xfrm>
            <a:off x="978408" y="2615041"/>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IMARC via openPR</a:t>
            </a:r>
          </a:p>
          <a:p>
            <a:pPr algn="l">
              <a:lnSpc>
                <a:spcPct val="116000"/>
              </a:lnSpc>
            </a:pPr>
            <a:r>
              <a:rPr sz="700" b="0">
                <a:solidFill>
                  <a:srgbClr val="5B6B84"/>
                </a:solidFill>
                <a:latin typeface="Arial"/>
              </a:rPr>
              <a:t>Apr 2026</a:t>
            </a:r>
          </a:p>
        </p:txBody>
      </p:sp>
      <p:sp>
        <p:nvSpPr>
          <p:cNvPr id="34" name="TextBox 33"/>
          <p:cNvSpPr txBox="1"/>
          <p:nvPr/>
        </p:nvSpPr>
        <p:spPr>
          <a:xfrm>
            <a:off x="3630168" y="2615041"/>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Australia DC market to USD 8.2bn (chip-export exemption; Data Centres Australia)</a:t>
            </a:r>
          </a:p>
          <a:p>
            <a:pPr algn="l">
              <a:lnSpc>
                <a:spcPct val="116000"/>
              </a:lnSpc>
            </a:pPr>
            <a:r>
              <a:rPr sz="700" b="0">
                <a:solidFill>
                  <a:srgbClr val="5B6B84"/>
                </a:solidFill>
                <a:latin typeface="Arial"/>
              </a:rPr>
              <a:t>openpr.com/news/4485676/...</a:t>
            </a:r>
          </a:p>
        </p:txBody>
      </p:sp>
      <p:sp>
        <p:nvSpPr>
          <p:cNvPr id="35" name="Rectangle 34"/>
          <p:cNvSpPr/>
          <p:nvPr/>
        </p:nvSpPr>
        <p:spPr>
          <a:xfrm>
            <a:off x="502920" y="2922128"/>
            <a:ext cx="11186129" cy="7620"/>
          </a:xfrm>
          <a:prstGeom prst="rect">
            <a:avLst/>
          </a:prstGeom>
          <a:solidFill>
            <a:srgbClr val="D7DEE9"/>
          </a:solidFill>
          <a:ln>
            <a:noFill/>
          </a:ln>
          <a:effectLst/>
        </p:spPr>
        <p:txBody>
          <a:bodyPr rtlCol="0" anchor="ctr" wrap="square">
            <a:noAutofit/>
          </a:bodyPr>
          <a:lstStyle/>
          <a:p>
            <a:pPr algn="ctr"/>
          </a:p>
        </p:txBody>
      </p:sp>
      <p:sp>
        <p:nvSpPr>
          <p:cNvPr id="36" name="src-num"/>
          <p:cNvSpPr txBox="1"/>
          <p:nvPr/>
        </p:nvSpPr>
        <p:spPr>
          <a:xfrm>
            <a:off x="502920" y="2935022"/>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88</a:t>
            </a:r>
          </a:p>
        </p:txBody>
      </p:sp>
      <p:sp>
        <p:nvSpPr>
          <p:cNvPr id="37" name="TextBox 36"/>
          <p:cNvSpPr txBox="1"/>
          <p:nvPr/>
        </p:nvSpPr>
        <p:spPr>
          <a:xfrm>
            <a:off x="978408" y="2935022"/>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Knight Frank</a:t>
            </a:r>
          </a:p>
          <a:p>
            <a:pPr algn="l">
              <a:lnSpc>
                <a:spcPct val="116000"/>
              </a:lnSpc>
            </a:pPr>
            <a:r>
              <a:rPr sz="700" b="0">
                <a:solidFill>
                  <a:srgbClr val="5B6B84"/>
                </a:solidFill>
                <a:latin typeface="Arial"/>
              </a:rPr>
              <a:t>9 Apr 2025</a:t>
            </a:r>
          </a:p>
        </p:txBody>
      </p:sp>
      <p:sp>
        <p:nvSpPr>
          <p:cNvPr id="38" name="TextBox 37"/>
          <p:cNvSpPr txBox="1"/>
          <p:nvPr/>
        </p:nvSpPr>
        <p:spPr>
          <a:xfrm>
            <a:off x="3630168" y="2935022"/>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Global Data Centres Report 2025 (UNVERIFIED, poor OCR)</a:t>
            </a:r>
          </a:p>
          <a:p>
            <a:pPr algn="l">
              <a:lnSpc>
                <a:spcPct val="116000"/>
              </a:lnSpc>
            </a:pPr>
            <a:r>
              <a:rPr sz="700" b="0">
                <a:solidFill>
                  <a:srgbClr val="5B6B84"/>
                </a:solidFill>
                <a:latin typeface="Arial"/>
              </a:rPr>
              <a:t>content.knightfrank.com/research/2982/documents/en/data-centres-global-report-2025-12054.pdf</a:t>
            </a:r>
          </a:p>
        </p:txBody>
      </p:sp>
      <p:sp>
        <p:nvSpPr>
          <p:cNvPr id="39" name="Rectangle 38"/>
          <p:cNvSpPr/>
          <p:nvPr/>
        </p:nvSpPr>
        <p:spPr>
          <a:xfrm>
            <a:off x="502920" y="3242109"/>
            <a:ext cx="11186129" cy="7620"/>
          </a:xfrm>
          <a:prstGeom prst="rect">
            <a:avLst/>
          </a:prstGeom>
          <a:solidFill>
            <a:srgbClr val="D7DEE9"/>
          </a:solidFill>
          <a:ln>
            <a:noFill/>
          </a:ln>
          <a:effectLst/>
        </p:spPr>
        <p:txBody>
          <a:bodyPr rtlCol="0" anchor="ctr" wrap="square">
            <a:noAutofit/>
          </a:bodyPr>
          <a:lstStyle/>
          <a:p>
            <a:pPr algn="ctr"/>
          </a:p>
        </p:txBody>
      </p:sp>
      <p:sp>
        <p:nvSpPr>
          <p:cNvPr id="40" name="src-num"/>
          <p:cNvSpPr txBox="1"/>
          <p:nvPr/>
        </p:nvSpPr>
        <p:spPr>
          <a:xfrm>
            <a:off x="502920" y="3255003"/>
            <a:ext cx="329184" cy="439033"/>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89</a:t>
            </a:r>
          </a:p>
        </p:txBody>
      </p:sp>
      <p:sp>
        <p:nvSpPr>
          <p:cNvPr id="41" name="TextBox 40"/>
          <p:cNvSpPr txBox="1"/>
          <p:nvPr/>
        </p:nvSpPr>
        <p:spPr>
          <a:xfrm>
            <a:off x="978408" y="3255003"/>
            <a:ext cx="2487168" cy="439033"/>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PwC Australia (Rachel Smith, Andrew Iles)</a:t>
            </a:r>
          </a:p>
          <a:p>
            <a:pPr algn="l">
              <a:lnSpc>
                <a:spcPct val="116000"/>
              </a:lnSpc>
            </a:pPr>
            <a:r>
              <a:rPr sz="700" b="0">
                <a:solidFill>
                  <a:srgbClr val="5B6B84"/>
                </a:solidFill>
                <a:latin typeface="Arial"/>
              </a:rPr>
              <a:t>live insights page; 10 Mar 2026 retrieval, re-read refused 21 Sep 2026 (HTTP 403)</a:t>
            </a:r>
          </a:p>
        </p:txBody>
      </p:sp>
      <p:sp>
        <p:nvSpPr>
          <p:cNvPr id="42" name="TextBox 41"/>
          <p:cNvSpPr txBox="1"/>
          <p:nvPr/>
        </p:nvSpPr>
        <p:spPr>
          <a:xfrm>
            <a:off x="3630168" y="3255003"/>
            <a:ext cx="8058881" cy="439033"/>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Data centre valuation (10-deal land table; 3.50–7.04% yields; AirTrunk 21x contracted; Global Switch Ultimo ~A$1.937bn, 24.7x EBITDA, ~4.05% implied earnings yield, ~$28,500/sqm GFA; enterprise multiples to be separated from property yields)</a:t>
            </a:r>
          </a:p>
          <a:p>
            <a:pPr algn="l">
              <a:lnSpc>
                <a:spcPct val="116000"/>
              </a:lnSpc>
            </a:pPr>
            <a:r>
              <a:rPr sz="700" b="0">
                <a:solidFill>
                  <a:srgbClr val="5B6B84"/>
                </a:solidFill>
                <a:latin typeface="Arial"/>
              </a:rPr>
              <a:t>pwc.com.au/real-estate/data-centre-valuation.html</a:t>
            </a:r>
          </a:p>
        </p:txBody>
      </p:sp>
      <p:sp>
        <p:nvSpPr>
          <p:cNvPr id="43" name="Rectangle 42"/>
          <p:cNvSpPr/>
          <p:nvPr/>
        </p:nvSpPr>
        <p:spPr>
          <a:xfrm>
            <a:off x="502920" y="3710589"/>
            <a:ext cx="11186129" cy="7620"/>
          </a:xfrm>
          <a:prstGeom prst="rect">
            <a:avLst/>
          </a:prstGeom>
          <a:solidFill>
            <a:srgbClr val="D7DEE9"/>
          </a:solidFill>
          <a:ln>
            <a:noFill/>
          </a:ln>
          <a:effectLst/>
        </p:spPr>
        <p:txBody>
          <a:bodyPr rtlCol="0" anchor="ctr" wrap="square">
            <a:noAutofit/>
          </a:bodyPr>
          <a:lstStyle/>
          <a:p>
            <a:pPr algn="ctr"/>
          </a:p>
        </p:txBody>
      </p:sp>
      <p:sp>
        <p:nvSpPr>
          <p:cNvPr id="44" name="src-num"/>
          <p:cNvSpPr txBox="1"/>
          <p:nvPr/>
        </p:nvSpPr>
        <p:spPr>
          <a:xfrm>
            <a:off x="502920" y="3723483"/>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90</a:t>
            </a:r>
          </a:p>
        </p:txBody>
      </p:sp>
      <p:sp>
        <p:nvSpPr>
          <p:cNvPr id="45" name="TextBox 44"/>
          <p:cNvSpPr txBox="1"/>
          <p:nvPr/>
        </p:nvSpPr>
        <p:spPr>
          <a:xfrm>
            <a:off x="978408" y="3723483"/>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The Urban Developer</a:t>
            </a:r>
          </a:p>
          <a:p>
            <a:pPr algn="l">
              <a:lnSpc>
                <a:spcPct val="116000"/>
              </a:lnSpc>
            </a:pPr>
            <a:r>
              <a:rPr sz="700" b="0">
                <a:solidFill>
                  <a:srgbClr val="5B6B84"/>
                </a:solidFill>
                <a:latin typeface="Arial"/>
              </a:rPr>
              <a:t>29 Jul 2021</a:t>
            </a:r>
          </a:p>
        </p:txBody>
      </p:sp>
      <p:sp>
        <p:nvSpPr>
          <p:cNvPr id="46" name="TextBox 45"/>
          <p:cNvSpPr txBox="1"/>
          <p:nvPr/>
        </p:nvSpPr>
        <p:spPr>
          <a:xfrm>
            <a:off x="3630168" y="3723483"/>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NEXTDC Horsley Park site acquisition ($124m)</a:t>
            </a:r>
          </a:p>
          <a:p>
            <a:pPr algn="l">
              <a:lnSpc>
                <a:spcPct val="116000"/>
              </a:lnSpc>
            </a:pPr>
            <a:r>
              <a:rPr sz="700" b="0">
                <a:solidFill>
                  <a:srgbClr val="5B6B84"/>
                </a:solidFill>
                <a:latin typeface="Arial"/>
              </a:rPr>
              <a:t>theurbandeveloper.com/articles/nextdc-horsley-park-site-acquisition</a:t>
            </a:r>
          </a:p>
        </p:txBody>
      </p:sp>
      <p:sp>
        <p:nvSpPr>
          <p:cNvPr id="47" name="Rectangle 46"/>
          <p:cNvSpPr/>
          <p:nvPr/>
        </p:nvSpPr>
        <p:spPr>
          <a:xfrm>
            <a:off x="502920" y="4030570"/>
            <a:ext cx="11186129" cy="7620"/>
          </a:xfrm>
          <a:prstGeom prst="rect">
            <a:avLst/>
          </a:prstGeom>
          <a:solidFill>
            <a:srgbClr val="D7DEE9"/>
          </a:solidFill>
          <a:ln>
            <a:noFill/>
          </a:ln>
          <a:effectLst/>
        </p:spPr>
        <p:txBody>
          <a:bodyPr rtlCol="0" anchor="ctr" wrap="square">
            <a:noAutofit/>
          </a:bodyPr>
          <a:lstStyle/>
          <a:p>
            <a:pPr algn="ctr"/>
          </a:p>
        </p:txBody>
      </p:sp>
      <p:sp>
        <p:nvSpPr>
          <p:cNvPr id="48" name="src-num"/>
          <p:cNvSpPr txBox="1"/>
          <p:nvPr/>
        </p:nvSpPr>
        <p:spPr>
          <a:xfrm>
            <a:off x="502920" y="4043464"/>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91</a:t>
            </a:r>
          </a:p>
        </p:txBody>
      </p:sp>
      <p:sp>
        <p:nvSpPr>
          <p:cNvPr id="49" name="TextBox 48"/>
          <p:cNvSpPr txBox="1"/>
          <p:nvPr/>
        </p:nvSpPr>
        <p:spPr>
          <a:xfrm>
            <a:off x="978408" y="4043464"/>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CommercialRealEstate.com.au</a:t>
            </a:r>
          </a:p>
          <a:p>
            <a:pPr algn="l">
              <a:lnSpc>
                <a:spcPct val="116000"/>
              </a:lnSpc>
            </a:pPr>
            <a:r>
              <a:rPr sz="700" b="0">
                <a:solidFill>
                  <a:srgbClr val="5B6B84"/>
                </a:solidFill>
                <a:latin typeface="Arial"/>
              </a:rPr>
              <a:t>3 Jun 2026</a:t>
            </a:r>
          </a:p>
        </p:txBody>
      </p:sp>
      <p:sp>
        <p:nvSpPr>
          <p:cNvPr id="50" name="TextBox 49"/>
          <p:cNvSpPr txBox="1"/>
          <p:nvPr/>
        </p:nvSpPr>
        <p:spPr>
          <a:xfrm>
            <a:off x="3630168" y="4043464"/>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Sydney DC land values (~50% growth; ~100 ha finalising)</a:t>
            </a:r>
          </a:p>
          <a:p>
            <a:pPr algn="l">
              <a:lnSpc>
                <a:spcPct val="116000"/>
              </a:lnSpc>
            </a:pPr>
            <a:r>
              <a:rPr sz="700" b="0">
                <a:solidFill>
                  <a:srgbClr val="5B6B84"/>
                </a:solidFill>
                <a:latin typeface="Arial"/>
              </a:rPr>
              <a:t>via dossier</a:t>
            </a:r>
          </a:p>
        </p:txBody>
      </p:sp>
      <p:sp>
        <p:nvSpPr>
          <p:cNvPr id="51" name="Rectangle 50"/>
          <p:cNvSpPr/>
          <p:nvPr/>
        </p:nvSpPr>
        <p:spPr>
          <a:xfrm>
            <a:off x="502920" y="4350551"/>
            <a:ext cx="11186129" cy="7620"/>
          </a:xfrm>
          <a:prstGeom prst="rect">
            <a:avLst/>
          </a:prstGeom>
          <a:solidFill>
            <a:srgbClr val="D7DEE9"/>
          </a:solidFill>
          <a:ln>
            <a:noFill/>
          </a:ln>
          <a:effectLst/>
        </p:spPr>
        <p:txBody>
          <a:bodyPr rtlCol="0" anchor="ctr" wrap="square">
            <a:noAutofit/>
          </a:bodyPr>
          <a:lstStyle/>
          <a:p>
            <a:pPr algn="ctr"/>
          </a:p>
        </p:txBody>
      </p:sp>
      <p:sp>
        <p:nvSpPr>
          <p:cNvPr id="52" name="src-num"/>
          <p:cNvSpPr txBox="1"/>
          <p:nvPr/>
        </p:nvSpPr>
        <p:spPr>
          <a:xfrm>
            <a:off x="502920" y="4363446"/>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92</a:t>
            </a:r>
          </a:p>
        </p:txBody>
      </p:sp>
      <p:sp>
        <p:nvSpPr>
          <p:cNvPr id="53" name="TextBox 52"/>
          <p:cNvSpPr txBox="1"/>
          <p:nvPr/>
        </p:nvSpPr>
        <p:spPr>
          <a:xfrm>
            <a:off x="978408" y="4363446"/>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AEMO / Oxford Economics</a:t>
            </a:r>
          </a:p>
          <a:p>
            <a:pPr algn="l">
              <a:lnSpc>
                <a:spcPct val="116000"/>
              </a:lnSpc>
            </a:pPr>
            <a:r>
              <a:rPr sz="700" b="0">
                <a:solidFill>
                  <a:srgbClr val="5B6B84"/>
                </a:solidFill>
                <a:latin typeface="Arial"/>
              </a:rPr>
              <a:t>2025</a:t>
            </a:r>
          </a:p>
        </p:txBody>
      </p:sp>
      <p:sp>
        <p:nvSpPr>
          <p:cNvPr id="54" name="TextBox 53"/>
          <p:cNvSpPr txBox="1"/>
          <p:nvPr/>
        </p:nvSpPr>
        <p:spPr>
          <a:xfrm>
            <a:off x="3630168" y="4363446"/>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Australia Data Centre Energy Consumption report (2025 IASR)</a:t>
            </a:r>
          </a:p>
          <a:p>
            <a:pPr algn="l">
              <a:lnSpc>
                <a:spcPct val="116000"/>
              </a:lnSpc>
            </a:pPr>
            <a:r>
              <a:rPr sz="700" b="0">
                <a:solidFill>
                  <a:srgbClr val="5B6B84"/>
                </a:solidFill>
                <a:latin typeface="Arial"/>
              </a:rPr>
              <a:t>aemo.com.au/-/media/files/stakeholder_consultation/.../Oxford-Economics-Australia-Data-centre-energy-consumption-report</a:t>
            </a:r>
          </a:p>
        </p:txBody>
      </p:sp>
      <p:sp>
        <p:nvSpPr>
          <p:cNvPr id="55" name="Rectangle 54"/>
          <p:cNvSpPr/>
          <p:nvPr/>
        </p:nvSpPr>
        <p:spPr>
          <a:xfrm>
            <a:off x="502920" y="4670533"/>
            <a:ext cx="11186129" cy="7620"/>
          </a:xfrm>
          <a:prstGeom prst="rect">
            <a:avLst/>
          </a:prstGeom>
          <a:solidFill>
            <a:srgbClr val="D7DEE9"/>
          </a:solidFill>
          <a:ln>
            <a:noFill/>
          </a:ln>
          <a:effectLst/>
        </p:spPr>
        <p:txBody>
          <a:bodyPr rtlCol="0" anchor="ctr" wrap="square">
            <a:noAutofit/>
          </a:bodyPr>
          <a:lstStyle/>
          <a:p>
            <a:pPr algn="ctr"/>
          </a:p>
        </p:txBody>
      </p:sp>
      <p:sp>
        <p:nvSpPr>
          <p:cNvPr id="56" name="src-num"/>
          <p:cNvSpPr txBox="1"/>
          <p:nvPr/>
        </p:nvSpPr>
        <p:spPr>
          <a:xfrm>
            <a:off x="502920" y="4683427"/>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93</a:t>
            </a:r>
          </a:p>
        </p:txBody>
      </p:sp>
      <p:sp>
        <p:nvSpPr>
          <p:cNvPr id="57" name="TextBox 56"/>
          <p:cNvSpPr txBox="1"/>
          <p:nvPr/>
        </p:nvSpPr>
        <p:spPr>
          <a:xfrm>
            <a:off x="978408" y="4683427"/>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Shiny Side Out</a:t>
            </a:r>
          </a:p>
          <a:p>
            <a:pPr algn="l">
              <a:lnSpc>
                <a:spcPct val="116000"/>
              </a:lnSpc>
            </a:pPr>
            <a:r>
              <a:rPr sz="700" b="0">
                <a:solidFill>
                  <a:srgbClr val="5B6B84"/>
                </a:solidFill>
                <a:latin typeface="Arial"/>
              </a:rPr>
              <a:t>15 Jul 2026</a:t>
            </a:r>
          </a:p>
        </p:txBody>
      </p:sp>
      <p:sp>
        <p:nvSpPr>
          <p:cNvPr id="58" name="TextBox 57"/>
          <p:cNvSpPr txBox="1"/>
          <p:nvPr/>
        </p:nvSpPr>
        <p:spPr>
          <a:xfrm>
            <a:off x="3630168" y="4683427"/>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AI and the wrong layer (phantom demand; water 5.5 → 17 GL; 40 ML/day)</a:t>
            </a:r>
          </a:p>
          <a:p>
            <a:pPr algn="l">
              <a:lnSpc>
                <a:spcPct val="116000"/>
              </a:lnSpc>
            </a:pPr>
            <a:r>
              <a:rPr sz="700" b="0">
                <a:solidFill>
                  <a:srgbClr val="5B6B84"/>
                </a:solidFill>
                <a:latin typeface="Arial"/>
              </a:rPr>
              <a:t>shinysideout.com.au/ai-and-the-wrong-layer.html</a:t>
            </a:r>
          </a:p>
        </p:txBody>
      </p:sp>
      <p:sp>
        <p:nvSpPr>
          <p:cNvPr id="59" name="Rectangle 58"/>
          <p:cNvSpPr/>
          <p:nvPr/>
        </p:nvSpPr>
        <p:spPr>
          <a:xfrm>
            <a:off x="502920" y="4990514"/>
            <a:ext cx="11186129" cy="7620"/>
          </a:xfrm>
          <a:prstGeom prst="rect">
            <a:avLst/>
          </a:prstGeom>
          <a:solidFill>
            <a:srgbClr val="D7DEE9"/>
          </a:solidFill>
          <a:ln>
            <a:noFill/>
          </a:ln>
          <a:effectLst/>
        </p:spPr>
        <p:txBody>
          <a:bodyPr rtlCol="0" anchor="ctr" wrap="square">
            <a:noAutofit/>
          </a:bodyPr>
          <a:lstStyle/>
          <a:p>
            <a:pPr algn="ctr"/>
          </a:p>
        </p:txBody>
      </p:sp>
      <p:sp>
        <p:nvSpPr>
          <p:cNvPr id="60" name="src-num"/>
          <p:cNvSpPr txBox="1"/>
          <p:nvPr/>
        </p:nvSpPr>
        <p:spPr>
          <a:xfrm>
            <a:off x="502920" y="5003408"/>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94</a:t>
            </a:r>
          </a:p>
        </p:txBody>
      </p:sp>
      <p:sp>
        <p:nvSpPr>
          <p:cNvPr id="61" name="TextBox 60"/>
          <p:cNvSpPr txBox="1"/>
          <p:nvPr/>
        </p:nvSpPr>
        <p:spPr>
          <a:xfrm>
            <a:off x="978408" y="5003408"/>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Energy Storage News</a:t>
            </a:r>
          </a:p>
          <a:p>
            <a:pPr algn="l">
              <a:lnSpc>
                <a:spcPct val="116000"/>
              </a:lnSpc>
            </a:pPr>
            <a:r>
              <a:rPr sz="700" b="0">
                <a:solidFill>
                  <a:srgbClr val="5B6B84"/>
                </a:solidFill>
                <a:latin typeface="Arial"/>
              </a:rPr>
              <a:t>19 Jul 2026</a:t>
            </a:r>
          </a:p>
        </p:txBody>
      </p:sp>
      <p:sp>
        <p:nvSpPr>
          <p:cNvPr id="62" name="TextBox 61"/>
          <p:cNvSpPr txBox="1"/>
          <p:nvPr/>
        </p:nvSpPr>
        <p:spPr>
          <a:xfrm>
            <a:off x="3630168" y="5003408"/>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Australia moves to legislate net-generator requirement</a:t>
            </a:r>
          </a:p>
          <a:p>
            <a:pPr algn="l">
              <a:lnSpc>
                <a:spcPct val="116000"/>
              </a:lnSpc>
            </a:pPr>
            <a:r>
              <a:rPr sz="700" b="0">
                <a:solidFill>
                  <a:srgbClr val="5B6B84"/>
                </a:solidFill>
                <a:latin typeface="Arial"/>
              </a:rPr>
              <a:t>energy-storage.news/australia-moves-to-legislate-net-generator-requirement-.../</a:t>
            </a:r>
          </a:p>
        </p:txBody>
      </p:sp>
      <p:sp>
        <p:nvSpPr>
          <p:cNvPr id="63" name="Rectangle 62"/>
          <p:cNvSpPr/>
          <p:nvPr/>
        </p:nvSpPr>
        <p:spPr>
          <a:xfrm>
            <a:off x="502920" y="5310495"/>
            <a:ext cx="11186129" cy="7620"/>
          </a:xfrm>
          <a:prstGeom prst="rect">
            <a:avLst/>
          </a:prstGeom>
          <a:solidFill>
            <a:srgbClr val="D7DEE9"/>
          </a:solidFill>
          <a:ln>
            <a:noFill/>
          </a:ln>
          <a:effectLst/>
        </p:spPr>
        <p:txBody>
          <a:bodyPr rtlCol="0" anchor="ctr" wrap="square">
            <a:noAutofit/>
          </a:bodyPr>
          <a:lstStyle/>
          <a:p>
            <a:pPr algn="ctr"/>
          </a:p>
        </p:txBody>
      </p:sp>
      <p:sp>
        <p:nvSpPr>
          <p:cNvPr id="64" name="src-num"/>
          <p:cNvSpPr txBox="1"/>
          <p:nvPr/>
        </p:nvSpPr>
        <p:spPr>
          <a:xfrm>
            <a:off x="502920" y="5323389"/>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95</a:t>
            </a:r>
          </a:p>
        </p:txBody>
      </p:sp>
      <p:sp>
        <p:nvSpPr>
          <p:cNvPr id="65" name="TextBox 64"/>
          <p:cNvSpPr txBox="1"/>
          <p:nvPr/>
        </p:nvSpPr>
        <p:spPr>
          <a:xfrm>
            <a:off x="978408" y="5323389"/>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PV Tech</a:t>
            </a:r>
          </a:p>
          <a:p>
            <a:pPr algn="l">
              <a:lnSpc>
                <a:spcPct val="116000"/>
              </a:lnSpc>
            </a:pPr>
            <a:r>
              <a:rPr sz="700" b="0">
                <a:solidFill>
                  <a:srgbClr val="5B6B84"/>
                </a:solidFill>
                <a:latin typeface="Arial"/>
              </a:rPr>
              <a:t>16 Jul 2026</a:t>
            </a:r>
          </a:p>
        </p:txBody>
      </p:sp>
      <p:sp>
        <p:nvSpPr>
          <p:cNvPr id="66" name="TextBox 65"/>
          <p:cNvSpPr txBox="1"/>
          <p:nvPr/>
        </p:nvSpPr>
        <p:spPr>
          <a:xfrm>
            <a:off x="3630168" y="5323389"/>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Australia to legally require large data centres to become net generators</a:t>
            </a:r>
          </a:p>
          <a:p>
            <a:pPr algn="l">
              <a:lnSpc>
                <a:spcPct val="116000"/>
              </a:lnSpc>
            </a:pPr>
            <a:r>
              <a:rPr sz="700" b="0">
                <a:solidFill>
                  <a:srgbClr val="5B6B84"/>
                </a:solidFill>
                <a:latin typeface="Arial"/>
              </a:rPr>
              <a:t>pv-tech.org/australia-to-legally-require-large-data-centres-.../</a:t>
            </a:r>
          </a:p>
        </p:txBody>
      </p:sp>
      <p:sp>
        <p:nvSpPr>
          <p:cNvPr id="67" name="Rectangle 66"/>
          <p:cNvSpPr/>
          <p:nvPr/>
        </p:nvSpPr>
        <p:spPr>
          <a:xfrm>
            <a:off x="502920" y="5630476"/>
            <a:ext cx="11186129" cy="7620"/>
          </a:xfrm>
          <a:prstGeom prst="rect">
            <a:avLst/>
          </a:prstGeom>
          <a:solidFill>
            <a:srgbClr val="D7DEE9"/>
          </a:solidFill>
          <a:ln>
            <a:noFill/>
          </a:ln>
          <a:effectLst/>
        </p:spPr>
        <p:txBody>
          <a:bodyPr rtlCol="0" anchor="ctr" wrap="square">
            <a:noAutofit/>
          </a:bodyPr>
          <a:lstStyle/>
          <a:p>
            <a:pPr algn="ctr"/>
          </a:p>
        </p:txBody>
      </p:sp>
      <p:sp>
        <p:nvSpPr>
          <p:cNvPr id="68" name="src-num"/>
          <p:cNvSpPr txBox="1"/>
          <p:nvPr/>
        </p:nvSpPr>
        <p:spPr>
          <a:xfrm>
            <a:off x="502920" y="5643370"/>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96</a:t>
            </a:r>
          </a:p>
        </p:txBody>
      </p:sp>
      <p:sp>
        <p:nvSpPr>
          <p:cNvPr id="69" name="TextBox 68"/>
          <p:cNvSpPr txBox="1"/>
          <p:nvPr/>
        </p:nvSpPr>
        <p:spPr>
          <a:xfrm>
            <a:off x="978408" y="5643370"/>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AEMC</a:t>
            </a:r>
          </a:p>
          <a:p>
            <a:pPr algn="l">
              <a:lnSpc>
                <a:spcPct val="116000"/>
              </a:lnSpc>
            </a:pPr>
            <a:r>
              <a:rPr sz="700" b="0">
                <a:solidFill>
                  <a:srgbClr val="5B6B84"/>
                </a:solidFill>
                <a:latin typeface="Arial"/>
              </a:rPr>
              <a:t>5 Aug 2026</a:t>
            </a:r>
          </a:p>
        </p:txBody>
      </p:sp>
      <p:sp>
        <p:nvSpPr>
          <p:cNvPr id="70" name="TextBox 69"/>
          <p:cNvSpPr txBox="1"/>
          <p:nvPr/>
        </p:nvSpPr>
        <p:spPr>
          <a:xfrm>
            <a:off x="3630168" y="5643370"/>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Data centres: bring clean firm energy, be flexible, pay their way (four pillars)</a:t>
            </a:r>
          </a:p>
          <a:p>
            <a:pPr algn="l">
              <a:lnSpc>
                <a:spcPct val="116000"/>
              </a:lnSpc>
            </a:pPr>
            <a:r>
              <a:rPr sz="700" b="0">
                <a:solidFill>
                  <a:srgbClr val="5B6B84"/>
                </a:solidFill>
                <a:latin typeface="Arial"/>
              </a:rPr>
              <a:t>aemc.gov.au/news-centre/media-releases/data-centres-bring-clean-firm-energy-.../</a:t>
            </a:r>
          </a:p>
        </p:txBody>
      </p:sp>
      <p:sp>
        <p:nvSpPr>
          <p:cNvPr id="71" name="Rectangle 70"/>
          <p:cNvSpPr/>
          <p:nvPr/>
        </p:nvSpPr>
        <p:spPr>
          <a:xfrm>
            <a:off x="502920" y="5950457"/>
            <a:ext cx="11186129" cy="11430"/>
          </a:xfrm>
          <a:prstGeom prst="rect">
            <a:avLst/>
          </a:prstGeom>
          <a:solidFill>
            <a:srgbClr val="0A1E3C"/>
          </a:solidFill>
          <a:ln>
            <a:noFill/>
          </a:ln>
          <a:effectLst/>
        </p:spPr>
        <p:txBody>
          <a:bodyPr rtlCol="0" anchor="ctr" wrap="square">
            <a:noAutofit/>
          </a:bodyPr>
          <a:lstStyle/>
          <a:p>
            <a:pPr algn="ct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14 · Source log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83</a:t>
            </a:r>
          </a:p>
        </p:txBody>
      </p:sp>
      <p:sp>
        <p:nvSpPr>
          <p:cNvPr id="9" name="TextBox 8"/>
          <p:cNvSpPr txBox="1"/>
          <p:nvPr/>
        </p:nvSpPr>
        <p:spPr>
          <a:xfrm>
            <a:off x="502920" y="576072"/>
            <a:ext cx="6400800"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Source log (continued)</a:t>
            </a:r>
          </a:p>
        </p:txBody>
      </p:sp>
      <p:sp>
        <p:nvSpPr>
          <p:cNvPr id="10" name="Rectangle 9"/>
          <p:cNvSpPr/>
          <p:nvPr/>
        </p:nvSpPr>
        <p:spPr>
          <a:xfrm>
            <a:off x="502920" y="951585"/>
            <a:ext cx="11186129" cy="11430"/>
          </a:xfrm>
          <a:prstGeom prst="rect">
            <a:avLst/>
          </a:prstGeom>
          <a:solidFill>
            <a:srgbClr val="0A1E3C"/>
          </a:solidFill>
          <a:ln>
            <a:noFill/>
          </a:ln>
          <a:effectLst/>
        </p:spPr>
        <p:txBody>
          <a:bodyPr rtlCol="0" anchor="ctr" wrap="square">
            <a:noAutofit/>
          </a:bodyPr>
          <a:lstStyle/>
          <a:p>
            <a:pPr algn="ctr"/>
          </a:p>
        </p:txBody>
      </p:sp>
      <p:sp>
        <p:nvSpPr>
          <p:cNvPr id="11" name="TextBox 10"/>
          <p:cNvSpPr txBox="1"/>
          <p:nvPr/>
        </p:nvSpPr>
        <p:spPr>
          <a:xfrm>
            <a:off x="502920" y="1011021"/>
            <a:ext cx="329184" cy="146304"/>
          </a:xfrm>
          <a:prstGeom prst="rect">
            <a:avLst/>
          </a:prstGeom>
          <a:noFill/>
        </p:spPr>
        <p:txBody>
          <a:bodyPr wrap="square" anchor="t" lIns="0" tIns="0" rIns="0" bIns="0">
            <a:noAutofit/>
          </a:bodyPr>
          <a:lstStyle/>
          <a:p>
            <a:pPr algn="r">
              <a:lnSpc>
                <a:spcPct val="116000"/>
              </a:lnSpc>
            </a:pPr>
            <a:r>
              <a:rPr sz="860" b="1">
                <a:solidFill>
                  <a:srgbClr val="0A1E3C"/>
                </a:solidFill>
                <a:latin typeface="Arial"/>
              </a:rPr>
              <a:t>No.</a:t>
            </a:r>
          </a:p>
        </p:txBody>
      </p:sp>
      <p:sp>
        <p:nvSpPr>
          <p:cNvPr id="12" name="TextBox 11"/>
          <p:cNvSpPr txBox="1"/>
          <p:nvPr/>
        </p:nvSpPr>
        <p:spPr>
          <a:xfrm>
            <a:off x="978408" y="1011021"/>
            <a:ext cx="2487168" cy="146304"/>
          </a:xfrm>
          <a:prstGeom prst="rect">
            <a:avLst/>
          </a:prstGeom>
          <a:noFill/>
        </p:spPr>
        <p:txBody>
          <a:bodyPr wrap="square" anchor="t" lIns="0" tIns="0" rIns="0" bIns="0">
            <a:noAutofit/>
          </a:bodyPr>
          <a:lstStyle/>
          <a:p>
            <a:pPr algn="l">
              <a:lnSpc>
                <a:spcPct val="116000"/>
              </a:lnSpc>
            </a:pPr>
            <a:r>
              <a:rPr sz="860" b="1">
                <a:solidFill>
                  <a:srgbClr val="0A1E3C"/>
                </a:solidFill>
                <a:latin typeface="Arial"/>
              </a:rPr>
              <a:t>Publisher and date</a:t>
            </a:r>
          </a:p>
        </p:txBody>
      </p:sp>
      <p:sp>
        <p:nvSpPr>
          <p:cNvPr id="13" name="TextBox 12"/>
          <p:cNvSpPr txBox="1"/>
          <p:nvPr/>
        </p:nvSpPr>
        <p:spPr>
          <a:xfrm>
            <a:off x="3630168" y="1011021"/>
            <a:ext cx="3657600" cy="146304"/>
          </a:xfrm>
          <a:prstGeom prst="rect">
            <a:avLst/>
          </a:prstGeom>
          <a:noFill/>
        </p:spPr>
        <p:txBody>
          <a:bodyPr wrap="square" anchor="t" lIns="0" tIns="0" rIns="0" bIns="0">
            <a:noAutofit/>
          </a:bodyPr>
          <a:lstStyle/>
          <a:p>
            <a:pPr algn="l">
              <a:lnSpc>
                <a:spcPct val="116000"/>
              </a:lnSpc>
            </a:pPr>
            <a:r>
              <a:rPr sz="860" b="1">
                <a:solidFill>
                  <a:srgbClr val="0A1E3C"/>
                </a:solidFill>
                <a:latin typeface="Arial"/>
              </a:rPr>
              <a:t>Title and locator</a:t>
            </a:r>
          </a:p>
        </p:txBody>
      </p:sp>
      <p:sp>
        <p:nvSpPr>
          <p:cNvPr id="14" name="TextBox 13"/>
          <p:cNvSpPr txBox="1"/>
          <p:nvPr/>
        </p:nvSpPr>
        <p:spPr>
          <a:xfrm>
            <a:off x="9494489" y="1011021"/>
            <a:ext cx="2194560" cy="146304"/>
          </a:xfrm>
          <a:prstGeom prst="rect">
            <a:avLst/>
          </a:prstGeom>
          <a:noFill/>
        </p:spPr>
        <p:txBody>
          <a:bodyPr wrap="square" anchor="t" lIns="0" tIns="0" rIns="0" bIns="0">
            <a:noAutofit/>
          </a:bodyPr>
          <a:lstStyle/>
          <a:p>
            <a:pPr algn="r">
              <a:lnSpc>
                <a:spcPct val="116000"/>
              </a:lnSpc>
            </a:pPr>
            <a:r>
              <a:rPr sz="860" b="1">
                <a:solidFill>
                  <a:srgbClr val="C2410C"/>
                </a:solidFill>
                <a:latin typeface="Arial"/>
              </a:rPr>
              <a:t>Entries 97–109</a:t>
            </a:r>
          </a:p>
        </p:txBody>
      </p:sp>
      <p:sp>
        <p:nvSpPr>
          <p:cNvPr id="15" name="Rectangle 14"/>
          <p:cNvSpPr/>
          <p:nvPr/>
        </p:nvSpPr>
        <p:spPr>
          <a:xfrm>
            <a:off x="502920" y="1187043"/>
            <a:ext cx="11186129" cy="11430"/>
          </a:xfrm>
          <a:prstGeom prst="rect">
            <a:avLst/>
          </a:prstGeom>
          <a:solidFill>
            <a:srgbClr val="0A1E3C"/>
          </a:solidFill>
          <a:ln>
            <a:noFill/>
          </a:ln>
          <a:effectLst/>
        </p:spPr>
        <p:txBody>
          <a:bodyPr rtlCol="0" anchor="ctr" wrap="square">
            <a:noAutofit/>
          </a:bodyPr>
          <a:lstStyle/>
          <a:p>
            <a:pPr algn="ctr"/>
          </a:p>
        </p:txBody>
      </p:sp>
      <p:sp>
        <p:nvSpPr>
          <p:cNvPr id="16" name="src-num"/>
          <p:cNvSpPr txBox="1"/>
          <p:nvPr/>
        </p:nvSpPr>
        <p:spPr>
          <a:xfrm>
            <a:off x="502920" y="1205588"/>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97</a:t>
            </a:r>
          </a:p>
        </p:txBody>
      </p:sp>
      <p:sp>
        <p:nvSpPr>
          <p:cNvPr id="17" name="TextBox 16"/>
          <p:cNvSpPr txBox="1"/>
          <p:nvPr/>
        </p:nvSpPr>
        <p:spPr>
          <a:xfrm>
            <a:off x="978408" y="1205588"/>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King &amp; Wood Mallesons</a:t>
            </a:r>
          </a:p>
          <a:p>
            <a:pPr algn="l">
              <a:lnSpc>
                <a:spcPct val="116000"/>
              </a:lnSpc>
            </a:pPr>
            <a:r>
              <a:rPr sz="700" b="0">
                <a:solidFill>
                  <a:srgbClr val="5B6B84"/>
                </a:solidFill>
                <a:latin typeface="Arial"/>
              </a:rPr>
              <a:t>6 Aug 2026</a:t>
            </a:r>
          </a:p>
        </p:txBody>
      </p:sp>
      <p:sp>
        <p:nvSpPr>
          <p:cNvPr id="18" name="TextBox 17"/>
          <p:cNvSpPr txBox="1"/>
          <p:nvPr/>
        </p:nvSpPr>
        <p:spPr>
          <a:xfrm>
            <a:off x="3630168" y="1205588"/>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Big day for data centres (AEMC advice; NSW access schemes; rule changes)</a:t>
            </a:r>
          </a:p>
          <a:p>
            <a:pPr algn="l">
              <a:lnSpc>
                <a:spcPct val="116000"/>
              </a:lnSpc>
            </a:pPr>
            <a:r>
              <a:rPr sz="700" b="0">
                <a:solidFill>
                  <a:srgbClr val="5B6B84"/>
                </a:solidFill>
                <a:latin typeface="Arial"/>
              </a:rPr>
              <a:t>mallesons.com/au/en/insights/latest-thinking/big-day-for-data-centres.html</a:t>
            </a:r>
          </a:p>
        </p:txBody>
      </p:sp>
      <p:sp>
        <p:nvSpPr>
          <p:cNvPr id="19" name="Rectangle 18"/>
          <p:cNvSpPr/>
          <p:nvPr/>
        </p:nvSpPr>
        <p:spPr>
          <a:xfrm>
            <a:off x="502920" y="1506896"/>
            <a:ext cx="11186129" cy="7620"/>
          </a:xfrm>
          <a:prstGeom prst="rect">
            <a:avLst/>
          </a:prstGeom>
          <a:solidFill>
            <a:srgbClr val="D7DEE9"/>
          </a:solidFill>
          <a:ln>
            <a:noFill/>
          </a:ln>
          <a:effectLst/>
        </p:spPr>
        <p:txBody>
          <a:bodyPr rtlCol="0" anchor="ctr" wrap="square">
            <a:noAutofit/>
          </a:bodyPr>
          <a:lstStyle/>
          <a:p>
            <a:pPr algn="ctr"/>
          </a:p>
        </p:txBody>
      </p:sp>
      <p:sp>
        <p:nvSpPr>
          <p:cNvPr id="20" name="src-num"/>
          <p:cNvSpPr txBox="1"/>
          <p:nvPr/>
        </p:nvSpPr>
        <p:spPr>
          <a:xfrm>
            <a:off x="502920" y="1514010"/>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98</a:t>
            </a:r>
          </a:p>
        </p:txBody>
      </p:sp>
      <p:sp>
        <p:nvSpPr>
          <p:cNvPr id="21" name="TextBox 20"/>
          <p:cNvSpPr txBox="1"/>
          <p:nvPr/>
        </p:nvSpPr>
        <p:spPr>
          <a:xfrm>
            <a:off x="978408" y="1514010"/>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Data Centres Australia</a:t>
            </a:r>
          </a:p>
          <a:p>
            <a:pPr algn="l">
              <a:lnSpc>
                <a:spcPct val="116000"/>
              </a:lnSpc>
            </a:pPr>
            <a:r>
              <a:rPr sz="700" b="0">
                <a:solidFill>
                  <a:srgbClr val="5B6B84"/>
                </a:solidFill>
                <a:latin typeface="Arial"/>
              </a:rPr>
              <a:t>8 Sep 2026</a:t>
            </a:r>
          </a:p>
        </p:txBody>
      </p:sp>
      <p:sp>
        <p:nvSpPr>
          <p:cNvPr id="22" name="TextBox 21"/>
          <p:cNvSpPr txBox="1"/>
          <p:nvPr/>
        </p:nvSpPr>
        <p:spPr>
          <a:xfrm>
            <a:off x="3630168" y="1514010"/>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Response to Government expectations (A$3.1bn invested; 70% offset)</a:t>
            </a:r>
          </a:p>
          <a:p>
            <a:pPr algn="l">
              <a:lnSpc>
                <a:spcPct val="116000"/>
              </a:lnSpc>
            </a:pPr>
            <a:r>
              <a:rPr sz="700" b="0">
                <a:solidFill>
                  <a:srgbClr val="5B6B84"/>
                </a:solidFill>
                <a:latin typeface="Arial"/>
              </a:rPr>
              <a:t>datacentres.org.au/response-to-the-australian-governments-expectations-.../</a:t>
            </a:r>
          </a:p>
        </p:txBody>
      </p:sp>
      <p:sp>
        <p:nvSpPr>
          <p:cNvPr id="23" name="Rectangle 22"/>
          <p:cNvSpPr/>
          <p:nvPr/>
        </p:nvSpPr>
        <p:spPr>
          <a:xfrm>
            <a:off x="502920" y="1815318"/>
            <a:ext cx="11186129" cy="7620"/>
          </a:xfrm>
          <a:prstGeom prst="rect">
            <a:avLst/>
          </a:prstGeom>
          <a:solidFill>
            <a:srgbClr val="D7DEE9"/>
          </a:solidFill>
          <a:ln>
            <a:noFill/>
          </a:ln>
          <a:effectLst/>
        </p:spPr>
        <p:txBody>
          <a:bodyPr rtlCol="0" anchor="ctr" wrap="square">
            <a:noAutofit/>
          </a:bodyPr>
          <a:lstStyle/>
          <a:p>
            <a:pPr algn="ctr"/>
          </a:p>
        </p:txBody>
      </p:sp>
      <p:sp>
        <p:nvSpPr>
          <p:cNvPr id="24" name="src-num"/>
          <p:cNvSpPr txBox="1"/>
          <p:nvPr/>
        </p:nvSpPr>
        <p:spPr>
          <a:xfrm>
            <a:off x="502920" y="1822433"/>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99</a:t>
            </a:r>
          </a:p>
        </p:txBody>
      </p:sp>
      <p:sp>
        <p:nvSpPr>
          <p:cNvPr id="25" name="TextBox 24"/>
          <p:cNvSpPr txBox="1"/>
          <p:nvPr/>
        </p:nvSpPr>
        <p:spPr>
          <a:xfrm>
            <a:off x="978408" y="1822433"/>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Amjid Ali</a:t>
            </a:r>
          </a:p>
          <a:p>
            <a:pPr algn="l">
              <a:lnSpc>
                <a:spcPct val="116000"/>
              </a:lnSpc>
            </a:pPr>
            <a:r>
              <a:rPr sz="700" b="0">
                <a:solidFill>
                  <a:srgbClr val="5B6B84"/>
                </a:solidFill>
                <a:latin typeface="Arial"/>
              </a:rPr>
              <a:t>21 Jul 2026</a:t>
            </a:r>
          </a:p>
        </p:txBody>
      </p:sp>
      <p:sp>
        <p:nvSpPr>
          <p:cNvPr id="26" name="TextBox 25"/>
          <p:cNvSpPr txBox="1"/>
          <p:nvPr/>
        </p:nvSpPr>
        <p:spPr>
          <a:xfrm>
            <a:off x="3630168" y="1822433"/>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Australia data centre AI inflation (CommBank household price flag)</a:t>
            </a:r>
          </a:p>
          <a:p>
            <a:pPr algn="l">
              <a:lnSpc>
                <a:spcPct val="116000"/>
              </a:lnSpc>
            </a:pPr>
            <a:r>
              <a:rPr sz="700" b="0">
                <a:solidFill>
                  <a:srgbClr val="5B6B84"/>
                </a:solidFill>
                <a:latin typeface="Arial"/>
              </a:rPr>
              <a:t>amjid.au/insights/australia-data-centre-ai-inflation/</a:t>
            </a:r>
          </a:p>
        </p:txBody>
      </p:sp>
      <p:sp>
        <p:nvSpPr>
          <p:cNvPr id="27" name="Rectangle 26"/>
          <p:cNvSpPr/>
          <p:nvPr/>
        </p:nvSpPr>
        <p:spPr>
          <a:xfrm>
            <a:off x="502920" y="2123740"/>
            <a:ext cx="11186129" cy="7620"/>
          </a:xfrm>
          <a:prstGeom prst="rect">
            <a:avLst/>
          </a:prstGeom>
          <a:solidFill>
            <a:srgbClr val="D7DEE9"/>
          </a:solidFill>
          <a:ln>
            <a:noFill/>
          </a:ln>
          <a:effectLst/>
        </p:spPr>
        <p:txBody>
          <a:bodyPr rtlCol="0" anchor="ctr" wrap="square">
            <a:noAutofit/>
          </a:bodyPr>
          <a:lstStyle/>
          <a:p>
            <a:pPr algn="ctr"/>
          </a:p>
        </p:txBody>
      </p:sp>
      <p:sp>
        <p:nvSpPr>
          <p:cNvPr id="28" name="src-num"/>
          <p:cNvSpPr txBox="1"/>
          <p:nvPr/>
        </p:nvSpPr>
        <p:spPr>
          <a:xfrm>
            <a:off x="502920" y="2130855"/>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100</a:t>
            </a:r>
          </a:p>
        </p:txBody>
      </p:sp>
      <p:sp>
        <p:nvSpPr>
          <p:cNvPr id="29" name="TextBox 28"/>
          <p:cNvSpPr txBox="1"/>
          <p:nvPr/>
        </p:nvSpPr>
        <p:spPr>
          <a:xfrm>
            <a:off x="978408" y="2130855"/>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Mingtiandi</a:t>
            </a:r>
          </a:p>
          <a:p>
            <a:pPr algn="l">
              <a:lnSpc>
                <a:spcPct val="116000"/>
              </a:lnSpc>
            </a:pPr>
            <a:r>
              <a:rPr sz="700" b="0">
                <a:solidFill>
                  <a:srgbClr val="5B6B84"/>
                </a:solidFill>
                <a:latin typeface="Arial"/>
              </a:rPr>
              <a:t>Nov 2025</a:t>
            </a:r>
          </a:p>
        </p:txBody>
      </p:sp>
      <p:sp>
        <p:nvSpPr>
          <p:cNvPr id="30" name="TextBox 29"/>
          <p:cNvSpPr txBox="1"/>
          <p:nvPr/>
        </p:nvSpPr>
        <p:spPr>
          <a:xfrm>
            <a:off x="3630168" y="2130855"/>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Brookfield launches $100B AI infrastructure strategy (Aligned US$40bn)</a:t>
            </a:r>
          </a:p>
          <a:p>
            <a:pPr algn="l">
              <a:lnSpc>
                <a:spcPct val="116000"/>
              </a:lnSpc>
            </a:pPr>
            <a:r>
              <a:rPr sz="700" b="0">
                <a:solidFill>
                  <a:srgbClr val="5B6B84"/>
                </a:solidFill>
                <a:latin typeface="Arial"/>
              </a:rPr>
              <a:t>mingtiandi.com/real-estate/data-centres/brookfield-launches-100b-.../</a:t>
            </a:r>
          </a:p>
        </p:txBody>
      </p:sp>
      <p:sp>
        <p:nvSpPr>
          <p:cNvPr id="31" name="Rectangle 30"/>
          <p:cNvSpPr/>
          <p:nvPr/>
        </p:nvSpPr>
        <p:spPr>
          <a:xfrm>
            <a:off x="502920" y="2432163"/>
            <a:ext cx="11186129" cy="7620"/>
          </a:xfrm>
          <a:prstGeom prst="rect">
            <a:avLst/>
          </a:prstGeom>
          <a:solidFill>
            <a:srgbClr val="D7DEE9"/>
          </a:solidFill>
          <a:ln>
            <a:noFill/>
          </a:ln>
          <a:effectLst/>
        </p:spPr>
        <p:txBody>
          <a:bodyPr rtlCol="0" anchor="ctr" wrap="square">
            <a:noAutofit/>
          </a:bodyPr>
          <a:lstStyle/>
          <a:p>
            <a:pPr algn="ctr"/>
          </a:p>
        </p:txBody>
      </p:sp>
      <p:sp>
        <p:nvSpPr>
          <p:cNvPr id="32" name="src-num"/>
          <p:cNvSpPr txBox="1"/>
          <p:nvPr/>
        </p:nvSpPr>
        <p:spPr>
          <a:xfrm>
            <a:off x="502920" y="2439278"/>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101</a:t>
            </a:r>
          </a:p>
        </p:txBody>
      </p:sp>
      <p:sp>
        <p:nvSpPr>
          <p:cNvPr id="33" name="TextBox 32"/>
          <p:cNvSpPr txBox="1"/>
          <p:nvPr/>
        </p:nvSpPr>
        <p:spPr>
          <a:xfrm>
            <a:off x="978408" y="2439278"/>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UVRN</a:t>
            </a:r>
          </a:p>
          <a:p>
            <a:pPr algn="l">
              <a:lnSpc>
                <a:spcPct val="116000"/>
              </a:lnSpc>
            </a:pPr>
            <a:r>
              <a:rPr sz="700" b="0">
                <a:solidFill>
                  <a:srgbClr val="5B6B84"/>
                </a:solidFill>
                <a:latin typeface="Arial"/>
              </a:rPr>
              <a:t>24 Jul 2026</a:t>
            </a:r>
          </a:p>
        </p:txBody>
      </p:sp>
      <p:sp>
        <p:nvSpPr>
          <p:cNvPr id="34" name="TextBox 33"/>
          <p:cNvSpPr txBox="1"/>
          <p:nvPr/>
        </p:nvSpPr>
        <p:spPr>
          <a:xfrm>
            <a:off x="3630168" y="2439278"/>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Global data center construction 2025: trackers diverge; CBRE decline</a:t>
            </a:r>
          </a:p>
          <a:p>
            <a:pPr algn="l">
              <a:lnSpc>
                <a:spcPct val="116000"/>
              </a:lnSpc>
            </a:pPr>
            <a:r>
              <a:rPr sz="700" b="0">
                <a:solidFill>
                  <a:srgbClr val="5B6B84"/>
                </a:solidFill>
                <a:latin typeface="Arial"/>
              </a:rPr>
              <a:t>uvrn.org/research/global-data-center-construction-2025-.../</a:t>
            </a:r>
          </a:p>
        </p:txBody>
      </p:sp>
      <p:sp>
        <p:nvSpPr>
          <p:cNvPr id="35" name="Rectangle 34"/>
          <p:cNvSpPr/>
          <p:nvPr/>
        </p:nvSpPr>
        <p:spPr>
          <a:xfrm>
            <a:off x="502920" y="2740585"/>
            <a:ext cx="11186129" cy="7620"/>
          </a:xfrm>
          <a:prstGeom prst="rect">
            <a:avLst/>
          </a:prstGeom>
          <a:solidFill>
            <a:srgbClr val="D7DEE9"/>
          </a:solidFill>
          <a:ln>
            <a:noFill/>
          </a:ln>
          <a:effectLst/>
        </p:spPr>
        <p:txBody>
          <a:bodyPr rtlCol="0" anchor="ctr" wrap="square">
            <a:noAutofit/>
          </a:bodyPr>
          <a:lstStyle/>
          <a:p>
            <a:pPr algn="ctr"/>
          </a:p>
        </p:txBody>
      </p:sp>
      <p:sp>
        <p:nvSpPr>
          <p:cNvPr id="36" name="src-num"/>
          <p:cNvSpPr txBox="1"/>
          <p:nvPr/>
        </p:nvSpPr>
        <p:spPr>
          <a:xfrm>
            <a:off x="502920" y="2747700"/>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102</a:t>
            </a:r>
          </a:p>
        </p:txBody>
      </p:sp>
      <p:sp>
        <p:nvSpPr>
          <p:cNvPr id="37" name="TextBox 36"/>
          <p:cNvSpPr txBox="1"/>
          <p:nvPr/>
        </p:nvSpPr>
        <p:spPr>
          <a:xfrm>
            <a:off x="978408" y="2747700"/>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MBA Newslink / CBRE</a:t>
            </a:r>
          </a:p>
          <a:p>
            <a:pPr algn="l">
              <a:lnSpc>
                <a:spcPct val="116000"/>
              </a:lnSpc>
            </a:pPr>
            <a:r>
              <a:rPr sz="700" b="0">
                <a:solidFill>
                  <a:srgbClr val="5B6B84"/>
                </a:solidFill>
                <a:latin typeface="Arial"/>
              </a:rPr>
              <a:t>Mar 2026</a:t>
            </a:r>
          </a:p>
        </p:txBody>
      </p:sp>
      <p:sp>
        <p:nvSpPr>
          <p:cNvPr id="38" name="TextBox 37"/>
          <p:cNvSpPr txBox="1"/>
          <p:nvPr/>
        </p:nvSpPr>
        <p:spPr>
          <a:xfrm>
            <a:off x="3630168" y="2747700"/>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Data center market set records across indicators in 2025</a:t>
            </a:r>
          </a:p>
          <a:p>
            <a:pPr algn="l">
              <a:lnSpc>
                <a:spcPct val="116000"/>
              </a:lnSpc>
            </a:pPr>
            <a:r>
              <a:rPr sz="700" b="0">
                <a:solidFill>
                  <a:srgbClr val="5B6B84"/>
                </a:solidFill>
                <a:latin typeface="Arial"/>
              </a:rPr>
              <a:t>newslink.mba.org/mba-newslinks/2026/march/.../</a:t>
            </a:r>
          </a:p>
        </p:txBody>
      </p:sp>
      <p:sp>
        <p:nvSpPr>
          <p:cNvPr id="39" name="Rectangle 38"/>
          <p:cNvSpPr/>
          <p:nvPr/>
        </p:nvSpPr>
        <p:spPr>
          <a:xfrm>
            <a:off x="502920" y="3049008"/>
            <a:ext cx="11186129" cy="7620"/>
          </a:xfrm>
          <a:prstGeom prst="rect">
            <a:avLst/>
          </a:prstGeom>
          <a:solidFill>
            <a:srgbClr val="D7DEE9"/>
          </a:solidFill>
          <a:ln>
            <a:noFill/>
          </a:ln>
          <a:effectLst/>
        </p:spPr>
        <p:txBody>
          <a:bodyPr rtlCol="0" anchor="ctr" wrap="square">
            <a:noAutofit/>
          </a:bodyPr>
          <a:lstStyle/>
          <a:p>
            <a:pPr algn="ctr"/>
          </a:p>
        </p:txBody>
      </p:sp>
      <p:sp>
        <p:nvSpPr>
          <p:cNvPr id="40" name="src-num"/>
          <p:cNvSpPr txBox="1"/>
          <p:nvPr/>
        </p:nvSpPr>
        <p:spPr>
          <a:xfrm>
            <a:off x="502920" y="3056122"/>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103</a:t>
            </a:r>
          </a:p>
        </p:txBody>
      </p:sp>
      <p:sp>
        <p:nvSpPr>
          <p:cNvPr id="41" name="TextBox 40"/>
          <p:cNvSpPr txBox="1"/>
          <p:nvPr/>
        </p:nvSpPr>
        <p:spPr>
          <a:xfrm>
            <a:off x="978408" y="3056122"/>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Submarine Networks</a:t>
            </a:r>
          </a:p>
          <a:p>
            <a:pPr algn="l">
              <a:lnSpc>
                <a:spcPct val="116000"/>
              </a:lnSpc>
            </a:pPr>
            <a:r>
              <a:rPr sz="700" b="0">
                <a:solidFill>
                  <a:srgbClr val="5B6B84"/>
                </a:solidFill>
                <a:latin typeface="Arial"/>
              </a:rPr>
              <a:t>live system page, undated; retrieved 22 Sep 2026</a:t>
            </a:r>
          </a:p>
        </p:txBody>
      </p:sp>
      <p:sp>
        <p:nvSpPr>
          <p:cNvPr id="42" name="TextBox 41"/>
          <p:cNvSpPr txBox="1"/>
          <p:nvPr/>
        </p:nvSpPr>
        <p:spPr>
          <a:xfrm>
            <a:off x="3630168" y="3056122"/>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Oman Australia Cable to land at Equinix PE2 Perth; still stated at that retrieval</a:t>
            </a:r>
          </a:p>
          <a:p>
            <a:pPr algn="l">
              <a:lnSpc>
                <a:spcPct val="116000"/>
              </a:lnSpc>
            </a:pPr>
            <a:r>
              <a:rPr sz="700" b="0">
                <a:solidFill>
                  <a:srgbClr val="5B6B84"/>
                </a:solidFill>
                <a:latin typeface="Arial"/>
              </a:rPr>
              <a:t>submarinenetworks.com/en/systems/asia-australia/oac/.../</a:t>
            </a:r>
          </a:p>
        </p:txBody>
      </p:sp>
      <p:sp>
        <p:nvSpPr>
          <p:cNvPr id="43" name="Rectangle 42"/>
          <p:cNvSpPr/>
          <p:nvPr/>
        </p:nvSpPr>
        <p:spPr>
          <a:xfrm>
            <a:off x="502920" y="3357430"/>
            <a:ext cx="11186129" cy="7620"/>
          </a:xfrm>
          <a:prstGeom prst="rect">
            <a:avLst/>
          </a:prstGeom>
          <a:solidFill>
            <a:srgbClr val="D7DEE9"/>
          </a:solidFill>
          <a:ln>
            <a:noFill/>
          </a:ln>
          <a:effectLst/>
        </p:spPr>
        <p:txBody>
          <a:bodyPr rtlCol="0" anchor="ctr" wrap="square">
            <a:noAutofit/>
          </a:bodyPr>
          <a:lstStyle/>
          <a:p>
            <a:pPr algn="ctr"/>
          </a:p>
        </p:txBody>
      </p:sp>
      <p:sp>
        <p:nvSpPr>
          <p:cNvPr id="44" name="src-num"/>
          <p:cNvSpPr txBox="1"/>
          <p:nvPr/>
        </p:nvSpPr>
        <p:spPr>
          <a:xfrm>
            <a:off x="502920" y="3364545"/>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104</a:t>
            </a:r>
          </a:p>
        </p:txBody>
      </p:sp>
      <p:sp>
        <p:nvSpPr>
          <p:cNvPr id="45" name="TextBox 44"/>
          <p:cNvSpPr txBox="1"/>
          <p:nvPr/>
        </p:nvSpPr>
        <p:spPr>
          <a:xfrm>
            <a:off x="978408" y="3364545"/>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Certified Strategic</a:t>
            </a:r>
          </a:p>
          <a:p>
            <a:pPr algn="l">
              <a:lnSpc>
                <a:spcPct val="116000"/>
              </a:lnSpc>
            </a:pPr>
            <a:r>
              <a:rPr sz="700" b="0">
                <a:solidFill>
                  <a:srgbClr val="5B6B84"/>
                </a:solidFill>
                <a:latin typeface="Arial"/>
              </a:rPr>
              <a:t>25 May 2026</a:t>
            </a:r>
          </a:p>
        </p:txBody>
      </p:sp>
      <p:sp>
        <p:nvSpPr>
          <p:cNvPr id="46" name="TextBox 45"/>
          <p:cNvSpPr txBox="1"/>
          <p:nvPr/>
        </p:nvSpPr>
        <p:spPr>
          <a:xfrm>
            <a:off x="3630168" y="3364545"/>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CBRE 2026 APAC data centre outlook (AU tier-1; 1.5 GW shortfall; cap rates &gt;6%)</a:t>
            </a:r>
          </a:p>
          <a:p>
            <a:pPr algn="l">
              <a:lnSpc>
                <a:spcPct val="116000"/>
              </a:lnSpc>
            </a:pPr>
            <a:r>
              <a:rPr sz="700" b="0">
                <a:solidFill>
                  <a:srgbClr val="5B6B84"/>
                </a:solidFill>
                <a:latin typeface="Arial"/>
              </a:rPr>
              <a:t>certifiedstrategic.com/insights/cbre-2026-asia-pacific-data-centre-outlook-.../</a:t>
            </a:r>
          </a:p>
        </p:txBody>
      </p:sp>
      <p:sp>
        <p:nvSpPr>
          <p:cNvPr id="47" name="Rectangle 46"/>
          <p:cNvSpPr/>
          <p:nvPr/>
        </p:nvSpPr>
        <p:spPr>
          <a:xfrm>
            <a:off x="502920" y="3665853"/>
            <a:ext cx="11186129" cy="7620"/>
          </a:xfrm>
          <a:prstGeom prst="rect">
            <a:avLst/>
          </a:prstGeom>
          <a:solidFill>
            <a:srgbClr val="D7DEE9"/>
          </a:solidFill>
          <a:ln>
            <a:noFill/>
          </a:ln>
          <a:effectLst/>
        </p:spPr>
        <p:txBody>
          <a:bodyPr rtlCol="0" anchor="ctr" wrap="square">
            <a:noAutofit/>
          </a:bodyPr>
          <a:lstStyle/>
          <a:p>
            <a:pPr algn="ctr"/>
          </a:p>
        </p:txBody>
      </p:sp>
      <p:sp>
        <p:nvSpPr>
          <p:cNvPr id="48" name="src-num"/>
          <p:cNvSpPr txBox="1"/>
          <p:nvPr/>
        </p:nvSpPr>
        <p:spPr>
          <a:xfrm>
            <a:off x="502920" y="3672967"/>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105</a:t>
            </a:r>
          </a:p>
        </p:txBody>
      </p:sp>
      <p:sp>
        <p:nvSpPr>
          <p:cNvPr id="49" name="TextBox 48"/>
          <p:cNvSpPr txBox="1"/>
          <p:nvPr/>
        </p:nvSpPr>
        <p:spPr>
          <a:xfrm>
            <a:off x="978408" y="3672967"/>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Earnings Alert</a:t>
            </a:r>
          </a:p>
          <a:p>
            <a:pPr algn="l">
              <a:lnSpc>
                <a:spcPct val="116000"/>
              </a:lnSpc>
            </a:pPr>
            <a:r>
              <a:rPr sz="700" b="0">
                <a:solidFill>
                  <a:srgbClr val="5B6B84"/>
                </a:solidFill>
                <a:latin typeface="Arial"/>
              </a:rPr>
              <a:t>live market-data page, undated; retrieved 22 Sep 2026</a:t>
            </a:r>
          </a:p>
        </p:txBody>
      </p:sp>
      <p:sp>
        <p:nvSpPr>
          <p:cNvPr id="50" name="TextBox 49"/>
          <p:cNvSpPr txBox="1"/>
          <p:nvPr/>
        </p:nvSpPr>
        <p:spPr>
          <a:xfrm>
            <a:off x="3630168" y="3672967"/>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Goodman Group (ASX:GMG) market data: market capitalisation A$52.6bn at A$25.590 on that retrieval; the source for the ~A$52.6bn on pages 46 and 57</a:t>
            </a:r>
          </a:p>
          <a:p>
            <a:pPr algn="l">
              <a:lnSpc>
                <a:spcPct val="116000"/>
              </a:lnSpc>
            </a:pPr>
            <a:r>
              <a:rPr sz="700" b="0">
                <a:solidFill>
                  <a:srgbClr val="5B6B84"/>
                </a:solidFill>
                <a:latin typeface="Arial"/>
              </a:rPr>
              <a:t>earningsalert.co.nz/company/ASX/GMG</a:t>
            </a:r>
          </a:p>
        </p:txBody>
      </p:sp>
      <p:sp>
        <p:nvSpPr>
          <p:cNvPr id="51" name="Rectangle 50"/>
          <p:cNvSpPr/>
          <p:nvPr/>
        </p:nvSpPr>
        <p:spPr>
          <a:xfrm>
            <a:off x="502920" y="3974275"/>
            <a:ext cx="11186129" cy="7620"/>
          </a:xfrm>
          <a:prstGeom prst="rect">
            <a:avLst/>
          </a:prstGeom>
          <a:solidFill>
            <a:srgbClr val="D7DEE9"/>
          </a:solidFill>
          <a:ln>
            <a:noFill/>
          </a:ln>
          <a:effectLst/>
        </p:spPr>
        <p:txBody>
          <a:bodyPr rtlCol="0" anchor="ctr" wrap="square">
            <a:noAutofit/>
          </a:bodyPr>
          <a:lstStyle/>
          <a:p>
            <a:pPr algn="ctr"/>
          </a:p>
        </p:txBody>
      </p:sp>
      <p:sp>
        <p:nvSpPr>
          <p:cNvPr id="52" name="src-num"/>
          <p:cNvSpPr txBox="1"/>
          <p:nvPr/>
        </p:nvSpPr>
        <p:spPr>
          <a:xfrm>
            <a:off x="502920" y="3981390"/>
            <a:ext cx="329184" cy="736031"/>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106</a:t>
            </a:r>
          </a:p>
        </p:txBody>
      </p:sp>
      <p:sp>
        <p:nvSpPr>
          <p:cNvPr id="53" name="TextBox 52"/>
          <p:cNvSpPr txBox="1"/>
          <p:nvPr/>
        </p:nvSpPr>
        <p:spPr>
          <a:xfrm>
            <a:off x="978408" y="3981390"/>
            <a:ext cx="2487168" cy="736031"/>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NEXTDC</a:t>
            </a:r>
          </a:p>
          <a:p>
            <a:pPr algn="l">
              <a:lnSpc>
                <a:spcPct val="116000"/>
              </a:lnSpc>
            </a:pPr>
            <a:r>
              <a:rPr sz="700" b="0">
                <a:solidFill>
                  <a:srgbClr val="5B6B84"/>
                </a:solidFill>
                <a:latin typeface="Arial"/>
              </a:rPr>
              <a:t>27 Aug 2026</a:t>
            </a:r>
          </a:p>
        </p:txBody>
      </p:sp>
      <p:sp>
        <p:nvSpPr>
          <p:cNvPr id="54" name="TextBox 53"/>
          <p:cNvSpPr txBox="1"/>
          <p:nvPr/>
        </p:nvSpPr>
        <p:spPr>
          <a:xfrm>
            <a:off x="3630168" y="3981390"/>
            <a:ext cx="8058881" cy="736031"/>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FY26 Results Announcement (statutory NPAT A$82.1m vs FY25 loss A$60.5m; capex A$3,397m vs A$1,699m; pro forma available liquidity A$8,676m, comprising cash A$876m, undrawn senior debt facilities A$4,800m at 30 Jun 2026, the further A$2,300m of senior debt announced 10 Jul 2026 and at financial close 15 Jul 2026, and the A$700m Hybrid Securities B Delayed Draw Series, committed and undrawn, drawable until May 2027; prior-basis FY26 loss before tax A$108.4m and loss after tax A$103.9m stated as unaudited and prepared for comparison only)</a:t>
            </a:r>
          </a:p>
          <a:p>
            <a:pPr algn="l">
              <a:lnSpc>
                <a:spcPct val="116000"/>
              </a:lnSpc>
            </a:pPr>
            <a:r>
              <a:rPr sz="700" b="0">
                <a:solidFill>
                  <a:srgbClr val="5B6B84"/>
                </a:solidFill>
                <a:latin typeface="Arial"/>
              </a:rPr>
              <a:t>nextdc.com/hubfs/Financial Reports/FY26/FY26 Results Announcement.pdf</a:t>
            </a:r>
          </a:p>
        </p:txBody>
      </p:sp>
      <p:sp>
        <p:nvSpPr>
          <p:cNvPr id="55" name="Rectangle 54"/>
          <p:cNvSpPr/>
          <p:nvPr/>
        </p:nvSpPr>
        <p:spPr>
          <a:xfrm>
            <a:off x="502920" y="4728193"/>
            <a:ext cx="11186129" cy="7620"/>
          </a:xfrm>
          <a:prstGeom prst="rect">
            <a:avLst/>
          </a:prstGeom>
          <a:solidFill>
            <a:srgbClr val="D7DEE9"/>
          </a:solidFill>
          <a:ln>
            <a:noFill/>
          </a:ln>
          <a:effectLst/>
        </p:spPr>
        <p:txBody>
          <a:bodyPr rtlCol="0" anchor="ctr" wrap="square">
            <a:noAutofit/>
          </a:bodyPr>
          <a:lstStyle/>
          <a:p>
            <a:pPr algn="ctr"/>
          </a:p>
        </p:txBody>
      </p:sp>
      <p:sp>
        <p:nvSpPr>
          <p:cNvPr id="56" name="src-num"/>
          <p:cNvSpPr txBox="1"/>
          <p:nvPr/>
        </p:nvSpPr>
        <p:spPr>
          <a:xfrm>
            <a:off x="502920" y="4735308"/>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107</a:t>
            </a:r>
          </a:p>
        </p:txBody>
      </p:sp>
      <p:sp>
        <p:nvSpPr>
          <p:cNvPr id="57" name="TextBox 56"/>
          <p:cNvSpPr txBox="1"/>
          <p:nvPr/>
        </p:nvSpPr>
        <p:spPr>
          <a:xfrm>
            <a:off x="978408" y="4735308"/>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NEXTDC</a:t>
            </a:r>
          </a:p>
          <a:p>
            <a:pPr algn="l">
              <a:lnSpc>
                <a:spcPct val="116000"/>
              </a:lnSpc>
            </a:pPr>
            <a:r>
              <a:rPr sz="700" b="0">
                <a:solidFill>
                  <a:srgbClr val="5B6B84"/>
                </a:solidFill>
                <a:latin typeface="Arial"/>
              </a:rPr>
              <a:t>27 Aug 2026</a:t>
            </a:r>
          </a:p>
        </p:txBody>
      </p:sp>
      <p:sp>
        <p:nvSpPr>
          <p:cNvPr id="58" name="TextBox 57"/>
          <p:cNvSpPr txBox="1"/>
          <p:nvPr/>
        </p:nvSpPr>
        <p:spPr>
          <a:xfrm>
            <a:off x="3630168" y="4735308"/>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FY26 Results Presentation (EBITDA reconciliation: D&amp;A A$262.5m, finance costs A$81.7m; built capacity by region)</a:t>
            </a:r>
          </a:p>
          <a:p>
            <a:pPr algn="l">
              <a:lnSpc>
                <a:spcPct val="116000"/>
              </a:lnSpc>
            </a:pPr>
            <a:r>
              <a:rPr sz="700" b="0">
                <a:solidFill>
                  <a:srgbClr val="5B6B84"/>
                </a:solidFill>
                <a:latin typeface="Arial"/>
              </a:rPr>
              <a:t>nextdc.com/hubfs/Financial Reports/FY26/NEXTDC FY26 Results Presentation.pdf</a:t>
            </a:r>
          </a:p>
        </p:txBody>
      </p:sp>
      <p:sp>
        <p:nvSpPr>
          <p:cNvPr id="59" name="Rectangle 58"/>
          <p:cNvSpPr/>
          <p:nvPr/>
        </p:nvSpPr>
        <p:spPr>
          <a:xfrm>
            <a:off x="502920" y="5036616"/>
            <a:ext cx="11186129" cy="7620"/>
          </a:xfrm>
          <a:prstGeom prst="rect">
            <a:avLst/>
          </a:prstGeom>
          <a:solidFill>
            <a:srgbClr val="D7DEE9"/>
          </a:solidFill>
          <a:ln>
            <a:noFill/>
          </a:ln>
          <a:effectLst/>
        </p:spPr>
        <p:txBody>
          <a:bodyPr rtlCol="0" anchor="ctr" wrap="square">
            <a:noAutofit/>
          </a:bodyPr>
          <a:lstStyle/>
          <a:p>
            <a:pPr algn="ctr"/>
          </a:p>
        </p:txBody>
      </p:sp>
      <p:sp>
        <p:nvSpPr>
          <p:cNvPr id="60" name="src-num"/>
          <p:cNvSpPr txBox="1"/>
          <p:nvPr/>
        </p:nvSpPr>
        <p:spPr>
          <a:xfrm>
            <a:off x="502920" y="5043730"/>
            <a:ext cx="329184" cy="439033"/>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108</a:t>
            </a:r>
          </a:p>
        </p:txBody>
      </p:sp>
      <p:sp>
        <p:nvSpPr>
          <p:cNvPr id="61" name="TextBox 60"/>
          <p:cNvSpPr txBox="1"/>
          <p:nvPr/>
        </p:nvSpPr>
        <p:spPr>
          <a:xfrm>
            <a:off x="978408" y="5043730"/>
            <a:ext cx="2487168" cy="439033"/>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NEXTDC</a:t>
            </a:r>
          </a:p>
          <a:p>
            <a:pPr algn="l">
              <a:lnSpc>
                <a:spcPct val="116000"/>
              </a:lnSpc>
            </a:pPr>
            <a:r>
              <a:rPr sz="700" b="0">
                <a:solidFill>
                  <a:srgbClr val="5B6B84"/>
                </a:solidFill>
                <a:latin typeface="Arial"/>
              </a:rPr>
              <a:t>27 Aug 2026</a:t>
            </a:r>
          </a:p>
        </p:txBody>
      </p:sp>
      <p:sp>
        <p:nvSpPr>
          <p:cNvPr id="62" name="TextBox 61"/>
          <p:cNvSpPr txBox="1"/>
          <p:nvPr/>
        </p:nvSpPr>
        <p:spPr>
          <a:xfrm>
            <a:off x="3630168" y="5043730"/>
            <a:ext cx="8058881" cy="439033"/>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FY26 Annual Report and Appendix 4E (759.55m shares; net debt A$2,466.7m; Senior Debt Facilities A$6.4bn at 30 Jun 2026, of which A$4.8bn undrawn. The separate A$8,676m pro forma figure is available liquidity: cash, undrawn senior debt and the committed hybrid delayed draw; see entry 106)</a:t>
            </a:r>
          </a:p>
          <a:p>
            <a:pPr algn="l">
              <a:lnSpc>
                <a:spcPct val="116000"/>
              </a:lnSpc>
            </a:pPr>
            <a:r>
              <a:rPr sz="700" b="0">
                <a:solidFill>
                  <a:srgbClr val="5B6B84"/>
                </a:solidFill>
                <a:latin typeface="Arial"/>
              </a:rPr>
              <a:t>nextdc.com/hubfs/Financial Reports/FY26/FY26 Annual Report &amp; Appendix 4E.pdf</a:t>
            </a:r>
          </a:p>
        </p:txBody>
      </p:sp>
      <p:sp>
        <p:nvSpPr>
          <p:cNvPr id="63" name="Rectangle 62"/>
          <p:cNvSpPr/>
          <p:nvPr/>
        </p:nvSpPr>
        <p:spPr>
          <a:xfrm>
            <a:off x="502920" y="5493537"/>
            <a:ext cx="11186129" cy="7620"/>
          </a:xfrm>
          <a:prstGeom prst="rect">
            <a:avLst/>
          </a:prstGeom>
          <a:solidFill>
            <a:srgbClr val="D7DEE9"/>
          </a:solidFill>
          <a:ln>
            <a:noFill/>
          </a:ln>
          <a:effectLst/>
        </p:spPr>
        <p:txBody>
          <a:bodyPr rtlCol="0" anchor="ctr" wrap="square">
            <a:noAutofit/>
          </a:bodyPr>
          <a:lstStyle/>
          <a:p>
            <a:pPr algn="ctr"/>
          </a:p>
        </p:txBody>
      </p:sp>
      <p:sp>
        <p:nvSpPr>
          <p:cNvPr id="64" name="src-num"/>
          <p:cNvSpPr txBox="1"/>
          <p:nvPr/>
        </p:nvSpPr>
        <p:spPr>
          <a:xfrm>
            <a:off x="502920" y="5500651"/>
            <a:ext cx="329184" cy="439033"/>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109</a:t>
            </a:r>
          </a:p>
        </p:txBody>
      </p:sp>
      <p:sp>
        <p:nvSpPr>
          <p:cNvPr id="65" name="TextBox 64"/>
          <p:cNvSpPr txBox="1"/>
          <p:nvPr/>
        </p:nvSpPr>
        <p:spPr>
          <a:xfrm>
            <a:off x="978408" y="5500651"/>
            <a:ext cx="2487168" cy="439033"/>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MarketScreener</a:t>
            </a:r>
          </a:p>
          <a:p>
            <a:pPr algn="l">
              <a:lnSpc>
                <a:spcPct val="116000"/>
              </a:lnSpc>
            </a:pPr>
            <a:r>
              <a:rPr sz="700" b="0">
                <a:solidFill>
                  <a:srgbClr val="5B6B84"/>
                </a:solidFill>
                <a:latin typeface="Arial"/>
              </a:rPr>
              <a:t>live quote page; retrieved 21 Sep 2026, re-checked 22 Sep 2026</a:t>
            </a:r>
          </a:p>
        </p:txBody>
      </p:sp>
      <p:sp>
        <p:nvSpPr>
          <p:cNvPr id="66" name="TextBox 65"/>
          <p:cNvSpPr txBox="1"/>
          <p:nvPr/>
        </p:nvSpPr>
        <p:spPr>
          <a:xfrm>
            <a:off x="3630168" y="5500651"/>
            <a:ext cx="8058881" cy="439033"/>
          </a:xfrm>
          <a:prstGeom prst="rect">
            <a:avLst/>
          </a:prstGeom>
          <a:noFill/>
        </p:spPr>
        <p:txBody>
          <a:bodyPr wrap="square" anchor="t" lIns="0" tIns="0" rIns="0" bIns="0">
            <a:noAutofit/>
          </a:bodyPr>
          <a:lstStyle/>
          <a:p>
            <a:pPr algn="l">
              <a:lnSpc>
                <a:spcPct val="116000"/>
              </a:lnSpc>
            </a:pPr>
            <a:r>
              <a:rPr sz="840" b="0" spc="-18">
                <a:solidFill>
                  <a:srgbClr val="0A1E3C"/>
                </a:solidFill>
                <a:latin typeface="Arial"/>
              </a:rPr>
              <a:t>NEXTDC Limited (NXT) quote and daily closes: 16 Sep 2026 close A$11.39, 52-week range A$10.91–17.84 on that close, market capitalisation ~A$8.63bn, average analyst target A$20.03. The quote and the range move without the deck changing; the 22 Sep re-check returned the same range and target against a later close</a:t>
            </a:r>
          </a:p>
          <a:p>
            <a:pPr algn="l">
              <a:lnSpc>
                <a:spcPct val="116000"/>
              </a:lnSpc>
            </a:pPr>
            <a:r>
              <a:rPr sz="700" b="0">
                <a:solidFill>
                  <a:srgbClr val="5B6B84"/>
                </a:solidFill>
                <a:latin typeface="Arial"/>
              </a:rPr>
              <a:t>marketscreener.com/quote/stock/NEXTDC-LIMITED-9015368/</a:t>
            </a:r>
          </a:p>
        </p:txBody>
      </p:sp>
      <p:sp>
        <p:nvSpPr>
          <p:cNvPr id="67" name="Rectangle 66"/>
          <p:cNvSpPr/>
          <p:nvPr/>
        </p:nvSpPr>
        <p:spPr>
          <a:xfrm>
            <a:off x="502920" y="5950457"/>
            <a:ext cx="11186129" cy="11430"/>
          </a:xfrm>
          <a:prstGeom prst="rect">
            <a:avLst/>
          </a:prstGeom>
          <a:solidFill>
            <a:srgbClr val="0A1E3C"/>
          </a:solidFill>
          <a:ln>
            <a:noFill/>
          </a:ln>
          <a:effectLst/>
        </p:spPr>
        <p:txBody>
          <a:bodyPr rtlCol="0" anchor="ctr" wrap="square">
            <a:noAutofit/>
          </a:bodyPr>
          <a:lstStyle/>
          <a:p>
            <a:pPr algn="ct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14 · Source log (cont.)</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84</a:t>
            </a:r>
          </a:p>
        </p:txBody>
      </p:sp>
      <p:sp>
        <p:nvSpPr>
          <p:cNvPr id="9" name="TextBox 8"/>
          <p:cNvSpPr txBox="1"/>
          <p:nvPr/>
        </p:nvSpPr>
        <p:spPr>
          <a:xfrm>
            <a:off x="502920" y="576072"/>
            <a:ext cx="6400800" cy="274929"/>
          </a:xfrm>
          <a:prstGeom prst="rect">
            <a:avLst/>
          </a:prstGeom>
          <a:noFill/>
        </p:spPr>
        <p:txBody>
          <a:bodyPr wrap="square" anchor="t" lIns="0" tIns="0" rIns="0" bIns="0">
            <a:noAutofit/>
          </a:bodyPr>
          <a:lstStyle/>
          <a:p>
            <a:pPr algn="l">
              <a:lnSpc>
                <a:spcPct val="116000"/>
              </a:lnSpc>
              <a:spcAft>
                <a:spcPts val="0"/>
              </a:spcAft>
            </a:pPr>
            <a:r>
              <a:rPr sz="1400" b="1">
                <a:solidFill>
                  <a:srgbClr val="0A1E3C"/>
                </a:solidFill>
                <a:latin typeface="Georgia"/>
              </a:rPr>
              <a:t>Source log (continued)</a:t>
            </a:r>
          </a:p>
        </p:txBody>
      </p:sp>
      <p:sp>
        <p:nvSpPr>
          <p:cNvPr id="10" name="Rectangle 9"/>
          <p:cNvSpPr/>
          <p:nvPr/>
        </p:nvSpPr>
        <p:spPr>
          <a:xfrm>
            <a:off x="502920" y="951585"/>
            <a:ext cx="11186129" cy="11430"/>
          </a:xfrm>
          <a:prstGeom prst="rect">
            <a:avLst/>
          </a:prstGeom>
          <a:solidFill>
            <a:srgbClr val="0A1E3C"/>
          </a:solidFill>
          <a:ln>
            <a:noFill/>
          </a:ln>
          <a:effectLst/>
        </p:spPr>
        <p:txBody>
          <a:bodyPr rtlCol="0" anchor="ctr" wrap="square">
            <a:noAutofit/>
          </a:bodyPr>
          <a:lstStyle/>
          <a:p>
            <a:pPr algn="ctr"/>
          </a:p>
        </p:txBody>
      </p:sp>
      <p:sp>
        <p:nvSpPr>
          <p:cNvPr id="11" name="TextBox 10"/>
          <p:cNvSpPr txBox="1"/>
          <p:nvPr/>
        </p:nvSpPr>
        <p:spPr>
          <a:xfrm>
            <a:off x="502920" y="1011021"/>
            <a:ext cx="329184" cy="146304"/>
          </a:xfrm>
          <a:prstGeom prst="rect">
            <a:avLst/>
          </a:prstGeom>
          <a:noFill/>
        </p:spPr>
        <p:txBody>
          <a:bodyPr wrap="square" anchor="t" lIns="0" tIns="0" rIns="0" bIns="0">
            <a:noAutofit/>
          </a:bodyPr>
          <a:lstStyle/>
          <a:p>
            <a:pPr algn="r">
              <a:lnSpc>
                <a:spcPct val="116000"/>
              </a:lnSpc>
            </a:pPr>
            <a:r>
              <a:rPr sz="860" b="1">
                <a:solidFill>
                  <a:srgbClr val="0A1E3C"/>
                </a:solidFill>
                <a:latin typeface="Arial"/>
              </a:rPr>
              <a:t>No.</a:t>
            </a:r>
          </a:p>
        </p:txBody>
      </p:sp>
      <p:sp>
        <p:nvSpPr>
          <p:cNvPr id="12" name="TextBox 11"/>
          <p:cNvSpPr txBox="1"/>
          <p:nvPr/>
        </p:nvSpPr>
        <p:spPr>
          <a:xfrm>
            <a:off x="978408" y="1011021"/>
            <a:ext cx="2487168" cy="146304"/>
          </a:xfrm>
          <a:prstGeom prst="rect">
            <a:avLst/>
          </a:prstGeom>
          <a:noFill/>
        </p:spPr>
        <p:txBody>
          <a:bodyPr wrap="square" anchor="t" lIns="0" tIns="0" rIns="0" bIns="0">
            <a:noAutofit/>
          </a:bodyPr>
          <a:lstStyle/>
          <a:p>
            <a:pPr algn="l">
              <a:lnSpc>
                <a:spcPct val="116000"/>
              </a:lnSpc>
            </a:pPr>
            <a:r>
              <a:rPr sz="860" b="1">
                <a:solidFill>
                  <a:srgbClr val="0A1E3C"/>
                </a:solidFill>
                <a:latin typeface="Arial"/>
              </a:rPr>
              <a:t>Publisher and date</a:t>
            </a:r>
          </a:p>
        </p:txBody>
      </p:sp>
      <p:sp>
        <p:nvSpPr>
          <p:cNvPr id="13" name="TextBox 12"/>
          <p:cNvSpPr txBox="1"/>
          <p:nvPr/>
        </p:nvSpPr>
        <p:spPr>
          <a:xfrm>
            <a:off x="3630168" y="1011021"/>
            <a:ext cx="3657600" cy="146304"/>
          </a:xfrm>
          <a:prstGeom prst="rect">
            <a:avLst/>
          </a:prstGeom>
          <a:noFill/>
        </p:spPr>
        <p:txBody>
          <a:bodyPr wrap="square" anchor="t" lIns="0" tIns="0" rIns="0" bIns="0">
            <a:noAutofit/>
          </a:bodyPr>
          <a:lstStyle/>
          <a:p>
            <a:pPr algn="l">
              <a:lnSpc>
                <a:spcPct val="116000"/>
              </a:lnSpc>
            </a:pPr>
            <a:r>
              <a:rPr sz="860" b="1">
                <a:solidFill>
                  <a:srgbClr val="0A1E3C"/>
                </a:solidFill>
                <a:latin typeface="Arial"/>
              </a:rPr>
              <a:t>Title and locator</a:t>
            </a:r>
          </a:p>
        </p:txBody>
      </p:sp>
      <p:sp>
        <p:nvSpPr>
          <p:cNvPr id="14" name="TextBox 13"/>
          <p:cNvSpPr txBox="1"/>
          <p:nvPr/>
        </p:nvSpPr>
        <p:spPr>
          <a:xfrm>
            <a:off x="9494489" y="1011021"/>
            <a:ext cx="2194560" cy="146304"/>
          </a:xfrm>
          <a:prstGeom prst="rect">
            <a:avLst/>
          </a:prstGeom>
          <a:noFill/>
        </p:spPr>
        <p:txBody>
          <a:bodyPr wrap="square" anchor="t" lIns="0" tIns="0" rIns="0" bIns="0">
            <a:noAutofit/>
          </a:bodyPr>
          <a:lstStyle/>
          <a:p>
            <a:pPr algn="r">
              <a:lnSpc>
                <a:spcPct val="116000"/>
              </a:lnSpc>
            </a:pPr>
            <a:r>
              <a:rPr sz="860" b="1">
                <a:solidFill>
                  <a:srgbClr val="C2410C"/>
                </a:solidFill>
                <a:latin typeface="Arial"/>
              </a:rPr>
              <a:t>Entries 110–121</a:t>
            </a:r>
          </a:p>
        </p:txBody>
      </p:sp>
      <p:sp>
        <p:nvSpPr>
          <p:cNvPr id="15" name="Rectangle 14"/>
          <p:cNvSpPr/>
          <p:nvPr/>
        </p:nvSpPr>
        <p:spPr>
          <a:xfrm>
            <a:off x="502920" y="1187043"/>
            <a:ext cx="11186129" cy="11430"/>
          </a:xfrm>
          <a:prstGeom prst="rect">
            <a:avLst/>
          </a:prstGeom>
          <a:solidFill>
            <a:srgbClr val="0A1E3C"/>
          </a:solidFill>
          <a:ln>
            <a:noFill/>
          </a:ln>
          <a:effectLst/>
        </p:spPr>
        <p:txBody>
          <a:bodyPr rtlCol="0" anchor="ctr" wrap="square">
            <a:noAutofit/>
          </a:bodyPr>
          <a:lstStyle/>
          <a:p>
            <a:pPr algn="ctr"/>
          </a:p>
        </p:txBody>
      </p:sp>
      <p:sp>
        <p:nvSpPr>
          <p:cNvPr id="16" name="src-num"/>
          <p:cNvSpPr txBox="1"/>
          <p:nvPr/>
        </p:nvSpPr>
        <p:spPr>
          <a:xfrm>
            <a:off x="502920" y="1218439"/>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110</a:t>
            </a:r>
          </a:p>
        </p:txBody>
      </p:sp>
      <p:sp>
        <p:nvSpPr>
          <p:cNvPr id="17" name="TextBox 16"/>
          <p:cNvSpPr txBox="1"/>
          <p:nvPr/>
        </p:nvSpPr>
        <p:spPr>
          <a:xfrm>
            <a:off x="978408" y="1218439"/>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The Bull</a:t>
            </a:r>
          </a:p>
          <a:p>
            <a:pPr algn="l">
              <a:lnSpc>
                <a:spcPct val="116000"/>
              </a:lnSpc>
            </a:pPr>
            <a:r>
              <a:rPr sz="700" b="0">
                <a:solidFill>
                  <a:srgbClr val="5B6B84"/>
                </a:solidFill>
                <a:latin typeface="Arial"/>
              </a:rPr>
              <a:t>17 Sep 2026</a:t>
            </a:r>
          </a:p>
        </p:txBody>
      </p:sp>
      <p:sp>
        <p:nvSpPr>
          <p:cNvPr id="18" name="TextBox 17"/>
          <p:cNvSpPr txBox="1"/>
          <p:nvPr/>
        </p:nvSpPr>
        <p:spPr>
          <a:xfrm>
            <a:off x="3630168" y="1218439"/>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NextDC shares test A$11, down 25% on month (average consensus target A$20.03)</a:t>
            </a:r>
          </a:p>
          <a:p>
            <a:pPr algn="l">
              <a:lnSpc>
                <a:spcPct val="116000"/>
              </a:lnSpc>
            </a:pPr>
            <a:r>
              <a:rPr sz="700" b="0">
                <a:solidFill>
                  <a:srgbClr val="5B6B84"/>
                </a:solidFill>
                <a:latin typeface="Arial"/>
              </a:rPr>
              <a:t>thebull.com.au/news/nextdc-shares-test-a11-down-25-on-month-but-why/</a:t>
            </a:r>
          </a:p>
        </p:txBody>
      </p:sp>
      <p:sp>
        <p:nvSpPr>
          <p:cNvPr id="19" name="Rectangle 18"/>
          <p:cNvSpPr/>
          <p:nvPr/>
        </p:nvSpPr>
        <p:spPr>
          <a:xfrm>
            <a:off x="502920" y="1532597"/>
            <a:ext cx="11186129" cy="7620"/>
          </a:xfrm>
          <a:prstGeom prst="rect">
            <a:avLst/>
          </a:prstGeom>
          <a:solidFill>
            <a:srgbClr val="D7DEE9"/>
          </a:solidFill>
          <a:ln>
            <a:noFill/>
          </a:ln>
          <a:effectLst/>
        </p:spPr>
        <p:txBody>
          <a:bodyPr rtlCol="0" anchor="ctr" wrap="square">
            <a:noAutofit/>
          </a:bodyPr>
          <a:lstStyle/>
          <a:p>
            <a:pPr algn="ctr"/>
          </a:p>
        </p:txBody>
      </p:sp>
      <p:sp>
        <p:nvSpPr>
          <p:cNvPr id="20" name="src-num"/>
          <p:cNvSpPr txBox="1"/>
          <p:nvPr/>
        </p:nvSpPr>
        <p:spPr>
          <a:xfrm>
            <a:off x="502920" y="1552563"/>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111</a:t>
            </a:r>
          </a:p>
        </p:txBody>
      </p:sp>
      <p:sp>
        <p:nvSpPr>
          <p:cNvPr id="21" name="TextBox 20"/>
          <p:cNvSpPr txBox="1"/>
          <p:nvPr/>
        </p:nvSpPr>
        <p:spPr>
          <a:xfrm>
            <a:off x="978408" y="1552563"/>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Amazon</a:t>
            </a:r>
          </a:p>
          <a:p>
            <a:pPr algn="l">
              <a:lnSpc>
                <a:spcPct val="116000"/>
              </a:lnSpc>
            </a:pPr>
            <a:r>
              <a:rPr sz="700" b="0">
                <a:solidFill>
                  <a:srgbClr val="5B6B84"/>
                </a:solidFill>
                <a:latin typeface="Arial"/>
              </a:rPr>
              <a:t>14 Jun 2025</a:t>
            </a:r>
          </a:p>
        </p:txBody>
      </p:sp>
      <p:sp>
        <p:nvSpPr>
          <p:cNvPr id="22" name="TextBox 21"/>
          <p:cNvSpPr txBox="1"/>
          <p:nvPr/>
        </p:nvSpPr>
        <p:spPr>
          <a:xfrm>
            <a:off x="3630168" y="1552563"/>
            <a:ext cx="8058881" cy="290535"/>
          </a:xfrm>
          <a:prstGeom prst="rect">
            <a:avLst/>
          </a:prstGeom>
          <a:noFill/>
        </p:spPr>
        <p:txBody>
          <a:bodyPr wrap="square" anchor="t" lIns="0" tIns="0" rIns="0" bIns="0">
            <a:noAutofit/>
          </a:bodyPr>
          <a:lstStyle/>
          <a:p>
            <a:pPr algn="l">
              <a:lnSpc>
                <a:spcPct val="116000"/>
              </a:lnSpc>
            </a:pPr>
            <a:r>
              <a:rPr sz="840" b="0" spc="-18">
                <a:solidFill>
                  <a:srgbClr val="0A1E3C"/>
                </a:solidFill>
                <a:latin typeface="Arial"/>
              </a:rPr>
              <a:t>Amazon investing AU$20 billion to expand data center infrastructure in Australia (2025–29; &gt;170 MW purchased across three solar farms in Victoria and Queensland)</a:t>
            </a:r>
          </a:p>
          <a:p>
            <a:pPr algn="l">
              <a:lnSpc>
                <a:spcPct val="116000"/>
              </a:lnSpc>
            </a:pPr>
            <a:r>
              <a:rPr sz="700" b="0">
                <a:solidFill>
                  <a:srgbClr val="5B6B84"/>
                </a:solidFill>
                <a:latin typeface="Arial"/>
              </a:rPr>
              <a:t>aboutamazon.com/news/aws/amazon-data-center-investment-in-australia</a:t>
            </a:r>
          </a:p>
        </p:txBody>
      </p:sp>
      <p:sp>
        <p:nvSpPr>
          <p:cNvPr id="23" name="Rectangle 22"/>
          <p:cNvSpPr/>
          <p:nvPr/>
        </p:nvSpPr>
        <p:spPr>
          <a:xfrm>
            <a:off x="502920" y="1866722"/>
            <a:ext cx="11186129" cy="7620"/>
          </a:xfrm>
          <a:prstGeom prst="rect">
            <a:avLst/>
          </a:prstGeom>
          <a:solidFill>
            <a:srgbClr val="D7DEE9"/>
          </a:solidFill>
          <a:ln>
            <a:noFill/>
          </a:ln>
          <a:effectLst/>
        </p:spPr>
        <p:txBody>
          <a:bodyPr rtlCol="0" anchor="ctr" wrap="square">
            <a:noAutofit/>
          </a:bodyPr>
          <a:lstStyle/>
          <a:p>
            <a:pPr algn="ctr"/>
          </a:p>
        </p:txBody>
      </p:sp>
      <p:sp>
        <p:nvSpPr>
          <p:cNvPr id="24" name="src-num"/>
          <p:cNvSpPr txBox="1"/>
          <p:nvPr/>
        </p:nvSpPr>
        <p:spPr>
          <a:xfrm>
            <a:off x="502920" y="1886687"/>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112</a:t>
            </a:r>
          </a:p>
        </p:txBody>
      </p:sp>
      <p:sp>
        <p:nvSpPr>
          <p:cNvPr id="25" name="TextBox 24"/>
          <p:cNvSpPr txBox="1"/>
          <p:nvPr/>
        </p:nvSpPr>
        <p:spPr>
          <a:xfrm>
            <a:off x="978408" y="1886687"/>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Microsoft</a:t>
            </a:r>
          </a:p>
          <a:p>
            <a:pPr algn="l">
              <a:lnSpc>
                <a:spcPct val="116000"/>
              </a:lnSpc>
            </a:pPr>
            <a:r>
              <a:rPr sz="700" b="0">
                <a:solidFill>
                  <a:srgbClr val="5B6B84"/>
                </a:solidFill>
                <a:latin typeface="Arial"/>
              </a:rPr>
              <a:t>23 Apr 2026</a:t>
            </a:r>
          </a:p>
        </p:txBody>
      </p:sp>
      <p:sp>
        <p:nvSpPr>
          <p:cNvPr id="26" name="TextBox 25"/>
          <p:cNvSpPr txBox="1"/>
          <p:nvPr/>
        </p:nvSpPr>
        <p:spPr>
          <a:xfrm>
            <a:off x="3630168" y="1886687"/>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A$25 billion investment in Australian AI infrastructure, security and skills (footprint to expand more than 140% by end-2029)</a:t>
            </a:r>
          </a:p>
          <a:p>
            <a:pPr algn="l">
              <a:lnSpc>
                <a:spcPct val="116000"/>
              </a:lnSpc>
            </a:pPr>
            <a:r>
              <a:rPr sz="700" b="0">
                <a:solidFill>
                  <a:srgbClr val="5B6B84"/>
                </a:solidFill>
                <a:latin typeface="Arial"/>
              </a:rPr>
              <a:t>news.microsoft.com/source/asia/features/investing-in-australias-ai-future/</a:t>
            </a:r>
          </a:p>
        </p:txBody>
      </p:sp>
      <p:sp>
        <p:nvSpPr>
          <p:cNvPr id="27" name="Rectangle 26"/>
          <p:cNvSpPr/>
          <p:nvPr/>
        </p:nvSpPr>
        <p:spPr>
          <a:xfrm>
            <a:off x="502920" y="2200846"/>
            <a:ext cx="11186129" cy="7620"/>
          </a:xfrm>
          <a:prstGeom prst="rect">
            <a:avLst/>
          </a:prstGeom>
          <a:solidFill>
            <a:srgbClr val="D7DEE9"/>
          </a:solidFill>
          <a:ln>
            <a:noFill/>
          </a:ln>
          <a:effectLst/>
        </p:spPr>
        <p:txBody>
          <a:bodyPr rtlCol="0" anchor="ctr" wrap="square">
            <a:noAutofit/>
          </a:bodyPr>
          <a:lstStyle/>
          <a:p>
            <a:pPr algn="ctr"/>
          </a:p>
        </p:txBody>
      </p:sp>
      <p:sp>
        <p:nvSpPr>
          <p:cNvPr id="28" name="src-num"/>
          <p:cNvSpPr txBox="1"/>
          <p:nvPr/>
        </p:nvSpPr>
        <p:spPr>
          <a:xfrm>
            <a:off x="502920" y="2220812"/>
            <a:ext cx="329184" cy="439033"/>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113</a:t>
            </a:r>
          </a:p>
        </p:txBody>
      </p:sp>
      <p:sp>
        <p:nvSpPr>
          <p:cNvPr id="29" name="TextBox 28"/>
          <p:cNvSpPr txBox="1"/>
          <p:nvPr/>
        </p:nvSpPr>
        <p:spPr>
          <a:xfrm>
            <a:off x="978408" y="2220812"/>
            <a:ext cx="2487168" cy="439033"/>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Arizton (via ResearchAndMarkets)</a:t>
            </a:r>
          </a:p>
          <a:p>
            <a:pPr algn="l">
              <a:lnSpc>
                <a:spcPct val="116000"/>
              </a:lnSpc>
            </a:pPr>
            <a:r>
              <a:rPr sz="700" b="0">
                <a:solidFill>
                  <a:srgbClr val="5B6B84"/>
                </a:solidFill>
                <a:latin typeface="Arial"/>
              </a:rPr>
              <a:t>8th edition published Feb 2026; page updated Aug 2026; retrieved 21 Sep 2026</a:t>
            </a:r>
          </a:p>
        </p:txBody>
      </p:sp>
      <p:sp>
        <p:nvSpPr>
          <p:cNvPr id="30" name="TextBox 29"/>
          <p:cNvSpPr txBox="1"/>
          <p:nvPr/>
        </p:nvSpPr>
        <p:spPr>
          <a:xfrm>
            <a:off x="3630168" y="2220812"/>
            <a:ext cx="8058881" cy="439033"/>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Australia Data Center Market – Investment Analysis and Growth Opportunities 2026–2031 (US$4.22bn 2025 to US$9.02bn 2031; Arizton prints 13.52% CAGR, ResearchAndMarkets 13.50%; the endpoints imply 13.50%; investment basis)</a:t>
            </a:r>
          </a:p>
          <a:p>
            <a:pPr algn="l">
              <a:lnSpc>
                <a:spcPct val="116000"/>
              </a:lnSpc>
            </a:pPr>
            <a:r>
              <a:rPr sz="700" b="0">
                <a:solidFill>
                  <a:srgbClr val="5B6B84"/>
                </a:solidFill>
                <a:latin typeface="Arial"/>
              </a:rPr>
              <a:t>arizton.com/market-reports/australia-data-center-market-investment-analysis</a:t>
            </a:r>
          </a:p>
        </p:txBody>
      </p:sp>
      <p:sp>
        <p:nvSpPr>
          <p:cNvPr id="31" name="Rectangle 30"/>
          <p:cNvSpPr/>
          <p:nvPr/>
        </p:nvSpPr>
        <p:spPr>
          <a:xfrm>
            <a:off x="502920" y="2683469"/>
            <a:ext cx="11186129" cy="7620"/>
          </a:xfrm>
          <a:prstGeom prst="rect">
            <a:avLst/>
          </a:prstGeom>
          <a:solidFill>
            <a:srgbClr val="D7DEE9"/>
          </a:solidFill>
          <a:ln>
            <a:noFill/>
          </a:ln>
          <a:effectLst/>
        </p:spPr>
        <p:txBody>
          <a:bodyPr rtlCol="0" anchor="ctr" wrap="square">
            <a:noAutofit/>
          </a:bodyPr>
          <a:lstStyle/>
          <a:p>
            <a:pPr algn="ctr"/>
          </a:p>
        </p:txBody>
      </p:sp>
      <p:sp>
        <p:nvSpPr>
          <p:cNvPr id="32" name="src-num"/>
          <p:cNvSpPr txBox="1"/>
          <p:nvPr/>
        </p:nvSpPr>
        <p:spPr>
          <a:xfrm>
            <a:off x="502920" y="2703435"/>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114</a:t>
            </a:r>
          </a:p>
        </p:txBody>
      </p:sp>
      <p:sp>
        <p:nvSpPr>
          <p:cNvPr id="33" name="TextBox 32"/>
          <p:cNvSpPr txBox="1"/>
          <p:nvPr/>
        </p:nvSpPr>
        <p:spPr>
          <a:xfrm>
            <a:off x="978408" y="2703435"/>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CDC</a:t>
            </a:r>
          </a:p>
          <a:p>
            <a:pPr algn="l">
              <a:lnSpc>
                <a:spcPct val="116000"/>
              </a:lnSpc>
            </a:pPr>
            <a:r>
              <a:rPr sz="700" b="0">
                <a:solidFill>
                  <a:srgbClr val="5B6B84"/>
                </a:solidFill>
                <a:latin typeface="Arial"/>
              </a:rPr>
              <a:t>17 Feb 2025</a:t>
            </a:r>
          </a:p>
        </p:txBody>
      </p:sp>
      <p:sp>
        <p:nvSpPr>
          <p:cNvPr id="34" name="TextBox 33"/>
          <p:cNvSpPr txBox="1"/>
          <p:nvPr/>
        </p:nvSpPr>
        <p:spPr>
          <a:xfrm>
            <a:off x="3630168" y="2703435"/>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Media release on the A$2.7bn Laverton project, Melbourne south-west (150 MW first campus; &gt;A$2.7bn injected into the economy during construction)</a:t>
            </a:r>
          </a:p>
          <a:p>
            <a:pPr algn="l">
              <a:lnSpc>
                <a:spcPct val="116000"/>
              </a:lnSpc>
            </a:pPr>
            <a:r>
              <a:rPr sz="700" b="0">
                <a:solidFill>
                  <a:srgbClr val="5B6B84"/>
                </a:solidFill>
                <a:latin typeface="Arial"/>
              </a:rPr>
              <a:t>cdc.com/resources/news/cdc-brings-27bn-...-melbournes-south-west/</a:t>
            </a:r>
          </a:p>
        </p:txBody>
      </p:sp>
      <p:sp>
        <p:nvSpPr>
          <p:cNvPr id="35" name="Rectangle 34"/>
          <p:cNvSpPr/>
          <p:nvPr/>
        </p:nvSpPr>
        <p:spPr>
          <a:xfrm>
            <a:off x="502920" y="3017593"/>
            <a:ext cx="11186129" cy="7620"/>
          </a:xfrm>
          <a:prstGeom prst="rect">
            <a:avLst/>
          </a:prstGeom>
          <a:solidFill>
            <a:srgbClr val="D7DEE9"/>
          </a:solidFill>
          <a:ln>
            <a:noFill/>
          </a:ln>
          <a:effectLst/>
        </p:spPr>
        <p:txBody>
          <a:bodyPr rtlCol="0" anchor="ctr" wrap="square">
            <a:noAutofit/>
          </a:bodyPr>
          <a:lstStyle/>
          <a:p>
            <a:pPr algn="ctr"/>
          </a:p>
        </p:txBody>
      </p:sp>
      <p:sp>
        <p:nvSpPr>
          <p:cNvPr id="36" name="src-num"/>
          <p:cNvSpPr txBox="1"/>
          <p:nvPr/>
        </p:nvSpPr>
        <p:spPr>
          <a:xfrm>
            <a:off x="502920" y="3037559"/>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115</a:t>
            </a:r>
          </a:p>
        </p:txBody>
      </p:sp>
      <p:sp>
        <p:nvSpPr>
          <p:cNvPr id="37" name="TextBox 36"/>
          <p:cNvSpPr txBox="1"/>
          <p:nvPr/>
        </p:nvSpPr>
        <p:spPr>
          <a:xfrm>
            <a:off x="978408" y="3037559"/>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Infratil</a:t>
            </a:r>
          </a:p>
          <a:p>
            <a:pPr algn="l">
              <a:lnSpc>
                <a:spcPct val="116000"/>
              </a:lnSpc>
            </a:pPr>
            <a:r>
              <a:rPr sz="700" b="0">
                <a:solidFill>
                  <a:srgbClr val="5B6B84"/>
                </a:solidFill>
                <a:latin typeface="Arial"/>
              </a:rPr>
              <a:t>Apr 2026</a:t>
            </a:r>
          </a:p>
        </p:txBody>
      </p:sp>
      <p:sp>
        <p:nvSpPr>
          <p:cNvPr id="38" name="TextBox 37"/>
          <p:cNvSpPr txBox="1"/>
          <p:nvPr/>
        </p:nvSpPr>
        <p:spPr>
          <a:xfrm>
            <a:off x="3630168" y="3037559"/>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CDC Independent Valuation Update, 31 March 2026 (operating capacity: Canberra 156, Sydney 237, Melbourne 181, Auckland 98 MW)</a:t>
            </a:r>
          </a:p>
          <a:p>
            <a:pPr algn="l">
              <a:lnSpc>
                <a:spcPct val="116000"/>
              </a:lnSpc>
            </a:pPr>
            <a:r>
              <a:rPr sz="700" b="0">
                <a:solidFill>
                  <a:srgbClr val="5B6B84"/>
                </a:solidFill>
                <a:latin typeface="Arial"/>
              </a:rPr>
              <a:t>infratil.com/news/cdc-independent-valuation-31-march-2026/</a:t>
            </a:r>
          </a:p>
        </p:txBody>
      </p:sp>
      <p:sp>
        <p:nvSpPr>
          <p:cNvPr id="39" name="Rectangle 38"/>
          <p:cNvSpPr/>
          <p:nvPr/>
        </p:nvSpPr>
        <p:spPr>
          <a:xfrm>
            <a:off x="502920" y="3351717"/>
            <a:ext cx="11186129" cy="7620"/>
          </a:xfrm>
          <a:prstGeom prst="rect">
            <a:avLst/>
          </a:prstGeom>
          <a:solidFill>
            <a:srgbClr val="D7DEE9"/>
          </a:solidFill>
          <a:ln>
            <a:noFill/>
          </a:ln>
          <a:effectLst/>
        </p:spPr>
        <p:txBody>
          <a:bodyPr rtlCol="0" anchor="ctr" wrap="square">
            <a:noAutofit/>
          </a:bodyPr>
          <a:lstStyle/>
          <a:p>
            <a:pPr algn="ctr"/>
          </a:p>
        </p:txBody>
      </p:sp>
      <p:sp>
        <p:nvSpPr>
          <p:cNvPr id="40" name="src-num"/>
          <p:cNvSpPr txBox="1"/>
          <p:nvPr/>
        </p:nvSpPr>
        <p:spPr>
          <a:xfrm>
            <a:off x="502920" y="3371683"/>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116</a:t>
            </a:r>
          </a:p>
        </p:txBody>
      </p:sp>
      <p:sp>
        <p:nvSpPr>
          <p:cNvPr id="41" name="TextBox 40"/>
          <p:cNvSpPr txBox="1"/>
          <p:nvPr/>
        </p:nvSpPr>
        <p:spPr>
          <a:xfrm>
            <a:off x="978408" y="3371683"/>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AirTrunk</a:t>
            </a:r>
          </a:p>
          <a:p>
            <a:pPr algn="l">
              <a:lnSpc>
                <a:spcPct val="116000"/>
              </a:lnSpc>
            </a:pPr>
            <a:r>
              <a:rPr sz="700" b="0">
                <a:solidFill>
                  <a:srgbClr val="5B6B84"/>
                </a:solidFill>
                <a:latin typeface="Arial"/>
              </a:rPr>
              <a:t>24 Dec 2025</a:t>
            </a:r>
          </a:p>
        </p:txBody>
      </p:sp>
      <p:sp>
        <p:nvSpPr>
          <p:cNvPr id="42" name="TextBox 41"/>
          <p:cNvSpPr txBox="1"/>
          <p:nvPr/>
        </p:nvSpPr>
        <p:spPr>
          <a:xfrm>
            <a:off x="3630168" y="3371683"/>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AirTrunk expands Australian platform with a second hyperscale campus in Melbourne (MEL2 354+ MW; &gt;A$5bn; multi-phase construction)</a:t>
            </a:r>
          </a:p>
          <a:p>
            <a:pPr algn="l">
              <a:lnSpc>
                <a:spcPct val="116000"/>
              </a:lnSpc>
            </a:pPr>
            <a:r>
              <a:rPr sz="700" b="0">
                <a:solidFill>
                  <a:srgbClr val="5B6B84"/>
                </a:solidFill>
                <a:latin typeface="Arial"/>
              </a:rPr>
              <a:t>airtrunk.com/airtrunk-expands-australian-platform-.../</a:t>
            </a:r>
          </a:p>
        </p:txBody>
      </p:sp>
      <p:sp>
        <p:nvSpPr>
          <p:cNvPr id="43" name="Rectangle 42"/>
          <p:cNvSpPr/>
          <p:nvPr/>
        </p:nvSpPr>
        <p:spPr>
          <a:xfrm>
            <a:off x="502920" y="3685842"/>
            <a:ext cx="11186129" cy="7620"/>
          </a:xfrm>
          <a:prstGeom prst="rect">
            <a:avLst/>
          </a:prstGeom>
          <a:solidFill>
            <a:srgbClr val="D7DEE9"/>
          </a:solidFill>
          <a:ln>
            <a:noFill/>
          </a:ln>
          <a:effectLst/>
        </p:spPr>
        <p:txBody>
          <a:bodyPr rtlCol="0" anchor="ctr" wrap="square">
            <a:noAutofit/>
          </a:bodyPr>
          <a:lstStyle/>
          <a:p>
            <a:pPr algn="ctr"/>
          </a:p>
        </p:txBody>
      </p:sp>
      <p:sp>
        <p:nvSpPr>
          <p:cNvPr id="44" name="src-num"/>
          <p:cNvSpPr txBox="1"/>
          <p:nvPr/>
        </p:nvSpPr>
        <p:spPr>
          <a:xfrm>
            <a:off x="502920" y="3705807"/>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117</a:t>
            </a:r>
          </a:p>
        </p:txBody>
      </p:sp>
      <p:sp>
        <p:nvSpPr>
          <p:cNvPr id="45" name="TextBox 44"/>
          <p:cNvSpPr txBox="1"/>
          <p:nvPr/>
        </p:nvSpPr>
        <p:spPr>
          <a:xfrm>
            <a:off x="978408" y="3705807"/>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CRN Australia (Athina Mallis)</a:t>
            </a:r>
          </a:p>
          <a:p>
            <a:pPr algn="l">
              <a:lnSpc>
                <a:spcPct val="116000"/>
              </a:lnSpc>
            </a:pPr>
            <a:r>
              <a:rPr sz="700" b="0">
                <a:solidFill>
                  <a:srgbClr val="5B6B84"/>
                </a:solidFill>
                <a:latin typeface="Arial"/>
              </a:rPr>
              <a:t>6 Jan 2026</a:t>
            </a:r>
          </a:p>
        </p:txBody>
      </p:sp>
      <p:sp>
        <p:nvSpPr>
          <p:cNvPr id="46" name="TextBox 45"/>
          <p:cNvSpPr txBox="1"/>
          <p:nvPr/>
        </p:nvSpPr>
        <p:spPr>
          <a:xfrm>
            <a:off x="3630168" y="3705807"/>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AirTrunk unveils second Melbourne campus, scheduled to open in the second half of 2027</a:t>
            </a:r>
          </a:p>
          <a:p>
            <a:pPr algn="l">
              <a:lnSpc>
                <a:spcPct val="116000"/>
              </a:lnSpc>
            </a:pPr>
            <a:r>
              <a:rPr sz="700" b="0">
                <a:solidFill>
                  <a:srgbClr val="5B6B84"/>
                </a:solidFill>
                <a:latin typeface="Arial"/>
              </a:rPr>
              <a:t>crn.com.au/news/2026/data-centre/airtrunk-new-melbourne-location-mel2</a:t>
            </a:r>
          </a:p>
        </p:txBody>
      </p:sp>
      <p:sp>
        <p:nvSpPr>
          <p:cNvPr id="47" name="Rectangle 46"/>
          <p:cNvSpPr/>
          <p:nvPr/>
        </p:nvSpPr>
        <p:spPr>
          <a:xfrm>
            <a:off x="502920" y="4019966"/>
            <a:ext cx="11186129" cy="7620"/>
          </a:xfrm>
          <a:prstGeom prst="rect">
            <a:avLst/>
          </a:prstGeom>
          <a:solidFill>
            <a:srgbClr val="D7DEE9"/>
          </a:solidFill>
          <a:ln>
            <a:noFill/>
          </a:ln>
          <a:effectLst/>
        </p:spPr>
        <p:txBody>
          <a:bodyPr rtlCol="0" anchor="ctr" wrap="square">
            <a:noAutofit/>
          </a:bodyPr>
          <a:lstStyle/>
          <a:p>
            <a:pPr algn="ctr"/>
          </a:p>
        </p:txBody>
      </p:sp>
      <p:sp>
        <p:nvSpPr>
          <p:cNvPr id="48" name="src-num"/>
          <p:cNvSpPr txBox="1"/>
          <p:nvPr/>
        </p:nvSpPr>
        <p:spPr>
          <a:xfrm>
            <a:off x="502920" y="4039932"/>
            <a:ext cx="329184" cy="587532"/>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118</a:t>
            </a:r>
          </a:p>
        </p:txBody>
      </p:sp>
      <p:sp>
        <p:nvSpPr>
          <p:cNvPr id="49" name="TextBox 48"/>
          <p:cNvSpPr txBox="1"/>
          <p:nvPr/>
        </p:nvSpPr>
        <p:spPr>
          <a:xfrm>
            <a:off x="978408" y="4039932"/>
            <a:ext cx="2487168" cy="587532"/>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AirTrunk</a:t>
            </a:r>
          </a:p>
          <a:p>
            <a:pPr algn="l">
              <a:lnSpc>
                <a:spcPct val="116000"/>
              </a:lnSpc>
            </a:pPr>
            <a:r>
              <a:rPr sz="700" b="0">
                <a:solidFill>
                  <a:srgbClr val="5B6B84"/>
                </a:solidFill>
                <a:latin typeface="Arial"/>
              </a:rPr>
              <a:t>live pages; retrieved 21 Sep 2026</a:t>
            </a:r>
          </a:p>
        </p:txBody>
      </p:sp>
      <p:sp>
        <p:nvSpPr>
          <p:cNvPr id="50" name="TextBox 49"/>
          <p:cNvSpPr txBox="1"/>
          <p:nvPr/>
        </p:nvSpPr>
        <p:spPr>
          <a:xfrm>
            <a:off x="3630168" y="4039932"/>
            <a:ext cx="8058881" cy="587532"/>
          </a:xfrm>
          <a:prstGeom prst="rect">
            <a:avLst/>
          </a:prstGeom>
          <a:noFill/>
        </p:spPr>
        <p:txBody>
          <a:bodyPr wrap="square" anchor="t" lIns="0" tIns="0" rIns="0" bIns="0">
            <a:noAutofit/>
          </a:bodyPr>
          <a:lstStyle/>
          <a:p>
            <a:pPr algn="l">
              <a:lnSpc>
                <a:spcPct val="116000"/>
              </a:lnSpc>
            </a:pPr>
            <a:r>
              <a:rPr sz="840" b="0" spc="-18">
                <a:solidFill>
                  <a:srgbClr val="0A1E3C"/>
                </a:solidFill>
                <a:latin typeface="Arial"/>
              </a:rPr>
              <a:t>Australian campus pages, each stating a total capacity: SYD1 130+ MW, SYD2 120+ MW, SYD3 400+ MW, MEL1 185+ MW, summing to 835+ MW, or 1,189+ MW with MEL2 354+ MW. The Australia page of the same site states 755+ MW. Conflict named on page 39; neither figure is defined and neither is stated as operating capacity</a:t>
            </a:r>
          </a:p>
          <a:p>
            <a:pPr algn="l">
              <a:lnSpc>
                <a:spcPct val="116000"/>
              </a:lnSpc>
            </a:pPr>
            <a:r>
              <a:rPr sz="700" b="0">
                <a:solidFill>
                  <a:srgbClr val="5B6B84"/>
                </a:solidFill>
                <a:latin typeface="Arial"/>
              </a:rPr>
              <a:t>airtrunk.com/location/australia/</a:t>
            </a:r>
          </a:p>
        </p:txBody>
      </p:sp>
      <p:sp>
        <p:nvSpPr>
          <p:cNvPr id="51" name="Rectangle 50"/>
          <p:cNvSpPr/>
          <p:nvPr/>
        </p:nvSpPr>
        <p:spPr>
          <a:xfrm>
            <a:off x="502920" y="4651087"/>
            <a:ext cx="11186129" cy="7620"/>
          </a:xfrm>
          <a:prstGeom prst="rect">
            <a:avLst/>
          </a:prstGeom>
          <a:solidFill>
            <a:srgbClr val="D7DEE9"/>
          </a:solidFill>
          <a:ln>
            <a:noFill/>
          </a:ln>
          <a:effectLst/>
        </p:spPr>
        <p:txBody>
          <a:bodyPr rtlCol="0" anchor="ctr" wrap="square">
            <a:noAutofit/>
          </a:bodyPr>
          <a:lstStyle/>
          <a:p>
            <a:pPr algn="ctr"/>
          </a:p>
        </p:txBody>
      </p:sp>
      <p:sp>
        <p:nvSpPr>
          <p:cNvPr id="52" name="src-num"/>
          <p:cNvSpPr txBox="1"/>
          <p:nvPr/>
        </p:nvSpPr>
        <p:spPr>
          <a:xfrm>
            <a:off x="502920" y="4671053"/>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119</a:t>
            </a:r>
          </a:p>
        </p:txBody>
      </p:sp>
      <p:sp>
        <p:nvSpPr>
          <p:cNvPr id="53" name="TextBox 52"/>
          <p:cNvSpPr txBox="1"/>
          <p:nvPr/>
        </p:nvSpPr>
        <p:spPr>
          <a:xfrm>
            <a:off x="978408" y="4671053"/>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Utility Dive</a:t>
            </a:r>
          </a:p>
          <a:p>
            <a:pPr algn="l">
              <a:lnSpc>
                <a:spcPct val="116000"/>
              </a:lnSpc>
            </a:pPr>
            <a:r>
              <a:rPr sz="700" b="0">
                <a:solidFill>
                  <a:srgbClr val="5B6B84"/>
                </a:solidFill>
                <a:latin typeface="Arial"/>
              </a:rPr>
              <a:t>26 Mar 2026</a:t>
            </a:r>
          </a:p>
        </p:txBody>
      </p:sp>
      <p:sp>
        <p:nvSpPr>
          <p:cNvPr id="54" name="TextBox 53"/>
          <p:cNvSpPr txBox="1"/>
          <p:nvPr/>
        </p:nvSpPr>
        <p:spPr>
          <a:xfrm>
            <a:off x="3630168" y="4671053"/>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More than 50 GW of US data centre capacity operating at end-2025 (FERC 2025 State of the Markets)</a:t>
            </a:r>
          </a:p>
          <a:p>
            <a:pPr algn="l">
              <a:lnSpc>
                <a:spcPct val="116000"/>
              </a:lnSpc>
            </a:pPr>
            <a:r>
              <a:rPr sz="700" b="0">
                <a:solidFill>
                  <a:srgbClr val="5B6B84"/>
                </a:solidFill>
                <a:latin typeface="Arial"/>
              </a:rPr>
              <a:t>utilitydive.com/news/data-centers-miso-ferc-market-report/815831/</a:t>
            </a:r>
          </a:p>
        </p:txBody>
      </p:sp>
      <p:sp>
        <p:nvSpPr>
          <p:cNvPr id="55" name="Rectangle 54"/>
          <p:cNvSpPr/>
          <p:nvPr/>
        </p:nvSpPr>
        <p:spPr>
          <a:xfrm>
            <a:off x="502920" y="4985212"/>
            <a:ext cx="11186129" cy="7620"/>
          </a:xfrm>
          <a:prstGeom prst="rect">
            <a:avLst/>
          </a:prstGeom>
          <a:solidFill>
            <a:srgbClr val="D7DEE9"/>
          </a:solidFill>
          <a:ln>
            <a:noFill/>
          </a:ln>
          <a:effectLst/>
        </p:spPr>
        <p:txBody>
          <a:bodyPr rtlCol="0" anchor="ctr" wrap="square">
            <a:noAutofit/>
          </a:bodyPr>
          <a:lstStyle/>
          <a:p>
            <a:pPr algn="ctr"/>
          </a:p>
        </p:txBody>
      </p:sp>
      <p:sp>
        <p:nvSpPr>
          <p:cNvPr id="56" name="src-num"/>
          <p:cNvSpPr txBox="1"/>
          <p:nvPr/>
        </p:nvSpPr>
        <p:spPr>
          <a:xfrm>
            <a:off x="502920" y="5005177"/>
            <a:ext cx="329184" cy="290535"/>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120</a:t>
            </a:r>
          </a:p>
        </p:txBody>
      </p:sp>
      <p:sp>
        <p:nvSpPr>
          <p:cNvPr id="57" name="TextBox 56"/>
          <p:cNvSpPr txBox="1"/>
          <p:nvPr/>
        </p:nvSpPr>
        <p:spPr>
          <a:xfrm>
            <a:off x="978408" y="5005177"/>
            <a:ext cx="2487168" cy="290535"/>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Goodman Group</a:t>
            </a:r>
          </a:p>
          <a:p>
            <a:pPr algn="l">
              <a:lnSpc>
                <a:spcPct val="116000"/>
              </a:lnSpc>
            </a:pPr>
            <a:r>
              <a:rPr sz="700" b="0">
                <a:solidFill>
                  <a:srgbClr val="5B6B84"/>
                </a:solidFill>
                <a:latin typeface="Arial"/>
              </a:rPr>
              <a:t>22 Dec 2025</a:t>
            </a:r>
          </a:p>
        </p:txBody>
      </p:sp>
      <p:sp>
        <p:nvSpPr>
          <p:cNvPr id="58" name="TextBox 57"/>
          <p:cNvSpPr txBox="1"/>
          <p:nvPr/>
        </p:nvSpPr>
        <p:spPr>
          <a:xfrm>
            <a:off x="3630168" y="5005177"/>
            <a:ext cx="8058881" cy="290535"/>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CPP Investments and Goodman launch A$14 billion (EUR 8 billion) European data centre Partnership, 50/50</a:t>
            </a:r>
          </a:p>
          <a:p>
            <a:pPr algn="l">
              <a:lnSpc>
                <a:spcPct val="116000"/>
              </a:lnSpc>
            </a:pPr>
            <a:r>
              <a:rPr sz="700" b="0">
                <a:solidFill>
                  <a:srgbClr val="5B6B84"/>
                </a:solidFill>
                <a:latin typeface="Arial"/>
              </a:rPr>
              <a:t>goodman.com/investor-centre/announcements-media/2025/...</a:t>
            </a:r>
          </a:p>
        </p:txBody>
      </p:sp>
      <p:sp>
        <p:nvSpPr>
          <p:cNvPr id="59" name="Rectangle 58"/>
          <p:cNvSpPr/>
          <p:nvPr/>
        </p:nvSpPr>
        <p:spPr>
          <a:xfrm>
            <a:off x="502920" y="5319336"/>
            <a:ext cx="11186129" cy="7620"/>
          </a:xfrm>
          <a:prstGeom prst="rect">
            <a:avLst/>
          </a:prstGeom>
          <a:solidFill>
            <a:srgbClr val="D7DEE9"/>
          </a:solidFill>
          <a:ln>
            <a:noFill/>
          </a:ln>
          <a:effectLst/>
        </p:spPr>
        <p:txBody>
          <a:bodyPr rtlCol="0" anchor="ctr" wrap="square">
            <a:noAutofit/>
          </a:bodyPr>
          <a:lstStyle/>
          <a:p>
            <a:pPr algn="ctr"/>
          </a:p>
        </p:txBody>
      </p:sp>
      <p:sp>
        <p:nvSpPr>
          <p:cNvPr id="60" name="src-num"/>
          <p:cNvSpPr txBox="1"/>
          <p:nvPr/>
        </p:nvSpPr>
        <p:spPr>
          <a:xfrm>
            <a:off x="502920" y="5339302"/>
            <a:ext cx="329184" cy="587532"/>
          </a:xfrm>
          <a:prstGeom prst="rect">
            <a:avLst/>
          </a:prstGeom>
          <a:noFill/>
        </p:spPr>
        <p:txBody>
          <a:bodyPr wrap="square" anchor="t" lIns="0" tIns="0" rIns="0" bIns="0">
            <a:noAutofit/>
          </a:bodyPr>
          <a:lstStyle/>
          <a:p>
            <a:pPr algn="r">
              <a:lnSpc>
                <a:spcPct val="116000"/>
              </a:lnSpc>
            </a:pPr>
            <a:r>
              <a:rPr sz="840" b="1">
                <a:solidFill>
                  <a:srgbClr val="0A1E3C"/>
                </a:solidFill>
                <a:latin typeface="Arial"/>
              </a:rPr>
              <a:t>121</a:t>
            </a:r>
          </a:p>
        </p:txBody>
      </p:sp>
      <p:sp>
        <p:nvSpPr>
          <p:cNvPr id="61" name="TextBox 60"/>
          <p:cNvSpPr txBox="1"/>
          <p:nvPr/>
        </p:nvSpPr>
        <p:spPr>
          <a:xfrm>
            <a:off x="978408" y="5339302"/>
            <a:ext cx="2487168" cy="587532"/>
          </a:xfrm>
          <a:prstGeom prst="rect">
            <a:avLst/>
          </a:prstGeom>
          <a:noFill/>
        </p:spPr>
        <p:txBody>
          <a:bodyPr wrap="square" anchor="t" lIns="0" tIns="0" rIns="0" bIns="0">
            <a:noAutofit/>
          </a:bodyPr>
          <a:lstStyle/>
          <a:p>
            <a:pPr algn="l">
              <a:lnSpc>
                <a:spcPct val="116000"/>
              </a:lnSpc>
            </a:pPr>
            <a:r>
              <a:rPr sz="840" b="1">
                <a:solidFill>
                  <a:srgbClr val="0A1E3C"/>
                </a:solidFill>
                <a:latin typeface="Arial"/>
              </a:rPr>
              <a:t>Goodman Group via Kalkine Media</a:t>
            </a:r>
          </a:p>
          <a:p>
            <a:pPr algn="l">
              <a:lnSpc>
                <a:spcPct val="116000"/>
              </a:lnSpc>
            </a:pPr>
            <a:r>
              <a:rPr sz="700" b="0">
                <a:solidFill>
                  <a:srgbClr val="5B6B84"/>
                </a:solidFill>
                <a:latin typeface="Arial"/>
              </a:rPr>
              <a:t>20 Aug 2026</a:t>
            </a:r>
          </a:p>
        </p:txBody>
      </p:sp>
      <p:sp>
        <p:nvSpPr>
          <p:cNvPr id="62" name="TextBox 61"/>
          <p:cNvSpPr txBox="1"/>
          <p:nvPr/>
        </p:nvSpPr>
        <p:spPr>
          <a:xfrm>
            <a:off x="3630168" y="5339302"/>
            <a:ext cx="8058881" cy="587532"/>
          </a:xfrm>
          <a:prstGeom prst="rect">
            <a:avLst/>
          </a:prstGeom>
          <a:noFill/>
        </p:spPr>
        <p:txBody>
          <a:bodyPr wrap="square" anchor="t" lIns="0" tIns="0" rIns="0" bIns="0">
            <a:noAutofit/>
          </a:bodyPr>
          <a:lstStyle/>
          <a:p>
            <a:pPr algn="l">
              <a:lnSpc>
                <a:spcPct val="116000"/>
              </a:lnSpc>
            </a:pPr>
            <a:r>
              <a:rPr sz="840" b="0">
                <a:solidFill>
                  <a:srgbClr val="0A1E3C"/>
                </a:solidFill>
                <a:latin typeface="Arial"/>
              </a:rPr>
              <a:t>FY26 results: development work in progress A$19.7bn at 30 Jun 2026, up 53%, over 50 projects in 12 countries; data centres 78% of WIP, from 57% at FY25; forecast development yield on cost 8.2%, FY26 commencements 9.2%; global power bank 6.4 GW across 16 cities, 3.6 GW secured and 2.8 GW in advanced procurement; Australian development partnership anticipated in 1H FY27</a:t>
            </a:r>
          </a:p>
          <a:p>
            <a:pPr algn="l">
              <a:lnSpc>
                <a:spcPct val="116000"/>
              </a:lnSpc>
            </a:pPr>
            <a:r>
              <a:rPr sz="700" b="0">
                <a:solidFill>
                  <a:srgbClr val="5B6B84"/>
                </a:solidFill>
                <a:latin typeface="Arial"/>
              </a:rPr>
              <a:t>kalkinemedia.com/au/news/announcements/goodman-group-posts-.../</a:t>
            </a:r>
          </a:p>
        </p:txBody>
      </p:sp>
      <p:sp>
        <p:nvSpPr>
          <p:cNvPr id="63" name="Rectangle 62"/>
          <p:cNvSpPr/>
          <p:nvPr/>
        </p:nvSpPr>
        <p:spPr>
          <a:xfrm>
            <a:off x="502920" y="5950457"/>
            <a:ext cx="11186129" cy="11430"/>
          </a:xfrm>
          <a:prstGeom prst="rect">
            <a:avLst/>
          </a:prstGeom>
          <a:solidFill>
            <a:srgbClr val="0A1E3C"/>
          </a:solidFill>
          <a:ln>
            <a:noFill/>
          </a:ln>
          <a:effectLst/>
        </p:spPr>
        <p:txBody>
          <a:bodyPr rtlCol="0" anchor="ctr" wrap="square">
            <a:noAutofit/>
          </a:bodyPr>
          <a:lstStyle/>
          <a:p>
            <a:pPr algn="ct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155448"/>
            <a:ext cx="1188720" cy="182880"/>
          </a:xfrm>
          <a:prstGeom prst="rect">
            <a:avLst/>
          </a:prstGeom>
          <a:noFill/>
        </p:spPr>
        <p:txBody>
          <a:bodyPr wrap="square" anchor="t" lIns="0" tIns="0" rIns="0" bIns="0">
            <a:noAutofit/>
          </a:bodyPr>
          <a:lstStyle/>
          <a:p>
            <a:r>
              <a:rPr sz="800" b="1" spc="110">
                <a:solidFill>
                  <a:srgbClr val="0A1E3C"/>
                </a:solidFill>
                <a:latin typeface="Arial"/>
              </a:rPr>
              <a:t>INASHANU</a:t>
            </a:r>
          </a:p>
        </p:txBody>
      </p:sp>
      <p:sp>
        <p:nvSpPr>
          <p:cNvPr id="3" name="TextBox 2"/>
          <p:cNvSpPr txBox="1"/>
          <p:nvPr/>
        </p:nvSpPr>
        <p:spPr>
          <a:xfrm>
            <a:off x="1737360" y="155448"/>
            <a:ext cx="6583680" cy="182880"/>
          </a:xfrm>
          <a:prstGeom prst="rect">
            <a:avLst/>
          </a:prstGeom>
          <a:noFill/>
        </p:spPr>
        <p:txBody>
          <a:bodyPr wrap="square" anchor="t" lIns="0" tIns="0" rIns="0" bIns="0">
            <a:noAutofit/>
          </a:bodyPr>
          <a:lstStyle/>
          <a:p>
            <a:r>
              <a:rPr sz="800" b="0">
                <a:solidFill>
                  <a:srgbClr val="5B6B84"/>
                </a:solidFill>
                <a:latin typeface="Arial"/>
              </a:rPr>
              <a:t>Industry Primer  ·  Australian Data Centres  ·  September 2026</a:t>
            </a:r>
          </a:p>
        </p:txBody>
      </p:sp>
      <p:sp>
        <p:nvSpPr>
          <p:cNvPr id="4" name="TextBox 3"/>
          <p:cNvSpPr txBox="1"/>
          <p:nvPr/>
        </p:nvSpPr>
        <p:spPr>
          <a:xfrm>
            <a:off x="7665689" y="155448"/>
            <a:ext cx="4023360" cy="182880"/>
          </a:xfrm>
          <a:prstGeom prst="rect">
            <a:avLst/>
          </a:prstGeom>
          <a:noFill/>
        </p:spPr>
        <p:txBody>
          <a:bodyPr wrap="square" anchor="t" lIns="0" tIns="0" rIns="0" bIns="0">
            <a:noAutofit/>
          </a:bodyPr>
          <a:lstStyle/>
          <a:p>
            <a:pPr algn="r"/>
            <a:r>
              <a:rPr sz="800" b="1">
                <a:solidFill>
                  <a:srgbClr val="C2410C"/>
                </a:solidFill>
                <a:latin typeface="Arial"/>
              </a:rPr>
              <a:t>Disclaimer</a:t>
            </a:r>
          </a:p>
        </p:txBody>
      </p:sp>
      <p:sp>
        <p:nvSpPr>
          <p:cNvPr id="5" name="Rectangle 4"/>
          <p:cNvSpPr/>
          <p:nvPr/>
        </p:nvSpPr>
        <p:spPr>
          <a:xfrm>
            <a:off x="502920" y="384048"/>
            <a:ext cx="11186129"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6" name="Rectangle 5"/>
          <p:cNvSpPr/>
          <p:nvPr/>
        </p:nvSpPr>
        <p:spPr>
          <a:xfrm>
            <a:off x="502920" y="6428232"/>
            <a:ext cx="11186129" cy="11430"/>
          </a:xfrm>
          <a:prstGeom prst="rect">
            <a:avLst/>
          </a:prstGeom>
          <a:solidFill>
            <a:srgbClr val="E9EEF5"/>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7" name="TextBox 6"/>
          <p:cNvSpPr txBox="1"/>
          <p:nvPr/>
        </p:nvSpPr>
        <p:spPr>
          <a:xfrm>
            <a:off x="502920" y="6492240"/>
            <a:ext cx="9326880" cy="164592"/>
          </a:xfrm>
          <a:prstGeom prst="rect">
            <a:avLst/>
          </a:prstGeom>
          <a:noFill/>
        </p:spPr>
        <p:txBody>
          <a:bodyPr wrap="square" anchor="t" lIns="0" tIns="0" rIns="0" bIns="0">
            <a:noAutofit/>
          </a:bodyPr>
          <a:lstStyle/>
          <a:p>
            <a:r>
              <a:rPr sz="730" b="0">
                <a:solidFill>
                  <a:srgbClr val="8A99B0"/>
                </a:solidFill>
                <a:latin typeface="Arial"/>
              </a:rPr>
              <a:t>SAMPLE – prepared to demonstrate inashanu methodology. Research &amp; analysis only; not financial product advice.</a:t>
            </a:r>
          </a:p>
        </p:txBody>
      </p:sp>
      <p:sp>
        <p:nvSpPr>
          <p:cNvPr id="8" name="TextBox 7"/>
          <p:cNvSpPr txBox="1"/>
          <p:nvPr/>
        </p:nvSpPr>
        <p:spPr>
          <a:xfrm>
            <a:off x="10774649" y="6492240"/>
            <a:ext cx="914400" cy="164592"/>
          </a:xfrm>
          <a:prstGeom prst="rect">
            <a:avLst/>
          </a:prstGeom>
          <a:noFill/>
        </p:spPr>
        <p:txBody>
          <a:bodyPr wrap="square" anchor="t" lIns="0" tIns="0" rIns="0" bIns="0">
            <a:noAutofit/>
          </a:bodyPr>
          <a:lstStyle/>
          <a:p>
            <a:pPr algn="r"/>
            <a:r>
              <a:rPr sz="730" b="1">
                <a:solidFill>
                  <a:srgbClr val="5B6B84"/>
                </a:solidFill>
                <a:latin typeface="Arial"/>
              </a:rPr>
              <a:t>85</a:t>
            </a:r>
          </a:p>
        </p:txBody>
      </p:sp>
      <p:sp>
        <p:nvSpPr>
          <p:cNvPr id="9" name="TextBox 8"/>
          <p:cNvSpPr txBox="1"/>
          <p:nvPr/>
        </p:nvSpPr>
        <p:spPr>
          <a:xfrm>
            <a:off x="502920" y="576072"/>
            <a:ext cx="11186129" cy="155448"/>
          </a:xfrm>
          <a:prstGeom prst="rect">
            <a:avLst/>
          </a:prstGeom>
          <a:noFill/>
        </p:spPr>
        <p:txBody>
          <a:bodyPr wrap="square" anchor="t" lIns="0" tIns="0" rIns="0" bIns="0">
            <a:noAutofit/>
          </a:bodyPr>
          <a:lstStyle/>
          <a:p>
            <a:r>
              <a:rPr sz="800" b="1" spc="80">
                <a:solidFill>
                  <a:srgbClr val="C2410C"/>
                </a:solidFill>
                <a:latin typeface="Arial"/>
              </a:rPr>
              <a:t>IMPORTANT NOTICE</a:t>
            </a:r>
          </a:p>
        </p:txBody>
      </p:sp>
      <p:sp>
        <p:nvSpPr>
          <p:cNvPr id="10" name="TextBox 9"/>
          <p:cNvSpPr txBox="1"/>
          <p:nvPr/>
        </p:nvSpPr>
        <p:spPr>
          <a:xfrm>
            <a:off x="502920" y="795528"/>
            <a:ext cx="11186129" cy="390144"/>
          </a:xfrm>
          <a:prstGeom prst="rect">
            <a:avLst/>
          </a:prstGeom>
          <a:noFill/>
        </p:spPr>
        <p:txBody>
          <a:bodyPr wrap="square" anchor="t" lIns="0" tIns="0" rIns="0" bIns="0">
            <a:noAutofit/>
          </a:bodyPr>
          <a:lstStyle/>
          <a:p>
            <a:pPr algn="l">
              <a:lnSpc>
                <a:spcPct val="122000"/>
              </a:lnSpc>
              <a:spcAft>
                <a:spcPts val="0"/>
              </a:spcAft>
            </a:pPr>
            <a:r>
              <a:rPr sz="2000" b="1">
                <a:solidFill>
                  <a:srgbClr val="0A1E3C"/>
                </a:solidFill>
                <a:latin typeface="Georgia"/>
              </a:rPr>
              <a:t>Sample deliverable: research and analysis only</a:t>
            </a:r>
          </a:p>
        </p:txBody>
      </p:sp>
      <p:sp>
        <p:nvSpPr>
          <p:cNvPr id="11" name="Rectangle 10"/>
          <p:cNvSpPr/>
          <p:nvPr/>
        </p:nvSpPr>
        <p:spPr>
          <a:xfrm>
            <a:off x="502920" y="1197864"/>
            <a:ext cx="566928" cy="29260"/>
          </a:xfrm>
          <a:prstGeom prst="rect">
            <a:avLst/>
          </a:prstGeom>
          <a:solidFill>
            <a:srgbClr val="C2410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2" name="Rectangle 11"/>
          <p:cNvSpPr/>
          <p:nvPr/>
        </p:nvSpPr>
        <p:spPr>
          <a:xfrm>
            <a:off x="1161288" y="1208836"/>
            <a:ext cx="10527761" cy="11430"/>
          </a:xfrm>
          <a:prstGeom prst="rect">
            <a:avLst/>
          </a:prstGeom>
          <a:solidFill>
            <a:srgbClr val="D7DEE9"/>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3" name="TextBox 12"/>
          <p:cNvSpPr txBox="1"/>
          <p:nvPr/>
        </p:nvSpPr>
        <p:spPr>
          <a:xfrm>
            <a:off x="502920" y="1472184"/>
            <a:ext cx="9291294" cy="640080"/>
          </a:xfrm>
          <a:prstGeom prst="rect">
            <a:avLst/>
          </a:prstGeom>
          <a:noFill/>
        </p:spPr>
        <p:txBody>
          <a:bodyPr wrap="square" anchor="t" lIns="0" tIns="0" rIns="0" bIns="0">
            <a:noAutofit/>
          </a:bodyPr>
          <a:lstStyle/>
          <a:p>
            <a:pPr algn="l">
              <a:lnSpc>
                <a:spcPct val="134000"/>
              </a:lnSpc>
              <a:spcAft>
                <a:spcPts val="0"/>
              </a:spcAft>
            </a:pPr>
            <a:r>
              <a:rPr sz="1500" b="0">
                <a:solidFill>
                  <a:srgbClr val="0A1E3C"/>
                </a:solidFill>
                <a:latin typeface="Georgia"/>
              </a:rPr>
              <a:t>This document is a SAMPLE prepared to demonstrate inashanu’s research methodology, evidence discipline and report craft. It is not a commercial product and has not been commissioned by any client.</a:t>
            </a:r>
          </a:p>
        </p:txBody>
      </p:sp>
      <p:sp>
        <p:nvSpPr>
          <p:cNvPr id="14" name="TextBox 13"/>
          <p:cNvSpPr txBox="1"/>
          <p:nvPr/>
        </p:nvSpPr>
        <p:spPr>
          <a:xfrm>
            <a:off x="502920" y="2322576"/>
            <a:ext cx="9108414" cy="1586484"/>
          </a:xfrm>
          <a:prstGeom prst="rect">
            <a:avLst/>
          </a:prstGeom>
          <a:noFill/>
        </p:spPr>
        <p:txBody>
          <a:bodyPr wrap="square" anchor="t" lIns="0" tIns="0" rIns="0" bIns="0">
            <a:noAutofit/>
          </a:bodyPr>
          <a:lstStyle/>
          <a:p>
            <a:pPr algn="l">
              <a:lnSpc>
                <a:spcPct val="155000"/>
              </a:lnSpc>
              <a:spcAft>
                <a:spcPts val="0"/>
              </a:spcAft>
            </a:pPr>
            <a:r>
              <a:rPr sz="1100" b="0">
                <a:solidFill>
                  <a:srgbClr val="24385A"/>
                </a:solidFill>
                <a:latin typeface="Arial"/>
              </a:rPr>
              <a:t>This document contains research and analysis only. It is not financial product advice, investment advice, legal advice, or a recommendation to acquire or dispose of any security or asset, and it has not been prepared with regard to the objectives, financial situation or needs of any person. Figures attributed to third-party sources remain the intellectual property of those sources and are reproduced here for methodological demonstration under fair-dealing research purposes, with publisher and date recorded in the source log. Figures labelled ‘inashanu estimate’ are derivations from those sources with method stated; they are not representations of fact. Forward-looking scenario figures are illustrative planning constructs and do not forecast any security’s price.</a:t>
            </a:r>
          </a:p>
        </p:txBody>
      </p:sp>
      <p:sp>
        <p:nvSpPr>
          <p:cNvPr id="15" name="Rectangle 14"/>
          <p:cNvSpPr/>
          <p:nvPr/>
        </p:nvSpPr>
        <p:spPr>
          <a:xfrm>
            <a:off x="502920" y="4265676"/>
            <a:ext cx="11186129" cy="1696211"/>
          </a:xfrm>
          <a:prstGeom prst="rect">
            <a:avLst/>
          </a:prstGeom>
          <a:solidFill>
            <a:srgbClr val="0A1E3C"/>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6" name="TextBox 15"/>
          <p:cNvSpPr txBox="1"/>
          <p:nvPr/>
        </p:nvSpPr>
        <p:spPr>
          <a:xfrm>
            <a:off x="868680" y="4633722"/>
            <a:ext cx="6083282" cy="987551"/>
          </a:xfrm>
          <a:prstGeom prst="rect">
            <a:avLst/>
          </a:prstGeom>
          <a:noFill/>
        </p:spPr>
        <p:txBody>
          <a:bodyPr wrap="square" anchor="t" lIns="0" tIns="0" rIns="0" bIns="0">
            <a:noAutofit/>
          </a:bodyPr>
          <a:lstStyle/>
          <a:p>
            <a:pPr>
              <a:lnSpc>
                <a:spcPct val="150000"/>
              </a:lnSpc>
            </a:pPr>
            <a:r>
              <a:rPr sz="1050" b="1">
                <a:solidFill>
                  <a:srgbClr val="FFFFFF"/>
                </a:solidFill>
                <a:latin typeface="Arial"/>
              </a:rPr>
              <a:t>Evidence base: </a:t>
            </a:r>
            <a:r>
              <a:rPr sz="1050" b="0">
                <a:solidFill>
                  <a:srgbClr val="C9D4E4"/>
                </a:solidFill>
                <a:latin typeface="Arial"/>
              </a:rPr>
              <a:t>‘Research Dossier: The Australian Data Centre Market (2026)’, compiled 17 September 2026, carrying 121 logged source references. Conflicting third-party estimates are presented side-by-side and labelled; known data gaps are enumerated in Section 13. Readers should reconcile figures against primary filings before relying on them.</a:t>
            </a:r>
          </a:p>
        </p:txBody>
      </p:sp>
      <p:sp>
        <p:nvSpPr>
          <p:cNvPr id="17" name="Rectangle 16"/>
          <p:cNvSpPr/>
          <p:nvPr/>
        </p:nvSpPr>
        <p:spPr>
          <a:xfrm>
            <a:off x="8082259" y="4633722"/>
            <a:ext cx="11430" cy="960119"/>
          </a:xfrm>
          <a:prstGeom prst="rect">
            <a:avLst/>
          </a:prstGeom>
          <a:solidFill>
            <a:srgbClr val="2A3F63"/>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noAutofit/>
          </a:bodyPr>
          <a:lstStyle/>
          <a:p>
            <a:pPr algn="ctr"/>
          </a:p>
        </p:txBody>
      </p:sp>
      <p:sp>
        <p:nvSpPr>
          <p:cNvPr id="18" name="TextBox 17"/>
          <p:cNvSpPr txBox="1"/>
          <p:nvPr/>
        </p:nvSpPr>
        <p:spPr>
          <a:xfrm>
            <a:off x="8356579" y="5039106"/>
            <a:ext cx="3003285" cy="216408"/>
          </a:xfrm>
          <a:prstGeom prst="rect">
            <a:avLst/>
          </a:prstGeom>
          <a:noFill/>
        </p:spPr>
        <p:txBody>
          <a:bodyPr wrap="square" anchor="t" lIns="0" tIns="0" rIns="0" bIns="0">
            <a:noAutofit/>
          </a:bodyPr>
          <a:lstStyle/>
          <a:p>
            <a:pPr algn="l">
              <a:lnSpc>
                <a:spcPct val="130000"/>
              </a:lnSpc>
              <a:spcAft>
                <a:spcPts val="0"/>
              </a:spcAft>
            </a:pPr>
            <a:r>
              <a:rPr sz="1000" b="1">
                <a:solidFill>
                  <a:srgbClr val="FFFFFF"/>
                </a:solidFill>
                <a:latin typeface="Arial"/>
              </a:rPr>
              <a:t>inashanu, decision-intelligence research studio</a:t>
            </a:r>
          </a:p>
        </p:txBody>
      </p:sp>
      <p:sp>
        <p:nvSpPr>
          <p:cNvPr id="19" name="TextBox 18"/>
          <p:cNvSpPr txBox="1"/>
          <p:nvPr/>
        </p:nvSpPr>
        <p:spPr>
          <a:xfrm>
            <a:off x="8356579" y="5237226"/>
            <a:ext cx="3003285" cy="196596"/>
          </a:xfrm>
          <a:prstGeom prst="rect">
            <a:avLst/>
          </a:prstGeom>
          <a:noFill/>
        </p:spPr>
        <p:txBody>
          <a:bodyPr wrap="square" anchor="t" lIns="0" tIns="0" rIns="0" bIns="0">
            <a:noAutofit/>
          </a:bodyPr>
          <a:lstStyle/>
          <a:p>
            <a:pPr algn="l">
              <a:lnSpc>
                <a:spcPct val="130000"/>
              </a:lnSpc>
              <a:spcAft>
                <a:spcPts val="0"/>
              </a:spcAft>
            </a:pPr>
            <a:r>
              <a:rPr sz="900" b="0">
                <a:solidFill>
                  <a:srgbClr val="C9D4E4"/>
                </a:solidFill>
                <a:latin typeface="Arial"/>
              </a:rPr>
              <a:t>September 2026</a:t>
            </a:r>
          </a:p>
        </p:txBody>
      </p:sp>
      <p:sp>
        <p:nvSpPr>
          <p:cNvPr id="20" name="TextBox 19"/>
          <p:cNvSpPr txBox="1"/>
          <p:nvPr/>
        </p:nvSpPr>
        <p:spPr>
          <a:xfrm>
            <a:off x="8356579" y="5415534"/>
            <a:ext cx="3003285" cy="196596"/>
          </a:xfrm>
          <a:prstGeom prst="rect">
            <a:avLst/>
          </a:prstGeom>
          <a:noFill/>
        </p:spPr>
        <p:txBody>
          <a:bodyPr wrap="square" anchor="t" lIns="0" tIns="0" rIns="0" bIns="0">
            <a:noAutofit/>
          </a:bodyPr>
          <a:lstStyle/>
          <a:p>
            <a:pPr algn="l">
              <a:lnSpc>
                <a:spcPct val="130000"/>
              </a:lnSpc>
              <a:spcAft>
                <a:spcPts val="0"/>
              </a:spcAft>
            </a:pPr>
            <a:r>
              <a:rPr sz="900" b="0">
                <a:solidFill>
                  <a:srgbClr val="C9D4E4"/>
                </a:solidFill>
                <a:latin typeface="Arial"/>
              </a:rPr>
              <a:t>Not for distribution</a:t>
            </a:r>
          </a:p>
        </p:txBody>
      </p:sp>
    </p:spTree>
  </p:cSld>
  <p:clrMapOvr>
    <a:masterClrMapping/>
  </p:clrMapOvr>
</p:sld>
</file>

<file path=ppt/theme/theme1.xml><?xml version="1.0" encoding="utf-8"?>
<a:theme xmlns:a="http://schemas.openxmlformats.org/drawingml/2006/main" name="inashanu">
  <a:themeElements>
    <a:clrScheme name="inashanu">
      <a:dk1>
        <a:srgbClr val="0A1E3C"/>
      </a:dk1>
      <a:lt1>
        <a:srgbClr val="FFFFFF"/>
      </a:lt1>
      <a:dk2>
        <a:srgbClr val="24385A"/>
      </a:dk2>
      <a:lt2>
        <a:srgbClr val="F4F6FA"/>
      </a:lt2>
      <a:accent1>
        <a:srgbClr val="0A1E3C"/>
      </a:accent1>
      <a:accent2>
        <a:srgbClr val="C2410C"/>
      </a:accent2>
      <a:accent3>
        <a:srgbClr val="3D5A80"/>
      </a:accent3>
      <a:accent4>
        <a:srgbClr val="7B9AC0"/>
      </a:accent4>
      <a:accent5>
        <a:srgbClr val="5B6B84"/>
      </a:accent5>
      <a:accent6>
        <a:srgbClr val="AEBCCE"/>
      </a:accent6>
      <a:hlink>
        <a:srgbClr val="C2410C"/>
      </a:hlink>
      <a:folHlink>
        <a:srgbClr val="5B6B84"/>
      </a:folHlink>
    </a:clrScheme>
    <a:fontScheme name="inashanu">
      <a:majorFont>
        <a:latin typeface="Georg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Application>Microsoft Office PowerPoint</Application>
  <PresentationFormat>Widescreen</PresentationFormat>
  <Slides>85</Slides>
  <Notes>0</Notes>
  <HiddenSlides>0</HiddenSlides>
  <MMClips>0</MMClips>
  <ScaleCrop>false</ScaleCrop>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2026-09-21T12:00:00Z</dcterms:created>
  <dcterms:modified xsi:type="dcterms:W3CDTF">2026-09-21T12:00:00Z</dcterms:modified>
  <cp:category/>
  <cp:contentStatus/>
  <dc:identifier/>
  <dc:language/>
  <cp:version/>
</cp:coreProperties>
</file>